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bookmarkIdSeed="5">
  <p:sldMasterIdLst>
    <p:sldMasterId id="2147483648" r:id="rId1"/>
  </p:sldMasterIdLst>
  <p:notesMasterIdLst>
    <p:notesMasterId r:id="rId79"/>
  </p:notesMasterIdLst>
  <p:handoutMasterIdLst>
    <p:handoutMasterId r:id="rId80"/>
  </p:handoutMasterIdLst>
  <p:sldIdLst>
    <p:sldId id="256" r:id="rId2"/>
    <p:sldId id="258" r:id="rId3"/>
    <p:sldId id="262" r:id="rId4"/>
    <p:sldId id="268" r:id="rId5"/>
    <p:sldId id="272" r:id="rId6"/>
    <p:sldId id="273" r:id="rId7"/>
    <p:sldId id="274" r:id="rId8"/>
    <p:sldId id="275" r:id="rId9"/>
    <p:sldId id="276" r:id="rId10"/>
    <p:sldId id="277" r:id="rId11"/>
    <p:sldId id="278" r:id="rId12"/>
    <p:sldId id="279" r:id="rId13"/>
    <p:sldId id="281" r:id="rId14"/>
    <p:sldId id="282" r:id="rId15"/>
    <p:sldId id="283" r:id="rId16"/>
    <p:sldId id="284" r:id="rId17"/>
    <p:sldId id="285" r:id="rId18"/>
    <p:sldId id="286" r:id="rId19"/>
    <p:sldId id="287" r:id="rId20"/>
    <p:sldId id="381" r:id="rId21"/>
    <p:sldId id="289" r:id="rId22"/>
    <p:sldId id="290" r:id="rId23"/>
    <p:sldId id="291" r:id="rId24"/>
    <p:sldId id="292" r:id="rId25"/>
    <p:sldId id="293" r:id="rId26"/>
    <p:sldId id="294" r:id="rId27"/>
    <p:sldId id="295" r:id="rId28"/>
    <p:sldId id="296" r:id="rId29"/>
    <p:sldId id="298" r:id="rId30"/>
    <p:sldId id="299" r:id="rId31"/>
    <p:sldId id="300" r:id="rId32"/>
    <p:sldId id="301" r:id="rId33"/>
    <p:sldId id="302" r:id="rId34"/>
    <p:sldId id="304" r:id="rId35"/>
    <p:sldId id="382" r:id="rId36"/>
    <p:sldId id="306" r:id="rId37"/>
    <p:sldId id="307" r:id="rId38"/>
    <p:sldId id="310" r:id="rId39"/>
    <p:sldId id="313" r:id="rId40"/>
    <p:sldId id="314" r:id="rId41"/>
    <p:sldId id="315" r:id="rId42"/>
    <p:sldId id="316" r:id="rId43"/>
    <p:sldId id="320" r:id="rId44"/>
    <p:sldId id="321" r:id="rId45"/>
    <p:sldId id="322" r:id="rId46"/>
    <p:sldId id="323" r:id="rId47"/>
    <p:sldId id="324" r:id="rId48"/>
    <p:sldId id="325" r:id="rId49"/>
    <p:sldId id="326" r:id="rId50"/>
    <p:sldId id="327" r:id="rId51"/>
    <p:sldId id="328" r:id="rId52"/>
    <p:sldId id="329" r:id="rId53"/>
    <p:sldId id="372" r:id="rId54"/>
    <p:sldId id="330" r:id="rId55"/>
    <p:sldId id="331" r:id="rId56"/>
    <p:sldId id="332" r:id="rId57"/>
    <p:sldId id="333" r:id="rId58"/>
    <p:sldId id="334" r:id="rId59"/>
    <p:sldId id="335" r:id="rId60"/>
    <p:sldId id="336" r:id="rId61"/>
    <p:sldId id="337" r:id="rId62"/>
    <p:sldId id="338" r:id="rId63"/>
    <p:sldId id="339" r:id="rId64"/>
    <p:sldId id="340" r:id="rId65"/>
    <p:sldId id="341" r:id="rId66"/>
    <p:sldId id="342" r:id="rId67"/>
    <p:sldId id="343" r:id="rId68"/>
    <p:sldId id="344" r:id="rId69"/>
    <p:sldId id="373" r:id="rId70"/>
    <p:sldId id="374" r:id="rId71"/>
    <p:sldId id="375" r:id="rId72"/>
    <p:sldId id="378" r:id="rId73"/>
    <p:sldId id="377" r:id="rId74"/>
    <p:sldId id="379" r:id="rId75"/>
    <p:sldId id="380" r:id="rId76"/>
    <p:sldId id="345" r:id="rId77"/>
    <p:sldId id="370" r:id="rId78"/>
  </p:sldIdLst>
  <p:sldSz cx="7562850" cy="10694988"/>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BBC"/>
    <a:srgbClr val="663300"/>
  </p:clrMru>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Açık Stil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562" y="-72"/>
      </p:cViewPr>
      <p:guideLst>
        <p:guide orient="horz" pos="3368"/>
        <p:guide pos="238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E88484-4F7D-497A-B349-67B5225C8D5F}"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tr-TR"/>
        </a:p>
      </dgm:t>
    </dgm:pt>
    <dgm:pt modelId="{A8F9AD72-A47E-491E-A805-90127E4DEC03}">
      <dgm:prSet phldrT="[Metin]"/>
      <dgm:spPr/>
      <dgm:t>
        <a:bodyPr/>
        <a:lstStyle/>
        <a:p>
          <a:r>
            <a:rPr lang="tr-TR" b="1" dirty="0" smtClean="0"/>
            <a:t>VALİ</a:t>
          </a:r>
          <a:endParaRPr lang="tr-TR" b="1" dirty="0"/>
        </a:p>
      </dgm:t>
    </dgm:pt>
    <dgm:pt modelId="{4BDD2021-4C5B-4384-ACC8-EDAE296DE159}" type="parTrans" cxnId="{DDEE118B-AD2E-4E8F-AB33-5EBCAACF7BD9}">
      <dgm:prSet/>
      <dgm:spPr/>
      <dgm:t>
        <a:bodyPr/>
        <a:lstStyle/>
        <a:p>
          <a:endParaRPr lang="tr-TR"/>
        </a:p>
      </dgm:t>
    </dgm:pt>
    <dgm:pt modelId="{9124C061-5202-47E9-8720-F6D7268EE8DF}" type="sibTrans" cxnId="{DDEE118B-AD2E-4E8F-AB33-5EBCAACF7BD9}">
      <dgm:prSet/>
      <dgm:spPr/>
      <dgm:t>
        <a:bodyPr/>
        <a:lstStyle/>
        <a:p>
          <a:endParaRPr lang="tr-TR"/>
        </a:p>
      </dgm:t>
    </dgm:pt>
    <dgm:pt modelId="{11AA1EF7-96A0-4AD9-9368-4AD2C6B87166}">
      <dgm:prSet phldrT="[Metin]" custT="1"/>
      <dgm:spPr/>
      <dgm:t>
        <a:bodyPr/>
        <a:lstStyle/>
        <a:p>
          <a:r>
            <a:rPr lang="tr-TR" sz="1200" b="1" dirty="0" smtClean="0"/>
            <a:t>İL GENEL MECLİSİ</a:t>
          </a:r>
          <a:endParaRPr lang="tr-TR" sz="1200" b="1" dirty="0"/>
        </a:p>
      </dgm:t>
    </dgm:pt>
    <dgm:pt modelId="{A935C00C-1BC0-442A-9FBF-5723F41D9ACE}" type="parTrans" cxnId="{2358D1A6-FCA5-4914-89B8-59CFA685E7EF}">
      <dgm:prSet/>
      <dgm:spPr/>
      <dgm:t>
        <a:bodyPr/>
        <a:lstStyle/>
        <a:p>
          <a:endParaRPr lang="tr-TR"/>
        </a:p>
      </dgm:t>
    </dgm:pt>
    <dgm:pt modelId="{CA1CCFF9-7082-44B1-890F-C89095D5D4AB}" type="sibTrans" cxnId="{2358D1A6-FCA5-4914-89B8-59CFA685E7EF}">
      <dgm:prSet/>
      <dgm:spPr/>
      <dgm:t>
        <a:bodyPr/>
        <a:lstStyle/>
        <a:p>
          <a:endParaRPr lang="tr-TR"/>
        </a:p>
      </dgm:t>
    </dgm:pt>
    <dgm:pt modelId="{A18E2C81-2066-4802-A765-97F181FD86CF}">
      <dgm:prSet phldrT="[Metin]" custT="1"/>
      <dgm:spPr/>
      <dgm:t>
        <a:bodyPr/>
        <a:lstStyle/>
        <a:p>
          <a:r>
            <a:rPr lang="tr-TR" sz="1200" b="1" dirty="0" smtClean="0"/>
            <a:t>İL ENCÜMENİ</a:t>
          </a:r>
          <a:endParaRPr lang="tr-TR" sz="1200" b="1" dirty="0"/>
        </a:p>
      </dgm:t>
    </dgm:pt>
    <dgm:pt modelId="{ED5B636C-15B0-449D-8601-8327F77DB490}" type="parTrans" cxnId="{39EC0F3F-411E-441E-B156-E47476A45829}">
      <dgm:prSet/>
      <dgm:spPr/>
      <dgm:t>
        <a:bodyPr/>
        <a:lstStyle/>
        <a:p>
          <a:endParaRPr lang="tr-TR"/>
        </a:p>
      </dgm:t>
    </dgm:pt>
    <dgm:pt modelId="{1407CF1C-B8FA-41C5-907B-EB6F3C00A302}" type="sibTrans" cxnId="{39EC0F3F-411E-441E-B156-E47476A45829}">
      <dgm:prSet/>
      <dgm:spPr/>
      <dgm:t>
        <a:bodyPr/>
        <a:lstStyle/>
        <a:p>
          <a:endParaRPr lang="tr-TR"/>
        </a:p>
      </dgm:t>
    </dgm:pt>
    <dgm:pt modelId="{03F70378-5BB6-44D0-AA17-4AB78E7E1CD6}">
      <dgm:prSet phldrT="[Metin]"/>
      <dgm:spPr/>
      <dgm:t>
        <a:bodyPr/>
        <a:lstStyle/>
        <a:p>
          <a:r>
            <a:rPr lang="tr-TR" b="1" dirty="0" smtClean="0"/>
            <a:t>GENEL</a:t>
          </a:r>
          <a:r>
            <a:rPr lang="tr-TR" dirty="0" smtClean="0"/>
            <a:t> </a:t>
          </a:r>
          <a:r>
            <a:rPr lang="tr-TR" b="1" dirty="0" smtClean="0"/>
            <a:t>SEKRETER</a:t>
          </a:r>
          <a:endParaRPr lang="tr-TR" b="1" dirty="0"/>
        </a:p>
      </dgm:t>
    </dgm:pt>
    <dgm:pt modelId="{811EBF08-08E4-47D7-97AF-9C057A87F689}" type="parTrans" cxnId="{DB30A933-170B-414B-95AF-8C20B010ABCF}">
      <dgm:prSet/>
      <dgm:spPr/>
      <dgm:t>
        <a:bodyPr/>
        <a:lstStyle/>
        <a:p>
          <a:endParaRPr lang="tr-TR"/>
        </a:p>
      </dgm:t>
    </dgm:pt>
    <dgm:pt modelId="{0F91D1BD-9AD6-4C86-8CB0-9C882C74EF6E}" type="sibTrans" cxnId="{DB30A933-170B-414B-95AF-8C20B010ABCF}">
      <dgm:prSet/>
      <dgm:spPr/>
      <dgm:t>
        <a:bodyPr/>
        <a:lstStyle/>
        <a:p>
          <a:endParaRPr lang="tr-TR"/>
        </a:p>
      </dgm:t>
    </dgm:pt>
    <dgm:pt modelId="{A9F413CC-AD9C-409C-927B-CE1BED259015}">
      <dgm:prSet phldrT="[Metin]"/>
      <dgm:spPr/>
      <dgm:t>
        <a:bodyPr/>
        <a:lstStyle/>
        <a:p>
          <a:r>
            <a:rPr lang="tr-TR" b="1" dirty="0" smtClean="0"/>
            <a:t>GENEL SEKRETER YARDIMCILARI</a:t>
          </a:r>
          <a:endParaRPr lang="tr-TR" b="1" dirty="0"/>
        </a:p>
      </dgm:t>
    </dgm:pt>
    <dgm:pt modelId="{FC44515F-1342-4C34-AD82-CEC3E8D896FA}" type="parTrans" cxnId="{883D0D38-360F-4B7F-8FE6-D15BA74589D9}">
      <dgm:prSet/>
      <dgm:spPr/>
      <dgm:t>
        <a:bodyPr/>
        <a:lstStyle/>
        <a:p>
          <a:endParaRPr lang="tr-TR"/>
        </a:p>
      </dgm:t>
    </dgm:pt>
    <dgm:pt modelId="{8DACB124-252B-4741-9774-DA4252636B63}" type="sibTrans" cxnId="{883D0D38-360F-4B7F-8FE6-D15BA74589D9}">
      <dgm:prSet/>
      <dgm:spPr/>
      <dgm:t>
        <a:bodyPr/>
        <a:lstStyle/>
        <a:p>
          <a:endParaRPr lang="tr-TR"/>
        </a:p>
      </dgm:t>
    </dgm:pt>
    <dgm:pt modelId="{5AFB8AB8-D494-4E88-9A5B-AC2B2F9FF9D4}" type="pres">
      <dgm:prSet presAssocID="{41E88484-4F7D-497A-B349-67B5225C8D5F}" presName="diagram" presStyleCnt="0">
        <dgm:presLayoutVars>
          <dgm:dir/>
          <dgm:resizeHandles val="exact"/>
        </dgm:presLayoutVars>
      </dgm:prSet>
      <dgm:spPr/>
      <dgm:t>
        <a:bodyPr/>
        <a:lstStyle/>
        <a:p>
          <a:endParaRPr lang="tr-TR"/>
        </a:p>
      </dgm:t>
    </dgm:pt>
    <dgm:pt modelId="{3E2F5A99-C46B-4311-BC76-F5B1E657C126}" type="pres">
      <dgm:prSet presAssocID="{A8F9AD72-A47E-491E-A805-90127E4DEC03}" presName="node" presStyleLbl="node1" presStyleIdx="0" presStyleCnt="5" custScaleX="34855" custScaleY="13707" custLinFactNeighborX="17594" custLinFactNeighborY="-51712">
        <dgm:presLayoutVars>
          <dgm:bulletEnabled val="1"/>
        </dgm:presLayoutVars>
      </dgm:prSet>
      <dgm:spPr/>
      <dgm:t>
        <a:bodyPr/>
        <a:lstStyle/>
        <a:p>
          <a:endParaRPr lang="tr-TR"/>
        </a:p>
      </dgm:t>
    </dgm:pt>
    <dgm:pt modelId="{F3F39956-B7F7-4F27-8B9D-6B633518ECC5}" type="pres">
      <dgm:prSet presAssocID="{9124C061-5202-47E9-8720-F6D7268EE8DF}" presName="sibTrans" presStyleCnt="0"/>
      <dgm:spPr/>
      <dgm:t>
        <a:bodyPr/>
        <a:lstStyle/>
        <a:p>
          <a:endParaRPr lang="tr-TR"/>
        </a:p>
      </dgm:t>
    </dgm:pt>
    <dgm:pt modelId="{450451C3-EFD5-41E1-8FD1-777B6EBD02B2}" type="pres">
      <dgm:prSet presAssocID="{11AA1EF7-96A0-4AD9-9368-4AD2C6B87166}" presName="node" presStyleLbl="node1" presStyleIdx="1" presStyleCnt="5" custScaleX="30005" custScaleY="11396" custLinFactNeighborX="-57425" custLinFactNeighborY="19094">
        <dgm:presLayoutVars>
          <dgm:bulletEnabled val="1"/>
        </dgm:presLayoutVars>
      </dgm:prSet>
      <dgm:spPr/>
      <dgm:t>
        <a:bodyPr/>
        <a:lstStyle/>
        <a:p>
          <a:endParaRPr lang="tr-TR"/>
        </a:p>
      </dgm:t>
    </dgm:pt>
    <dgm:pt modelId="{85BB4EF7-1AF3-4F78-925C-BBF98AC8CD5B}" type="pres">
      <dgm:prSet presAssocID="{CA1CCFF9-7082-44B1-890F-C89095D5D4AB}" presName="sibTrans" presStyleCnt="0"/>
      <dgm:spPr/>
      <dgm:t>
        <a:bodyPr/>
        <a:lstStyle/>
        <a:p>
          <a:endParaRPr lang="tr-TR"/>
        </a:p>
      </dgm:t>
    </dgm:pt>
    <dgm:pt modelId="{8B9FA9F2-73D2-480F-8DFB-F96529E16F4B}" type="pres">
      <dgm:prSet presAssocID="{A18E2C81-2066-4802-A765-97F181FD86CF}" presName="node" presStyleLbl="node1" presStyleIdx="2" presStyleCnt="5" custScaleX="31289" custScaleY="12007" custLinFactNeighborX="53553" custLinFactNeighborY="-10124">
        <dgm:presLayoutVars>
          <dgm:bulletEnabled val="1"/>
        </dgm:presLayoutVars>
      </dgm:prSet>
      <dgm:spPr/>
      <dgm:t>
        <a:bodyPr/>
        <a:lstStyle/>
        <a:p>
          <a:endParaRPr lang="tr-TR"/>
        </a:p>
      </dgm:t>
    </dgm:pt>
    <dgm:pt modelId="{AAAF5579-8F84-4D24-84DD-ACBAE8885DA5}" type="pres">
      <dgm:prSet presAssocID="{1407CF1C-B8FA-41C5-907B-EB6F3C00A302}" presName="sibTrans" presStyleCnt="0"/>
      <dgm:spPr/>
      <dgm:t>
        <a:bodyPr/>
        <a:lstStyle/>
        <a:p>
          <a:endParaRPr lang="tr-TR"/>
        </a:p>
      </dgm:t>
    </dgm:pt>
    <dgm:pt modelId="{D8BA9F32-C437-42A9-9BF4-4B02479618B6}" type="pres">
      <dgm:prSet presAssocID="{03F70378-5BB6-44D0-AA17-4AB78E7E1CD6}" presName="node" presStyleLbl="node1" presStyleIdx="3" presStyleCnt="5" custScaleX="34928" custScaleY="9980" custLinFactNeighborX="-21881" custLinFactNeighborY="7832">
        <dgm:presLayoutVars>
          <dgm:bulletEnabled val="1"/>
        </dgm:presLayoutVars>
      </dgm:prSet>
      <dgm:spPr/>
      <dgm:t>
        <a:bodyPr/>
        <a:lstStyle/>
        <a:p>
          <a:endParaRPr lang="tr-TR"/>
        </a:p>
      </dgm:t>
    </dgm:pt>
    <dgm:pt modelId="{52930EFE-EDB0-483A-8C6B-28A1CA6C023A}" type="pres">
      <dgm:prSet presAssocID="{0F91D1BD-9AD6-4C86-8CB0-9C882C74EF6E}" presName="sibTrans" presStyleCnt="0"/>
      <dgm:spPr/>
      <dgm:t>
        <a:bodyPr/>
        <a:lstStyle/>
        <a:p>
          <a:endParaRPr lang="tr-TR"/>
        </a:p>
      </dgm:t>
    </dgm:pt>
    <dgm:pt modelId="{817094A4-6AE6-4CF3-9CFA-D1C2C34302E8}" type="pres">
      <dgm:prSet presAssocID="{A9F413CC-AD9C-409C-927B-CE1BED259015}" presName="node" presStyleLbl="node1" presStyleIdx="4" presStyleCnt="5" custScaleX="84952" custScaleY="11435" custLinFactNeighborY="-859">
        <dgm:presLayoutVars>
          <dgm:bulletEnabled val="1"/>
        </dgm:presLayoutVars>
      </dgm:prSet>
      <dgm:spPr/>
      <dgm:t>
        <a:bodyPr/>
        <a:lstStyle/>
        <a:p>
          <a:endParaRPr lang="tr-TR"/>
        </a:p>
      </dgm:t>
    </dgm:pt>
  </dgm:ptLst>
  <dgm:cxnLst>
    <dgm:cxn modelId="{2358D1A6-FCA5-4914-89B8-59CFA685E7EF}" srcId="{41E88484-4F7D-497A-B349-67B5225C8D5F}" destId="{11AA1EF7-96A0-4AD9-9368-4AD2C6B87166}" srcOrd="1" destOrd="0" parTransId="{A935C00C-1BC0-442A-9FBF-5723F41D9ACE}" sibTransId="{CA1CCFF9-7082-44B1-890F-C89095D5D4AB}"/>
    <dgm:cxn modelId="{56FDD325-8F3A-4E4B-8306-C8EB610DF2E4}" type="presOf" srcId="{03F70378-5BB6-44D0-AA17-4AB78E7E1CD6}" destId="{D8BA9F32-C437-42A9-9BF4-4B02479618B6}" srcOrd="0" destOrd="0" presId="urn:microsoft.com/office/officeart/2005/8/layout/default"/>
    <dgm:cxn modelId="{5CEC7340-792B-4686-B290-0E6A0EAA1237}" type="presOf" srcId="{11AA1EF7-96A0-4AD9-9368-4AD2C6B87166}" destId="{450451C3-EFD5-41E1-8FD1-777B6EBD02B2}" srcOrd="0" destOrd="0" presId="urn:microsoft.com/office/officeart/2005/8/layout/default"/>
    <dgm:cxn modelId="{DB30A933-170B-414B-95AF-8C20B010ABCF}" srcId="{41E88484-4F7D-497A-B349-67B5225C8D5F}" destId="{03F70378-5BB6-44D0-AA17-4AB78E7E1CD6}" srcOrd="3" destOrd="0" parTransId="{811EBF08-08E4-47D7-97AF-9C057A87F689}" sibTransId="{0F91D1BD-9AD6-4C86-8CB0-9C882C74EF6E}"/>
    <dgm:cxn modelId="{69C64597-E1EB-4420-AC7D-C043ED53057A}" type="presOf" srcId="{A8F9AD72-A47E-491E-A805-90127E4DEC03}" destId="{3E2F5A99-C46B-4311-BC76-F5B1E657C126}" srcOrd="0" destOrd="0" presId="urn:microsoft.com/office/officeart/2005/8/layout/default"/>
    <dgm:cxn modelId="{E59FF3F4-0442-4319-B158-9BE183139D19}" type="presOf" srcId="{41E88484-4F7D-497A-B349-67B5225C8D5F}" destId="{5AFB8AB8-D494-4E88-9A5B-AC2B2F9FF9D4}" srcOrd="0" destOrd="0" presId="urn:microsoft.com/office/officeart/2005/8/layout/default"/>
    <dgm:cxn modelId="{91E0371F-FD67-4DDC-B932-C7DF6205A0BB}" type="presOf" srcId="{A18E2C81-2066-4802-A765-97F181FD86CF}" destId="{8B9FA9F2-73D2-480F-8DFB-F96529E16F4B}" srcOrd="0" destOrd="0" presId="urn:microsoft.com/office/officeart/2005/8/layout/default"/>
    <dgm:cxn modelId="{883D0D38-360F-4B7F-8FE6-D15BA74589D9}" srcId="{41E88484-4F7D-497A-B349-67B5225C8D5F}" destId="{A9F413CC-AD9C-409C-927B-CE1BED259015}" srcOrd="4" destOrd="0" parTransId="{FC44515F-1342-4C34-AD82-CEC3E8D896FA}" sibTransId="{8DACB124-252B-4741-9774-DA4252636B63}"/>
    <dgm:cxn modelId="{85FD30A8-4225-4860-B7EC-F7835FCB0CE1}" type="presOf" srcId="{A9F413CC-AD9C-409C-927B-CE1BED259015}" destId="{817094A4-6AE6-4CF3-9CFA-D1C2C34302E8}" srcOrd="0" destOrd="0" presId="urn:microsoft.com/office/officeart/2005/8/layout/default"/>
    <dgm:cxn modelId="{DDEE118B-AD2E-4E8F-AB33-5EBCAACF7BD9}" srcId="{41E88484-4F7D-497A-B349-67B5225C8D5F}" destId="{A8F9AD72-A47E-491E-A805-90127E4DEC03}" srcOrd="0" destOrd="0" parTransId="{4BDD2021-4C5B-4384-ACC8-EDAE296DE159}" sibTransId="{9124C061-5202-47E9-8720-F6D7268EE8DF}"/>
    <dgm:cxn modelId="{39EC0F3F-411E-441E-B156-E47476A45829}" srcId="{41E88484-4F7D-497A-B349-67B5225C8D5F}" destId="{A18E2C81-2066-4802-A765-97F181FD86CF}" srcOrd="2" destOrd="0" parTransId="{ED5B636C-15B0-449D-8601-8327F77DB490}" sibTransId="{1407CF1C-B8FA-41C5-907B-EB6F3C00A302}"/>
    <dgm:cxn modelId="{1EBEEF03-B4EC-47D2-8527-887F21131255}" type="presParOf" srcId="{5AFB8AB8-D494-4E88-9A5B-AC2B2F9FF9D4}" destId="{3E2F5A99-C46B-4311-BC76-F5B1E657C126}" srcOrd="0" destOrd="0" presId="urn:microsoft.com/office/officeart/2005/8/layout/default"/>
    <dgm:cxn modelId="{09C246FF-F2BB-4290-BB96-3175971CDFCF}" type="presParOf" srcId="{5AFB8AB8-D494-4E88-9A5B-AC2B2F9FF9D4}" destId="{F3F39956-B7F7-4F27-8B9D-6B633518ECC5}" srcOrd="1" destOrd="0" presId="urn:microsoft.com/office/officeart/2005/8/layout/default"/>
    <dgm:cxn modelId="{5996F659-BBCF-44E1-9F94-1BB3F2E01C18}" type="presParOf" srcId="{5AFB8AB8-D494-4E88-9A5B-AC2B2F9FF9D4}" destId="{450451C3-EFD5-41E1-8FD1-777B6EBD02B2}" srcOrd="2" destOrd="0" presId="urn:microsoft.com/office/officeart/2005/8/layout/default"/>
    <dgm:cxn modelId="{4EDB552D-C725-4132-A67C-3761BD1F4178}" type="presParOf" srcId="{5AFB8AB8-D494-4E88-9A5B-AC2B2F9FF9D4}" destId="{85BB4EF7-1AF3-4F78-925C-BBF98AC8CD5B}" srcOrd="3" destOrd="0" presId="urn:microsoft.com/office/officeart/2005/8/layout/default"/>
    <dgm:cxn modelId="{2007F724-CBE3-474A-853B-1468FD809DA2}" type="presParOf" srcId="{5AFB8AB8-D494-4E88-9A5B-AC2B2F9FF9D4}" destId="{8B9FA9F2-73D2-480F-8DFB-F96529E16F4B}" srcOrd="4" destOrd="0" presId="urn:microsoft.com/office/officeart/2005/8/layout/default"/>
    <dgm:cxn modelId="{E656B918-BA5A-4CE9-AC36-A3FAC9611432}" type="presParOf" srcId="{5AFB8AB8-D494-4E88-9A5B-AC2B2F9FF9D4}" destId="{AAAF5579-8F84-4D24-84DD-ACBAE8885DA5}" srcOrd="5" destOrd="0" presId="urn:microsoft.com/office/officeart/2005/8/layout/default"/>
    <dgm:cxn modelId="{D038959C-C447-43F1-BFFD-B6EB848E5A1D}" type="presParOf" srcId="{5AFB8AB8-D494-4E88-9A5B-AC2B2F9FF9D4}" destId="{D8BA9F32-C437-42A9-9BF4-4B02479618B6}" srcOrd="6" destOrd="0" presId="urn:microsoft.com/office/officeart/2005/8/layout/default"/>
    <dgm:cxn modelId="{3131689F-4575-4F42-8010-F0A847927A44}" type="presParOf" srcId="{5AFB8AB8-D494-4E88-9A5B-AC2B2F9FF9D4}" destId="{52930EFE-EDB0-483A-8C6B-28A1CA6C023A}" srcOrd="7" destOrd="0" presId="urn:microsoft.com/office/officeart/2005/8/layout/default"/>
    <dgm:cxn modelId="{37DAF759-CF3E-4DF9-ACC8-1D2735D7A683}" type="presParOf" srcId="{5AFB8AB8-D494-4E88-9A5B-AC2B2F9FF9D4}" destId="{817094A4-6AE6-4CF3-9CFA-D1C2C34302E8}" srcOrd="8"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1F6CA3-A180-4682-B199-C318AD1C8715}" type="datetimeFigureOut">
              <a:rPr lang="tr-TR" smtClean="0"/>
              <a:pPr/>
              <a:t>7.08.2019</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007F2D-D681-4F33-82CD-8D780B4877C5}"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A91199-1F11-424A-AB87-7E6D755CA16D}" type="datetimeFigureOut">
              <a:rPr lang="tr-TR" smtClean="0"/>
              <a:pPr/>
              <a:t>7.08.2019</a:t>
            </a:fld>
            <a:endParaRPr lang="tr-TR"/>
          </a:p>
        </p:txBody>
      </p:sp>
      <p:sp>
        <p:nvSpPr>
          <p:cNvPr id="4" name="3 Slayt Görüntüsü Yer Tutucusu"/>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591C7-7F77-4DB4-BC60-73FC7AB806DE}"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Altbilgi Yer Tutucusu"/>
          <p:cNvSpPr>
            <a:spLocks noGrp="1"/>
          </p:cNvSpPr>
          <p:nvPr>
            <p:ph type="ftr" sz="quarter" idx="10"/>
          </p:nvPr>
        </p:nvSpPr>
        <p:spPr/>
        <p:txBody>
          <a:bodyPr/>
          <a:lstStyle/>
          <a:p>
            <a:r>
              <a:rPr lang="tr-TR" smtClean="0"/>
              <a:t>1</a:t>
            </a:r>
            <a:endParaRPr lang="tr-TR"/>
          </a:p>
        </p:txBody>
      </p:sp>
      <p:sp>
        <p:nvSpPr>
          <p:cNvPr id="5" name="4 Slayt Numarası Yer Tutucusu"/>
          <p:cNvSpPr>
            <a:spLocks noGrp="1"/>
          </p:cNvSpPr>
          <p:nvPr>
            <p:ph type="sldNum" sz="quarter" idx="11"/>
          </p:nvPr>
        </p:nvSpPr>
        <p:spPr/>
        <p:txBody>
          <a:bodyPr/>
          <a:lstStyle/>
          <a:p>
            <a:fld id="{CDD591C7-7F77-4DB4-BC60-73FC7AB806DE}" type="slidenum">
              <a:rPr lang="tr-TR" smtClean="0"/>
              <a:pPr/>
              <a:t>2</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DD591C7-7F77-4DB4-BC60-73FC7AB806DE}" type="slidenum">
              <a:rPr lang="tr-TR" smtClean="0"/>
              <a:pPr/>
              <a:t>3</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DD591C7-7F77-4DB4-BC60-73FC7AB806DE}" type="slidenum">
              <a:rPr lang="tr-TR" smtClean="0"/>
              <a:pPr/>
              <a:t>7</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DD591C7-7F77-4DB4-BC60-73FC7AB806DE}" type="slidenum">
              <a:rPr lang="tr-TR" smtClean="0"/>
              <a:pPr/>
              <a:t>8</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CDD591C7-7F77-4DB4-BC60-73FC7AB806DE}" type="slidenum">
              <a:rPr lang="tr-TR" smtClean="0"/>
              <a:pPr/>
              <a:t>20</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CDD591C7-7F77-4DB4-BC60-73FC7AB806DE}" type="slidenum">
              <a:rPr lang="tr-TR" smtClean="0"/>
              <a:pPr/>
              <a:t>38</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lazigozelidaresi.gov.tr"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www.diyadinnet.com/h-17-elaz%C4%B1%C4%9F-haberleri-1" TargetMode="External"/><Relationship Id="rId3" Type="http://schemas.openxmlformats.org/officeDocument/2006/relationships/image" Target="../media/image9.jpeg"/><Relationship Id="rId7" Type="http://schemas.openxmlformats.org/officeDocument/2006/relationships/hyperlink" Target="https://www.diyadinnet.com/h-8-tunceli-haberleri-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diyadinnet.com/h-36-erzurum-haberleri-1" TargetMode="External"/><Relationship Id="rId5" Type="http://schemas.openxmlformats.org/officeDocument/2006/relationships/hyperlink" Target="https://www.diyadinnet.com/YararliBilgiler-1379&amp;Bilgi=ile" TargetMode="External"/><Relationship Id="rId10" Type="http://schemas.openxmlformats.org/officeDocument/2006/relationships/hyperlink" Target="https://www.diyadinnet.com/YararliBilgiler-1378&amp;Bilgi=ve" TargetMode="External"/><Relationship Id="rId4" Type="http://schemas.openxmlformats.org/officeDocument/2006/relationships/hyperlink" Target="https://www.diyadinnet.com/h-40-erzincan-haberleri-1" TargetMode="External"/><Relationship Id="rId9" Type="http://schemas.openxmlformats.org/officeDocument/2006/relationships/hyperlink" Target="https://www.diyadinnet.com/h-9-malatya-haberleri-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Dikdörtgen"/>
          <p:cNvSpPr/>
          <p:nvPr/>
        </p:nvSpPr>
        <p:spPr>
          <a:xfrm>
            <a:off x="923905" y="4704552"/>
            <a:ext cx="5772912" cy="1591056"/>
          </a:xfrm>
          <a:prstGeom prst="rect">
            <a:avLst/>
          </a:prstGeom>
        </p:spPr>
        <p:txBody>
          <a:bodyPr lIns="0" tIns="0" rIns="0" bIns="0" anchor="ctr">
            <a:noAutofit/>
          </a:bodyPr>
          <a:lstStyle/>
          <a:p>
            <a:pPr indent="0">
              <a:spcAft>
                <a:spcPts val="3990"/>
              </a:spcAft>
            </a:pPr>
            <a:r>
              <a:rPr lang="tr" sz="4000" spc="-250" dirty="0" smtClean="0">
                <a:solidFill>
                  <a:srgbClr val="981E32"/>
                </a:solidFill>
                <a:latin typeface="Franklin Gothic Heavy"/>
              </a:rPr>
              <a:t>ERZİNCAN </a:t>
            </a:r>
            <a:r>
              <a:rPr lang="tr" sz="4000" spc="-250" dirty="0">
                <a:solidFill>
                  <a:srgbClr val="981E32"/>
                </a:solidFill>
                <a:latin typeface="Franklin Gothic Heavy"/>
              </a:rPr>
              <a:t>İL ÖZEL İDARESİ</a:t>
            </a:r>
          </a:p>
          <a:p>
            <a:pPr marL="825500" indent="0">
              <a:spcAft>
                <a:spcPts val="16590"/>
              </a:spcAft>
            </a:pPr>
            <a:r>
              <a:rPr lang="tr" sz="3400" spc="-350" dirty="0" smtClean="0">
                <a:solidFill>
                  <a:srgbClr val="981E32"/>
                </a:solidFill>
                <a:latin typeface="Trebuchet MS"/>
              </a:rPr>
              <a:t>             2020-2024</a:t>
            </a:r>
            <a:endParaRPr lang="tr" sz="3400" spc="-350" dirty="0">
              <a:solidFill>
                <a:srgbClr val="981E32"/>
              </a:solidFill>
              <a:latin typeface="Trebuchet MS"/>
            </a:endParaRPr>
          </a:p>
        </p:txBody>
      </p:sp>
      <p:sp>
        <p:nvSpPr>
          <p:cNvPr id="3" name="2 Dikdörtgen"/>
          <p:cNvSpPr/>
          <p:nvPr/>
        </p:nvSpPr>
        <p:spPr>
          <a:xfrm>
            <a:off x="1252728" y="10143744"/>
            <a:ext cx="5772912" cy="188976"/>
          </a:xfrm>
          <a:prstGeom prst="rect">
            <a:avLst/>
          </a:prstGeom>
        </p:spPr>
        <p:txBody>
          <a:bodyPr lIns="0" tIns="0" rIns="0" bIns="0">
            <a:noAutofit/>
          </a:bodyPr>
          <a:lstStyle/>
          <a:p>
            <a:pPr marL="1549400" indent="0">
              <a:spcBef>
                <a:spcPts val="16590"/>
              </a:spcBef>
            </a:pPr>
            <a:r>
              <a:rPr lang="en-US" sz="1000" dirty="0" smtClean="0">
                <a:solidFill>
                  <a:srgbClr val="981E32"/>
                </a:solidFill>
                <a:latin typeface="Trebuchet MS"/>
                <a:hlinkClick r:id="rId3"/>
              </a:rPr>
              <a:t>www.e</a:t>
            </a:r>
            <a:r>
              <a:rPr lang="tr-TR" sz="1000" dirty="0" err="1" smtClean="0">
                <a:solidFill>
                  <a:srgbClr val="981E32"/>
                </a:solidFill>
                <a:latin typeface="Trebuchet MS"/>
                <a:hlinkClick r:id="rId3"/>
              </a:rPr>
              <a:t>rzincan</a:t>
            </a:r>
            <a:r>
              <a:rPr lang="en-US" sz="1000" dirty="0" smtClean="0">
                <a:solidFill>
                  <a:srgbClr val="981E32"/>
                </a:solidFill>
                <a:latin typeface="Trebuchet MS"/>
                <a:hlinkClick r:id="rId3"/>
              </a:rPr>
              <a:t>ozelidaresi.gov.tr</a:t>
            </a:r>
            <a:endParaRPr lang="en-US" sz="1000" dirty="0">
              <a:solidFill>
                <a:srgbClr val="981E32"/>
              </a:solidFill>
              <a:latin typeface="Trebuchet MS"/>
              <a:hlinkClick r:id="rId3"/>
            </a:endParaRPr>
          </a:p>
        </p:txBody>
      </p:sp>
      <p:pic>
        <p:nvPicPr>
          <p:cNvPr id="4" name="3 Resim"/>
          <p:cNvPicPr>
            <a:picLocks noChangeAspect="1"/>
          </p:cNvPicPr>
          <p:nvPr/>
        </p:nvPicPr>
        <p:blipFill>
          <a:blip r:embed="rId4" cstate="print"/>
          <a:stretch>
            <a:fillRect/>
          </a:stretch>
        </p:blipFill>
        <p:spPr>
          <a:xfrm>
            <a:off x="209525" y="378942"/>
            <a:ext cx="7072362" cy="18002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3" name="2 Dikdörtgen"/>
          <p:cNvSpPr/>
          <p:nvPr/>
        </p:nvSpPr>
        <p:spPr>
          <a:xfrm>
            <a:off x="722376" y="795528"/>
            <a:ext cx="5907024" cy="182880"/>
          </a:xfrm>
          <a:prstGeom prst="rect">
            <a:avLst/>
          </a:prstGeom>
        </p:spPr>
        <p:txBody>
          <a:bodyPr lIns="0" tIns="0" rIns="0" bIns="0">
            <a:noAutofit/>
          </a:bodyPr>
          <a:lstStyle/>
          <a:p>
            <a:pPr marL="63500" indent="0">
              <a:spcAft>
                <a:spcPts val="2100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İL </a:t>
            </a:r>
            <a:r>
              <a:rPr lang="tr" sz="1000" spc="-100" dirty="0">
                <a:solidFill>
                  <a:srgbClr val="808282"/>
                </a:solidFill>
                <a:latin typeface="Trebuchet MS"/>
              </a:rPr>
              <a:t>ÖZEL İDARESİ</a:t>
            </a:r>
          </a:p>
        </p:txBody>
      </p:sp>
      <p:sp>
        <p:nvSpPr>
          <p:cNvPr id="5" name="4 Dikdörtgen"/>
          <p:cNvSpPr/>
          <p:nvPr/>
        </p:nvSpPr>
        <p:spPr>
          <a:xfrm>
            <a:off x="722376" y="3066288"/>
            <a:ext cx="5907024" cy="5788152"/>
          </a:xfrm>
          <a:prstGeom prst="rect">
            <a:avLst/>
          </a:prstGeom>
        </p:spPr>
        <p:txBody>
          <a:bodyPr lIns="0" tIns="0" rIns="0" bIns="0">
            <a:noAutofit/>
          </a:bodyPr>
          <a:lstStyle/>
          <a:p>
            <a:pPr marL="63500" marR="12700" indent="482600" algn="just">
              <a:lnSpc>
                <a:spcPts val="1320"/>
              </a:lnSpc>
              <a:spcAft>
                <a:spcPts val="420"/>
              </a:spcAft>
            </a:pPr>
            <a:endParaRPr lang="tr" sz="1000" spc="-50" dirty="0" smtClean="0">
              <a:solidFill>
                <a:srgbClr val="1F1919"/>
              </a:solidFill>
              <a:latin typeface="Lucida Sans Unicode"/>
            </a:endParaRPr>
          </a:p>
          <a:p>
            <a:pPr marL="63500" marR="12700" indent="482600">
              <a:lnSpc>
                <a:spcPts val="1320"/>
              </a:lnSpc>
              <a:spcAft>
                <a:spcPts val="420"/>
              </a:spcAft>
            </a:pPr>
            <a:r>
              <a:rPr lang="tr" sz="1000" spc="-50" dirty="0" smtClean="0">
                <a:solidFill>
                  <a:srgbClr val="1F1919"/>
                </a:solidFill>
                <a:latin typeface="Lucida Sans Unicode"/>
              </a:rPr>
              <a:t>5018 </a:t>
            </a:r>
            <a:r>
              <a:rPr lang="tr" sz="1000" spc="-50" dirty="0">
                <a:solidFill>
                  <a:srgbClr val="1F1919"/>
                </a:solidFill>
                <a:latin typeface="Lucida Sans Unicode"/>
              </a:rPr>
              <a:t>Sayılı Kamu Mali Yönetimi ve Kontrol Kanunun 9. maddesi gereğince; Kamu İdarelerinin</a:t>
            </a:r>
            <a:r>
              <a:rPr lang="tr" sz="1000" spc="-50" dirty="0">
                <a:solidFill>
                  <a:srgbClr val="1E191A"/>
                </a:solidFill>
                <a:latin typeface="Lucida Sans Unicode"/>
              </a:rPr>
              <a:t> </a:t>
            </a:r>
            <a:r>
              <a:rPr lang="tr" sz="1000" spc="-50" dirty="0">
                <a:solidFill>
                  <a:srgbClr val="1F1919"/>
                </a:solidFill>
                <a:latin typeface="Lucida Sans Unicode"/>
              </a:rPr>
              <a:t>kalkınma planları, programlar, ilgili mevzuat ve benimsedikleri temel ilkeler çerçevesinde stratejik plan</a:t>
            </a:r>
            <a:r>
              <a:rPr lang="tr" sz="1000" spc="-50" dirty="0">
                <a:solidFill>
                  <a:srgbClr val="1E191A"/>
                </a:solidFill>
                <a:latin typeface="Lucida Sans Unicode"/>
              </a:rPr>
              <a:t> </a:t>
            </a:r>
            <a:r>
              <a:rPr lang="tr" sz="1000" spc="-50" dirty="0">
                <a:solidFill>
                  <a:srgbClr val="1F1919"/>
                </a:solidFill>
                <a:latin typeface="Lucida Sans Unicode"/>
              </a:rPr>
              <a:t>hazırlamaları, kamu hizmetlerinin istenilen düzeyde ve kalitede sunulabilmesi için bütçeleri ile</a:t>
            </a:r>
            <a:r>
              <a:rPr lang="tr" sz="1000" spc="-50" dirty="0">
                <a:solidFill>
                  <a:srgbClr val="1E191A"/>
                </a:solidFill>
                <a:latin typeface="Lucida Sans Unicode"/>
              </a:rPr>
              <a:t> </a:t>
            </a:r>
            <a:r>
              <a:rPr lang="tr" sz="1000" spc="-50" dirty="0">
                <a:solidFill>
                  <a:srgbClr val="1F1919"/>
                </a:solidFill>
                <a:latin typeface="Lucida Sans Unicode"/>
              </a:rPr>
              <a:t>program ve proje bazında </a:t>
            </a:r>
            <a:r>
              <a:rPr lang="tr" sz="1000" spc="-50" dirty="0" smtClean="0">
                <a:solidFill>
                  <a:srgbClr val="1F1919"/>
                </a:solidFill>
                <a:latin typeface="Lucida Sans Unicode"/>
              </a:rPr>
              <a:t>kaynak tahsislerini;  ve </a:t>
            </a:r>
            <a:r>
              <a:rPr lang="tr" sz="1000" spc="-50" dirty="0">
                <a:solidFill>
                  <a:srgbClr val="1F1919"/>
                </a:solidFill>
                <a:latin typeface="Lucida Sans Unicode"/>
              </a:rPr>
              <a:t>hedefleri ile performans</a:t>
            </a:r>
            <a:r>
              <a:rPr lang="tr" sz="1000" spc="-50" dirty="0">
                <a:solidFill>
                  <a:srgbClr val="1E191A"/>
                </a:solidFill>
                <a:latin typeface="Lucida Sans Unicode"/>
              </a:rPr>
              <a:t> </a:t>
            </a:r>
            <a:r>
              <a:rPr lang="tr" sz="1000" spc="-50" dirty="0">
                <a:solidFill>
                  <a:srgbClr val="1F1919"/>
                </a:solidFill>
                <a:latin typeface="Lucida Sans Unicode"/>
              </a:rPr>
              <a:t>göstergelerine dayandırmaları gerekmektedir</a:t>
            </a:r>
            <a:r>
              <a:rPr lang="tr" sz="1000" spc="-50" dirty="0" smtClean="0">
                <a:solidFill>
                  <a:srgbClr val="1F1919"/>
                </a:solidFill>
                <a:latin typeface="Lucida Sans Unicode"/>
              </a:rPr>
              <a:t>.</a:t>
            </a:r>
          </a:p>
          <a:p>
            <a:pPr marL="63500" marR="12700" indent="482600" algn="just">
              <a:lnSpc>
                <a:spcPts val="1320"/>
              </a:lnSpc>
              <a:spcAft>
                <a:spcPts val="420"/>
              </a:spcAft>
            </a:pPr>
            <a:endParaRPr lang="tr" sz="1000" spc="-50" dirty="0">
              <a:solidFill>
                <a:srgbClr val="1F1919"/>
              </a:solidFill>
              <a:latin typeface="Lucida Sans Unicode"/>
            </a:endParaRPr>
          </a:p>
          <a:p>
            <a:pPr marL="63500" marR="12700" indent="482600" algn="just">
              <a:lnSpc>
                <a:spcPts val="1320"/>
              </a:lnSpc>
              <a:spcAft>
                <a:spcPts val="420"/>
              </a:spcAft>
            </a:pPr>
            <a:r>
              <a:rPr lang="tr" sz="1000" spc="-50" dirty="0">
                <a:solidFill>
                  <a:srgbClr val="1F1919"/>
                </a:solidFill>
                <a:latin typeface="Lucida Sans Unicode"/>
              </a:rPr>
              <a:t>5302 Sayılı İl Özel İdaresi Kanunu'nun 31. Maddesi, mahalli idareler seçiminden itibaren 6 aylık</a:t>
            </a:r>
            <a:r>
              <a:rPr lang="tr" sz="1000" spc="-50" dirty="0">
                <a:solidFill>
                  <a:srgbClr val="1E191A"/>
                </a:solidFill>
                <a:latin typeface="Lucida Sans Unicode"/>
              </a:rPr>
              <a:t> </a:t>
            </a:r>
            <a:r>
              <a:rPr lang="tr" sz="1000" spc="-50" dirty="0">
                <a:solidFill>
                  <a:srgbClr val="1F1919"/>
                </a:solidFill>
                <a:latin typeface="Lucida Sans Unicode"/>
              </a:rPr>
              <a:t>süre içerisinde ilin stratejik planının hazırlanmasını öngörmektedir</a:t>
            </a:r>
            <a:r>
              <a:rPr lang="tr" sz="1000" spc="-50" dirty="0" smtClean="0">
                <a:solidFill>
                  <a:srgbClr val="1F1919"/>
                </a:solidFill>
                <a:latin typeface="Lucida Sans Unicode"/>
              </a:rPr>
              <a:t>.</a:t>
            </a:r>
          </a:p>
          <a:p>
            <a:pPr marL="63500" marR="12700" indent="482600" algn="just">
              <a:lnSpc>
                <a:spcPts val="1320"/>
              </a:lnSpc>
              <a:spcAft>
                <a:spcPts val="420"/>
              </a:spcAft>
            </a:pPr>
            <a:endParaRPr lang="tr" sz="1000" spc="-50" dirty="0">
              <a:solidFill>
                <a:srgbClr val="1F1919"/>
              </a:solidFill>
              <a:latin typeface="Lucida Sans Unicode"/>
            </a:endParaRPr>
          </a:p>
          <a:p>
            <a:pPr marL="63500" marR="12700" indent="482600" algn="just">
              <a:lnSpc>
                <a:spcPts val="1320"/>
              </a:lnSpc>
              <a:spcAft>
                <a:spcPts val="420"/>
              </a:spcAft>
            </a:pPr>
            <a:r>
              <a:rPr lang="tr" sz="1000" spc="-50" dirty="0">
                <a:solidFill>
                  <a:srgbClr val="1F1919"/>
                </a:solidFill>
                <a:latin typeface="Lucida Sans Unicode"/>
              </a:rPr>
              <a:t>Hazırlanan stratejik plan, 5302 Sayılı İl Özel İdaresi Kanunu'nun 26/a bendine göre İl</a:t>
            </a:r>
            <a:r>
              <a:rPr lang="tr" sz="1000" spc="-50" dirty="0">
                <a:solidFill>
                  <a:srgbClr val="1E191A"/>
                </a:solidFill>
                <a:latin typeface="Lucida Sans Unicode"/>
              </a:rPr>
              <a:t> </a:t>
            </a:r>
            <a:r>
              <a:rPr lang="tr" sz="1000" spc="-50" dirty="0">
                <a:solidFill>
                  <a:srgbClr val="1F1919"/>
                </a:solidFill>
                <a:latin typeface="Lucida Sans Unicode"/>
              </a:rPr>
              <a:t>Encümenince incelenip, Kanunun 10/a bendine göre İl Genel Meclisince görüşülüp karara bağlanır</a:t>
            </a:r>
            <a:r>
              <a:rPr lang="tr" sz="1000" spc="-50" dirty="0" smtClean="0">
                <a:solidFill>
                  <a:srgbClr val="1F1919"/>
                </a:solidFill>
                <a:latin typeface="Lucida Sans Unicode"/>
              </a:rPr>
              <a:t>.</a:t>
            </a:r>
          </a:p>
          <a:p>
            <a:pPr marL="63500" marR="12700" indent="482600" algn="just">
              <a:lnSpc>
                <a:spcPts val="1320"/>
              </a:lnSpc>
              <a:spcAft>
                <a:spcPts val="420"/>
              </a:spcAft>
            </a:pPr>
            <a:endParaRPr lang="tr" sz="1000" spc="-50" dirty="0">
              <a:solidFill>
                <a:srgbClr val="1F1919"/>
              </a:solidFill>
              <a:latin typeface="Lucida Sans Unicode"/>
            </a:endParaRPr>
          </a:p>
          <a:p>
            <a:pPr marL="63500" marR="12700" indent="482600" algn="just">
              <a:lnSpc>
                <a:spcPts val="1320"/>
              </a:lnSpc>
              <a:spcAft>
                <a:spcPts val="420"/>
              </a:spcAft>
            </a:pPr>
            <a:r>
              <a:rPr lang="tr" sz="1000" spc="-50" dirty="0">
                <a:solidFill>
                  <a:srgbClr val="1F1919"/>
                </a:solidFill>
                <a:latin typeface="Lucida Sans Unicode"/>
              </a:rPr>
              <a:t>5302 Sayılı İl Özel İdaresi Kanunu'nun 30. Maddesine göre Vali, İl Özel İdaresini stratejik plana</a:t>
            </a:r>
            <a:r>
              <a:rPr lang="tr" sz="1000" spc="-50" dirty="0">
                <a:solidFill>
                  <a:srgbClr val="1E191A"/>
                </a:solidFill>
                <a:latin typeface="Lucida Sans Unicode"/>
              </a:rPr>
              <a:t> </a:t>
            </a:r>
            <a:r>
              <a:rPr lang="tr" sz="1000" spc="-50" dirty="0">
                <a:solidFill>
                  <a:srgbClr val="1F1919"/>
                </a:solidFill>
                <a:latin typeface="Lucida Sans Unicode"/>
              </a:rPr>
              <a:t>uygun olarakyönetir</a:t>
            </a:r>
            <a:r>
              <a:rPr lang="tr" sz="1000" spc="-50" dirty="0" smtClean="0">
                <a:solidFill>
                  <a:srgbClr val="1F1919"/>
                </a:solidFill>
                <a:latin typeface="Lucida Sans Unicode"/>
              </a:rPr>
              <a:t>.</a:t>
            </a:r>
          </a:p>
          <a:p>
            <a:pPr marL="63500" marR="12700" indent="482600" algn="just">
              <a:lnSpc>
                <a:spcPts val="1320"/>
              </a:lnSpc>
              <a:spcAft>
                <a:spcPts val="420"/>
              </a:spcAft>
            </a:pPr>
            <a:endParaRPr lang="tr" sz="1000" spc="-50" dirty="0">
              <a:solidFill>
                <a:srgbClr val="1F1919"/>
              </a:solidFill>
              <a:latin typeface="Lucida Sans Unicode"/>
            </a:endParaRPr>
          </a:p>
          <a:p>
            <a:pPr marL="63500" marR="12700" indent="482600" algn="just">
              <a:lnSpc>
                <a:spcPts val="1320"/>
              </a:lnSpc>
              <a:spcAft>
                <a:spcPts val="420"/>
              </a:spcAft>
            </a:pPr>
            <a:r>
              <a:rPr lang="tr" sz="1000" spc="-50" dirty="0">
                <a:solidFill>
                  <a:srgbClr val="1F1919"/>
                </a:solidFill>
                <a:latin typeface="Lucida Sans Unicode"/>
              </a:rPr>
              <a:t>35. Maddeye göre Genel Sekreter, İl Özel İdaresi hizmetlerini Vali adına ve onun emirleri</a:t>
            </a:r>
            <a:r>
              <a:rPr lang="tr" sz="1000" spc="-50" dirty="0">
                <a:solidFill>
                  <a:srgbClr val="1E191A"/>
                </a:solidFill>
                <a:latin typeface="Lucida Sans Unicode"/>
              </a:rPr>
              <a:t> </a:t>
            </a:r>
            <a:r>
              <a:rPr lang="tr" sz="1000" spc="-50" dirty="0">
                <a:solidFill>
                  <a:srgbClr val="1F1919"/>
                </a:solidFill>
                <a:latin typeface="Lucida Sans Unicode"/>
              </a:rPr>
              <a:t>yönünde, mevzuat hükümlerine, İl Genel Meclisi ve İl Encümeni kararlarına, İl Özel İdaresinin amaç ve</a:t>
            </a:r>
            <a:r>
              <a:rPr lang="tr" sz="1000" spc="-50" dirty="0">
                <a:solidFill>
                  <a:srgbClr val="1E191A"/>
                </a:solidFill>
                <a:latin typeface="Lucida Sans Unicode"/>
              </a:rPr>
              <a:t> </a:t>
            </a:r>
            <a:r>
              <a:rPr lang="tr" sz="1000" spc="-50" dirty="0">
                <a:solidFill>
                  <a:srgbClr val="1F1919"/>
                </a:solidFill>
                <a:latin typeface="Lucida Sans Unicode"/>
              </a:rPr>
              <a:t>politikalarına, </a:t>
            </a:r>
            <a:r>
              <a:rPr lang="tr" sz="1000" spc="-50" dirty="0" smtClean="0">
                <a:solidFill>
                  <a:srgbClr val="1F1919"/>
                </a:solidFill>
                <a:latin typeface="Lucida Sans Unicode"/>
              </a:rPr>
              <a:t>stratejik plan </a:t>
            </a:r>
            <a:r>
              <a:rPr lang="tr" sz="1000" spc="-50" dirty="0">
                <a:solidFill>
                  <a:srgbClr val="1F1919"/>
                </a:solidFill>
                <a:latin typeface="Lucida Sans Unicode"/>
              </a:rPr>
              <a:t>ve </a:t>
            </a:r>
            <a:r>
              <a:rPr lang="tr" sz="1000" spc="-50" dirty="0" smtClean="0">
                <a:solidFill>
                  <a:srgbClr val="1F1919"/>
                </a:solidFill>
                <a:latin typeface="Lucida Sans Unicode"/>
              </a:rPr>
              <a:t>yıllık çalışma </a:t>
            </a:r>
            <a:r>
              <a:rPr lang="tr" sz="1000" spc="-50" dirty="0">
                <a:solidFill>
                  <a:srgbClr val="1F1919"/>
                </a:solidFill>
                <a:latin typeface="Lucida Sans Unicode"/>
              </a:rPr>
              <a:t>programına </a:t>
            </a:r>
            <a:r>
              <a:rPr lang="tr" sz="1000" spc="-50" dirty="0" smtClean="0">
                <a:solidFill>
                  <a:srgbClr val="1F1919"/>
                </a:solidFill>
                <a:latin typeface="Lucida Sans Unicode"/>
              </a:rPr>
              <a:t>göre düzenler </a:t>
            </a:r>
            <a:r>
              <a:rPr lang="tr" sz="1000" spc="-50" dirty="0">
                <a:solidFill>
                  <a:srgbClr val="1F1919"/>
                </a:solidFill>
                <a:latin typeface="Lucida Sans Unicode"/>
              </a:rPr>
              <a:t>ve yürütür</a:t>
            </a:r>
            <a:r>
              <a:rPr lang="tr" sz="1000" spc="-50" dirty="0" smtClean="0">
                <a:solidFill>
                  <a:srgbClr val="1F1919"/>
                </a:solidFill>
                <a:latin typeface="Lucida Sans Unicode"/>
              </a:rPr>
              <a:t>.</a:t>
            </a:r>
          </a:p>
          <a:p>
            <a:pPr marL="63500" marR="12700" indent="482600" algn="just">
              <a:lnSpc>
                <a:spcPts val="1320"/>
              </a:lnSpc>
              <a:spcAft>
                <a:spcPts val="420"/>
              </a:spcAft>
            </a:pPr>
            <a:endParaRPr lang="tr" sz="1000" spc="-50" dirty="0">
              <a:solidFill>
                <a:srgbClr val="1F1919"/>
              </a:solidFill>
              <a:latin typeface="Lucida Sans Unicode"/>
            </a:endParaRPr>
          </a:p>
          <a:p>
            <a:pPr marL="63500" marR="12700" indent="482600" algn="just">
              <a:lnSpc>
                <a:spcPts val="1320"/>
              </a:lnSpc>
              <a:spcAft>
                <a:spcPts val="5460"/>
              </a:spcAft>
            </a:pPr>
            <a:r>
              <a:rPr lang="tr" sz="1000" spc="-50" dirty="0">
                <a:solidFill>
                  <a:srgbClr val="1F1919"/>
                </a:solidFill>
                <a:latin typeface="Lucida Sans Unicode"/>
              </a:rPr>
              <a:t>5302 Sayılı İl Özel İdaresi Kanunu'nun 39. Maddesine göre, Vali Kamu Malî Yönetimi ve Kontrol</a:t>
            </a:r>
            <a:r>
              <a:rPr lang="tr" sz="1000" spc="-50" dirty="0">
                <a:solidFill>
                  <a:srgbClr val="1E191A"/>
                </a:solidFill>
                <a:latin typeface="Lucida Sans Unicode"/>
              </a:rPr>
              <a:t> </a:t>
            </a:r>
            <a:r>
              <a:rPr lang="tr" sz="1000" spc="-50" dirty="0">
                <a:solidFill>
                  <a:srgbClr val="1F1919"/>
                </a:solidFill>
                <a:latin typeface="Lucida Sans Unicode"/>
              </a:rPr>
              <a:t>Kanununun 41' inci maddesinin dördüncü fıkrasında belirtilen biçimde; stratejik plan ve performans</a:t>
            </a:r>
            <a:r>
              <a:rPr lang="tr" sz="1000" spc="-50" dirty="0">
                <a:solidFill>
                  <a:srgbClr val="1E191A"/>
                </a:solidFill>
                <a:latin typeface="Lucida Sans Unicode"/>
              </a:rPr>
              <a:t> </a:t>
            </a:r>
            <a:r>
              <a:rPr lang="tr" sz="1000" spc="-50" dirty="0">
                <a:solidFill>
                  <a:srgbClr val="1F1919"/>
                </a:solidFill>
                <a:latin typeface="Lucida Sans Unicode"/>
              </a:rPr>
              <a:t>hedeflerine göre yürütülen faaliyetleri, belirlenmiş performans ölçütlerine göre hedef ve gerçekleşme</a:t>
            </a:r>
            <a:r>
              <a:rPr lang="tr" sz="1000" spc="-50" dirty="0">
                <a:solidFill>
                  <a:srgbClr val="1E191A"/>
                </a:solidFill>
                <a:latin typeface="Lucida Sans Unicode"/>
              </a:rPr>
              <a:t> </a:t>
            </a:r>
            <a:r>
              <a:rPr lang="tr" sz="1000" spc="-50" dirty="0">
                <a:solidFill>
                  <a:srgbClr val="1F1919"/>
                </a:solidFill>
                <a:latin typeface="Lucida Sans Unicode"/>
              </a:rPr>
              <a:t>durumu ile meydana gelen sapmaların nedenlerini açıklayan faaliyet raporunu hazırlar.</a:t>
            </a:r>
          </a:p>
        </p:txBody>
      </p:sp>
      <p:sp>
        <p:nvSpPr>
          <p:cNvPr id="6" name="5 Dikdörtgen"/>
          <p:cNvSpPr/>
          <p:nvPr/>
        </p:nvSpPr>
        <p:spPr>
          <a:xfrm>
            <a:off x="722376" y="9704832"/>
            <a:ext cx="5907024" cy="310896"/>
          </a:xfrm>
          <a:prstGeom prst="rect">
            <a:avLst/>
          </a:prstGeom>
        </p:spPr>
        <p:txBody>
          <a:bodyPr lIns="0" tIns="0" rIns="0" bIns="0">
            <a:noAutofit/>
          </a:bodyPr>
          <a:lstStyle/>
          <a:p>
            <a:pPr marL="63500" indent="0">
              <a:spcBef>
                <a:spcPts val="5460"/>
              </a:spcBef>
            </a:pPr>
            <a:endParaRPr lang="tr" sz="1300" spc="-50" dirty="0">
              <a:solidFill>
                <a:srgbClr val="9A9697"/>
              </a:solidFill>
              <a:latin typeface="Lucida Sans Unicode"/>
            </a:endParaRPr>
          </a:p>
        </p:txBody>
      </p:sp>
      <p:graphicFrame>
        <p:nvGraphicFramePr>
          <p:cNvPr id="7" name="6 Tablo"/>
          <p:cNvGraphicFramePr>
            <a:graphicFrameLocks noGrp="1"/>
          </p:cNvGraphicFramePr>
          <p:nvPr/>
        </p:nvGraphicFramePr>
        <p:xfrm>
          <a:off x="3209921" y="2489974"/>
          <a:ext cx="1033450" cy="259080"/>
        </p:xfrm>
        <a:graphic>
          <a:graphicData uri="http://schemas.openxmlformats.org/drawingml/2006/table">
            <a:tbl>
              <a:tblPr>
                <a:tableStyleId>{3C2FFA5D-87B4-456A-9821-1D502468CF0F}</a:tableStyleId>
              </a:tblPr>
              <a:tblGrid>
                <a:gridCol w="1033450"/>
              </a:tblGrid>
              <a:tr h="241794">
                <a:tc>
                  <a:txBody>
                    <a:bodyPr/>
                    <a:lstStyle/>
                    <a:p>
                      <a:r>
                        <a:rPr lang="tr-TR" sz="1100" dirty="0" smtClean="0">
                          <a:solidFill>
                            <a:schemeClr val="bg1"/>
                          </a:solidFill>
                          <a:latin typeface="Lucida Sans Unicode" pitchFamily="34" charset="0"/>
                          <a:cs typeface="Lucida Sans Unicode" pitchFamily="34" charset="0"/>
                        </a:rPr>
                        <a:t>  DAYANAK</a:t>
                      </a:r>
                      <a:endParaRPr lang="tr-TR" sz="1100" dirty="0">
                        <a:solidFill>
                          <a:schemeClr val="bg1"/>
                        </a:solidFill>
                        <a:latin typeface="Lucida Sans Unicode" pitchFamily="34" charset="0"/>
                        <a:cs typeface="Lucida Sans Unicode" pitchFamily="34" charset="0"/>
                      </a:endParaRPr>
                    </a:p>
                  </a:txBody>
                  <a:tcPr>
                    <a:solidFill>
                      <a:srgbClr val="FF0000"/>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endParaRPr lang="tr" sz="1000" spc="-100" dirty="0">
              <a:solidFill>
                <a:srgbClr val="808282"/>
              </a:solidFill>
              <a:latin typeface="Trebuchet MS"/>
            </a:endParaRP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5928360"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5" name="4 Dikdörtgen"/>
          <p:cNvSpPr/>
          <p:nvPr/>
        </p:nvSpPr>
        <p:spPr>
          <a:xfrm>
            <a:off x="923905" y="1061214"/>
            <a:ext cx="5998464" cy="338198"/>
          </a:xfrm>
          <a:prstGeom prst="rect">
            <a:avLst/>
          </a:prstGeom>
          <a:solidFill>
            <a:srgbClr val="008BBC"/>
          </a:solidFill>
        </p:spPr>
        <p:txBody>
          <a:bodyPr lIns="0" tIns="0" rIns="0" bIns="0" anchor="ctr">
            <a:noAutofit/>
          </a:bodyPr>
          <a:lstStyle/>
          <a:p>
            <a:pPr marL="2070100" indent="0">
              <a:spcAft>
                <a:spcPts val="1050"/>
              </a:spcAft>
            </a:pPr>
            <a:r>
              <a:rPr lang="tr" sz="1400" spc="-50" dirty="0">
                <a:solidFill>
                  <a:srgbClr val="FFFFFF"/>
                </a:solidFill>
              </a:rPr>
              <a:t>1.2. STRATEJİK YÖNETİM</a:t>
            </a:r>
          </a:p>
        </p:txBody>
      </p:sp>
      <p:sp>
        <p:nvSpPr>
          <p:cNvPr id="6" name="5 Dikdörtgen"/>
          <p:cNvSpPr/>
          <p:nvPr/>
        </p:nvSpPr>
        <p:spPr>
          <a:xfrm>
            <a:off x="923905" y="1632718"/>
            <a:ext cx="5998464" cy="176784"/>
          </a:xfrm>
          <a:prstGeom prst="rect">
            <a:avLst/>
          </a:prstGeom>
        </p:spPr>
        <p:txBody>
          <a:bodyPr lIns="0" tIns="0" rIns="0" bIns="0">
            <a:noAutofit/>
          </a:bodyPr>
          <a:lstStyle/>
          <a:p>
            <a:pPr indent="0">
              <a:spcBef>
                <a:spcPts val="1050"/>
              </a:spcBef>
              <a:spcAft>
                <a:spcPts val="1050"/>
              </a:spcAft>
            </a:pPr>
            <a:r>
              <a:rPr lang="tr" sz="1000" spc="-50" dirty="0">
                <a:solidFill>
                  <a:srgbClr val="007D87"/>
                </a:solidFill>
                <a:latin typeface="Lucida Sans Unicode"/>
              </a:rPr>
              <a:t>Stratejik Yönetim; doğru Stratejiler geliştirerek hedeflere ulaşmayı sağlayan yönetim sürecidir.</a:t>
            </a:r>
          </a:p>
        </p:txBody>
      </p:sp>
      <p:sp>
        <p:nvSpPr>
          <p:cNvPr id="7" name="6 Dikdörtgen"/>
          <p:cNvSpPr/>
          <p:nvPr/>
        </p:nvSpPr>
        <p:spPr>
          <a:xfrm>
            <a:off x="1709723" y="2204222"/>
            <a:ext cx="1071570" cy="2143140"/>
          </a:xfrm>
          <a:prstGeom prst="rect">
            <a:avLst/>
          </a:prstGeom>
        </p:spPr>
        <p:style>
          <a:lnRef idx="0">
            <a:schemeClr val="accent5"/>
          </a:lnRef>
          <a:fillRef idx="3">
            <a:schemeClr val="accent5"/>
          </a:fillRef>
          <a:effectRef idx="3">
            <a:schemeClr val="accent5"/>
          </a:effectRef>
          <a:fontRef idx="minor">
            <a:schemeClr val="lt1"/>
          </a:fontRef>
        </p:style>
        <p:txBody>
          <a:bodyPr lIns="0" tIns="0" rIns="0" bIns="0">
            <a:noAutofit/>
          </a:bodyPr>
          <a:lstStyle/>
          <a:p>
            <a:pPr marL="152400" marR="203200" indent="0">
              <a:lnSpc>
                <a:spcPts val="1800"/>
              </a:lnSpc>
            </a:pPr>
            <a:endParaRPr lang="tr" sz="1100" spc="-50" dirty="0" smtClean="0">
              <a:solidFill>
                <a:srgbClr val="FFFFFF"/>
              </a:solidFill>
              <a:latin typeface="Lucida Sans Unicode"/>
            </a:endParaRPr>
          </a:p>
          <a:p>
            <a:pPr marL="152400" marR="203200" indent="0">
              <a:lnSpc>
                <a:spcPts val="1800"/>
              </a:lnSpc>
            </a:pPr>
            <a:endParaRPr lang="tr" sz="1100" spc="-50" dirty="0">
              <a:solidFill>
                <a:srgbClr val="FFFFFF"/>
              </a:solidFill>
              <a:latin typeface="Lucida Sans Unicode"/>
            </a:endParaRPr>
          </a:p>
          <a:p>
            <a:pPr marL="152400" marR="203200" indent="0">
              <a:lnSpc>
                <a:spcPts val="1800"/>
              </a:lnSpc>
            </a:pPr>
            <a:endParaRPr lang="tr" sz="1100" spc="-50" dirty="0" smtClean="0">
              <a:solidFill>
                <a:srgbClr val="FFFFFF"/>
              </a:solidFill>
              <a:latin typeface="Lucida Sans Unicode"/>
            </a:endParaRPr>
          </a:p>
          <a:p>
            <a:pPr marL="152400" marR="203200" indent="0">
              <a:lnSpc>
                <a:spcPts val="1800"/>
              </a:lnSpc>
            </a:pPr>
            <a:endParaRPr lang="tr" sz="1100" spc="-50" dirty="0" smtClean="0">
              <a:solidFill>
                <a:srgbClr val="FFFFFF"/>
              </a:solidFill>
              <a:latin typeface="Lucida Sans Unicode"/>
            </a:endParaRPr>
          </a:p>
          <a:p>
            <a:pPr marL="152400" marR="203200" indent="0" algn="ctr">
              <a:lnSpc>
                <a:spcPts val="1800"/>
              </a:lnSpc>
            </a:pPr>
            <a:r>
              <a:rPr lang="tr" sz="1200" b="1" spc="-50" dirty="0" smtClean="0">
                <a:solidFill>
                  <a:srgbClr val="FFFFFF"/>
                </a:solidFill>
              </a:rPr>
              <a:t>STRATEJİK </a:t>
            </a:r>
            <a:r>
              <a:rPr lang="tr" sz="1200" b="1" spc="-50" dirty="0">
                <a:solidFill>
                  <a:srgbClr val="FFFFFF"/>
                </a:solidFill>
              </a:rPr>
              <a:t>PLANLAMA</a:t>
            </a:r>
          </a:p>
        </p:txBody>
      </p:sp>
      <p:sp>
        <p:nvSpPr>
          <p:cNvPr id="8" name="7 Dikdörtgen"/>
          <p:cNvSpPr/>
          <p:nvPr/>
        </p:nvSpPr>
        <p:spPr>
          <a:xfrm>
            <a:off x="1693193" y="4775990"/>
            <a:ext cx="1088100" cy="1285884"/>
          </a:xfrm>
          <a:prstGeom prst="rect">
            <a:avLst/>
          </a:prstGeom>
        </p:spPr>
        <p:style>
          <a:lnRef idx="0">
            <a:schemeClr val="accent5"/>
          </a:lnRef>
          <a:fillRef idx="3">
            <a:schemeClr val="accent5"/>
          </a:fillRef>
          <a:effectRef idx="3">
            <a:schemeClr val="accent5"/>
          </a:effectRef>
          <a:fontRef idx="minor">
            <a:schemeClr val="lt1"/>
          </a:fontRef>
        </p:style>
        <p:txBody>
          <a:bodyPr lIns="0" tIns="0" rIns="0" bIns="0" anchor="ctr">
            <a:noAutofit/>
          </a:bodyPr>
          <a:lstStyle/>
          <a:p>
            <a:pPr marL="25400" marR="165100" indent="0" algn="ctr">
              <a:lnSpc>
                <a:spcPts val="1608"/>
              </a:lnSpc>
            </a:pPr>
            <a:r>
              <a:rPr lang="tr" sz="1200" b="1" spc="-50" dirty="0">
                <a:solidFill>
                  <a:srgbClr val="FFFFFF"/>
                </a:solidFill>
              </a:rPr>
              <a:t>STRATEJİK </a:t>
            </a:r>
            <a:r>
              <a:rPr lang="tr" sz="1200" b="1" spc="-50" dirty="0" smtClean="0">
                <a:solidFill>
                  <a:srgbClr val="FFFFFF"/>
                </a:solidFill>
              </a:rPr>
              <a:t>UYGULAMA</a:t>
            </a:r>
            <a:endParaRPr lang="tr" sz="1200" b="1" spc="-50" dirty="0">
              <a:solidFill>
                <a:srgbClr val="FFFFFF"/>
              </a:solidFill>
            </a:endParaRPr>
          </a:p>
        </p:txBody>
      </p:sp>
      <p:sp>
        <p:nvSpPr>
          <p:cNvPr id="9" name="8 Dikdörtgen"/>
          <p:cNvSpPr/>
          <p:nvPr/>
        </p:nvSpPr>
        <p:spPr>
          <a:xfrm>
            <a:off x="1693193" y="6347626"/>
            <a:ext cx="1088100" cy="1143008"/>
          </a:xfrm>
          <a:prstGeom prst="rect">
            <a:avLst/>
          </a:prstGeom>
        </p:spPr>
        <p:style>
          <a:lnRef idx="0">
            <a:schemeClr val="accent5"/>
          </a:lnRef>
          <a:fillRef idx="3">
            <a:schemeClr val="accent5"/>
          </a:fillRef>
          <a:effectRef idx="3">
            <a:schemeClr val="accent5"/>
          </a:effectRef>
          <a:fontRef idx="minor">
            <a:schemeClr val="lt1"/>
          </a:fontRef>
        </p:style>
        <p:txBody>
          <a:bodyPr lIns="0" tIns="0" rIns="0" bIns="0" anchor="ctr">
            <a:noAutofit/>
          </a:bodyPr>
          <a:lstStyle/>
          <a:p>
            <a:pPr marL="254000" marR="241300" indent="0" algn="just">
              <a:lnSpc>
                <a:spcPts val="1824"/>
              </a:lnSpc>
            </a:pPr>
            <a:r>
              <a:rPr lang="tr" sz="1200" b="1" spc="-50" dirty="0" smtClean="0">
                <a:solidFill>
                  <a:srgbClr val="FFFFFF"/>
                </a:solidFill>
              </a:rPr>
              <a:t>STRATEJİK</a:t>
            </a:r>
          </a:p>
          <a:p>
            <a:pPr marL="254000" marR="241300" indent="0" algn="just">
              <a:lnSpc>
                <a:spcPts val="1824"/>
              </a:lnSpc>
            </a:pPr>
            <a:r>
              <a:rPr lang="tr" sz="1200" b="1" spc="-50" dirty="0" smtClean="0">
                <a:solidFill>
                  <a:srgbClr val="FFFFFF"/>
                </a:solidFill>
              </a:rPr>
              <a:t>KONTROL</a:t>
            </a:r>
            <a:endParaRPr lang="tr" sz="1200" b="1" spc="-50" dirty="0">
              <a:solidFill>
                <a:srgbClr val="FFFFFF"/>
              </a:solidFill>
            </a:endParaRPr>
          </a:p>
        </p:txBody>
      </p:sp>
      <p:sp>
        <p:nvSpPr>
          <p:cNvPr id="10" name="9 Dikdörtgen"/>
          <p:cNvSpPr/>
          <p:nvPr/>
        </p:nvSpPr>
        <p:spPr>
          <a:xfrm>
            <a:off x="4495805" y="1989908"/>
            <a:ext cx="785817" cy="357190"/>
          </a:xfrm>
          <a:prstGeom prst="rect">
            <a:avLst/>
          </a:prstGeom>
        </p:spPr>
        <p:style>
          <a:lnRef idx="0">
            <a:schemeClr val="accent5"/>
          </a:lnRef>
          <a:fillRef idx="3">
            <a:schemeClr val="accent5"/>
          </a:fillRef>
          <a:effectRef idx="3">
            <a:schemeClr val="accent5"/>
          </a:effectRef>
          <a:fontRef idx="minor">
            <a:schemeClr val="lt1"/>
          </a:fontRef>
        </p:style>
        <p:txBody>
          <a:bodyPr lIns="0" tIns="0" rIns="0" bIns="0">
            <a:noAutofit/>
          </a:bodyPr>
          <a:lstStyle/>
          <a:p>
            <a:pPr marL="228600" indent="0"/>
            <a:r>
              <a:rPr lang="tr" sz="1100" b="1" spc="-50" dirty="0">
                <a:solidFill>
                  <a:srgbClr val="FFFFFF"/>
                </a:solidFill>
                <a:latin typeface="Lucida Sans Unicode"/>
              </a:rPr>
              <a:t>Kurum Dışı</a:t>
            </a:r>
          </a:p>
        </p:txBody>
      </p:sp>
      <p:sp>
        <p:nvSpPr>
          <p:cNvPr id="11" name="10 Dikdörtgen"/>
          <p:cNvSpPr/>
          <p:nvPr/>
        </p:nvSpPr>
        <p:spPr>
          <a:xfrm>
            <a:off x="3163823" y="2561412"/>
            <a:ext cx="1189106" cy="500066"/>
          </a:xfrm>
          <a:prstGeom prst="rect">
            <a:avLst/>
          </a:prstGeom>
        </p:spPr>
        <p:style>
          <a:lnRef idx="0">
            <a:schemeClr val="accent5"/>
          </a:lnRef>
          <a:fillRef idx="3">
            <a:schemeClr val="accent5"/>
          </a:fillRef>
          <a:effectRef idx="3">
            <a:schemeClr val="accent5"/>
          </a:effectRef>
          <a:fontRef idx="minor">
            <a:schemeClr val="lt1"/>
          </a:fontRef>
        </p:style>
        <p:txBody>
          <a:bodyPr lIns="0" tIns="0" rIns="0" bIns="0">
            <a:noAutofit/>
          </a:bodyPr>
          <a:lstStyle/>
          <a:p>
            <a:pPr marL="215900" marR="279400" indent="0" algn="ctr">
              <a:lnSpc>
                <a:spcPts val="1800"/>
              </a:lnSpc>
            </a:pPr>
            <a:r>
              <a:rPr lang="tr" sz="1200" b="1" spc="-50" dirty="0" smtClean="0">
                <a:solidFill>
                  <a:srgbClr val="FFFFFF"/>
                </a:solidFill>
              </a:rPr>
              <a:t>STRATEJİK</a:t>
            </a:r>
          </a:p>
          <a:p>
            <a:pPr marL="215900" marR="279400" indent="0" algn="ctr">
              <a:lnSpc>
                <a:spcPts val="1800"/>
              </a:lnSpc>
            </a:pPr>
            <a:r>
              <a:rPr lang="tr" sz="1200" b="1" spc="-50" dirty="0" smtClean="0">
                <a:solidFill>
                  <a:srgbClr val="FFFFFF"/>
                </a:solidFill>
              </a:rPr>
              <a:t>ANALİİZ</a:t>
            </a:r>
            <a:endParaRPr lang="tr" sz="1200" b="1" spc="-50" dirty="0">
              <a:solidFill>
                <a:srgbClr val="FFFFFF"/>
              </a:solidFill>
            </a:endParaRPr>
          </a:p>
        </p:txBody>
      </p:sp>
      <p:sp>
        <p:nvSpPr>
          <p:cNvPr id="12" name="11 Dikdörtgen"/>
          <p:cNvSpPr/>
          <p:nvPr/>
        </p:nvSpPr>
        <p:spPr>
          <a:xfrm>
            <a:off x="4486655" y="2432304"/>
            <a:ext cx="866406" cy="487680"/>
          </a:xfrm>
          <a:prstGeom prst="rect">
            <a:avLst/>
          </a:prstGeom>
        </p:spPr>
        <p:txBody>
          <a:bodyPr lIns="0" tIns="0" rIns="0" bIns="0">
            <a:noAutofit/>
          </a:bodyPr>
          <a:lstStyle/>
          <a:p>
            <a:pPr marL="12700" marR="76200" indent="0" algn="just">
              <a:lnSpc>
                <a:spcPts val="2712"/>
              </a:lnSpc>
            </a:pPr>
            <a:r>
              <a:rPr lang="tr" sz="1100" spc="-50" dirty="0">
                <a:solidFill>
                  <a:srgbClr val="007D87"/>
                </a:solidFill>
                <a:latin typeface="Lucida Sans Unicode"/>
              </a:rPr>
              <a:t>Fırsatlar</a:t>
            </a:r>
            <a:r>
              <a:rPr lang="tr" sz="1100" spc="-50" dirty="0">
                <a:solidFill>
                  <a:srgbClr val="00828B"/>
                </a:solidFill>
                <a:latin typeface="Lucida Sans Unicode"/>
              </a:rPr>
              <a:t> </a:t>
            </a:r>
            <a:r>
              <a:rPr lang="tr" sz="1100" spc="-50" dirty="0">
                <a:solidFill>
                  <a:srgbClr val="007D87"/>
                </a:solidFill>
                <a:latin typeface="Lucida Sans Unicode"/>
              </a:rPr>
              <a:t>Tehditler</a:t>
            </a:r>
          </a:p>
        </p:txBody>
      </p:sp>
      <p:sp>
        <p:nvSpPr>
          <p:cNvPr id="13" name="12 Dikdörtgen"/>
          <p:cNvSpPr/>
          <p:nvPr/>
        </p:nvSpPr>
        <p:spPr>
          <a:xfrm>
            <a:off x="613073" y="2132784"/>
            <a:ext cx="453708" cy="5446958"/>
          </a:xfrm>
          <a:prstGeom prst="rect">
            <a:avLst/>
          </a:prstGeom>
        </p:spPr>
        <p:style>
          <a:lnRef idx="0">
            <a:schemeClr val="accent5"/>
          </a:lnRef>
          <a:fillRef idx="3">
            <a:schemeClr val="accent5"/>
          </a:fillRef>
          <a:effectRef idx="3">
            <a:schemeClr val="accent5"/>
          </a:effectRef>
          <a:fontRef idx="minor">
            <a:schemeClr val="lt1"/>
          </a:fontRef>
        </p:style>
        <p:txBody>
          <a:bodyPr vert="vert270" lIns="0" tIns="0" rIns="0" bIns="0" numCol="1" anchor="ctr">
            <a:noAutofit/>
          </a:bodyPr>
          <a:lstStyle/>
          <a:p>
            <a:pPr indent="0" algn="just">
              <a:spcBef>
                <a:spcPts val="1050"/>
              </a:spcBef>
            </a:pPr>
            <a:r>
              <a:rPr lang="tr" sz="1400" b="1" spc="-50" dirty="0" smtClean="0">
                <a:solidFill>
                  <a:srgbClr val="FFFFFF"/>
                </a:solidFill>
              </a:rPr>
              <a:t>                                                   STRATEJİK YÖNETİM ŞEMASI</a:t>
            </a:r>
            <a:endParaRPr lang="tr" sz="1400" b="1" spc="-50" dirty="0">
              <a:solidFill>
                <a:srgbClr val="FFFFFF"/>
              </a:solidFill>
            </a:endParaRPr>
          </a:p>
        </p:txBody>
      </p:sp>
      <p:sp>
        <p:nvSpPr>
          <p:cNvPr id="14" name="13 Dikdörtgen"/>
          <p:cNvSpPr/>
          <p:nvPr/>
        </p:nvSpPr>
        <p:spPr>
          <a:xfrm>
            <a:off x="5495937" y="2418536"/>
            <a:ext cx="1417320" cy="566928"/>
          </a:xfrm>
          <a:prstGeom prst="rect">
            <a:avLst/>
          </a:prstGeom>
        </p:spPr>
        <p:txBody>
          <a:bodyPr lIns="0" tIns="0" rIns="0" bIns="0">
            <a:noAutofit/>
          </a:bodyPr>
          <a:lstStyle/>
          <a:p>
            <a:pPr marR="266700" indent="0" algn="r">
              <a:lnSpc>
                <a:spcPts val="2688"/>
              </a:lnSpc>
            </a:pPr>
            <a:r>
              <a:rPr lang="tr" sz="1100" cap="small" spc="-50" dirty="0" smtClean="0">
                <a:solidFill>
                  <a:srgbClr val="007D87"/>
                </a:solidFill>
                <a:latin typeface="Lucida Sans Unicode"/>
              </a:rPr>
              <a:t>Üstünlükler</a:t>
            </a:r>
            <a:r>
              <a:rPr lang="tr" sz="1100" spc="-50" dirty="0" smtClean="0">
                <a:solidFill>
                  <a:srgbClr val="00808C"/>
                </a:solidFill>
                <a:latin typeface="Lucida Sans Unicode"/>
              </a:rPr>
              <a:t> </a:t>
            </a:r>
            <a:r>
              <a:rPr lang="tr" sz="1100" spc="-50" dirty="0">
                <a:solidFill>
                  <a:srgbClr val="007D87"/>
                </a:solidFill>
                <a:latin typeface="Lucida Sans Unicode"/>
              </a:rPr>
              <a:t>Zayıflıklar</a:t>
            </a:r>
          </a:p>
        </p:txBody>
      </p:sp>
      <p:sp>
        <p:nvSpPr>
          <p:cNvPr id="15" name="14 Dikdörtgen"/>
          <p:cNvSpPr/>
          <p:nvPr/>
        </p:nvSpPr>
        <p:spPr>
          <a:xfrm>
            <a:off x="4587240" y="3352800"/>
            <a:ext cx="2084832" cy="359664"/>
          </a:xfrm>
          <a:prstGeom prst="rect">
            <a:avLst/>
          </a:prstGeom>
        </p:spPr>
        <p:txBody>
          <a:bodyPr lIns="0" tIns="0" rIns="0" bIns="0">
            <a:noAutofit/>
          </a:bodyPr>
          <a:lstStyle/>
          <a:p>
            <a:pPr indent="0" algn="ctr">
              <a:lnSpc>
                <a:spcPts val="1440"/>
              </a:lnSpc>
              <a:spcAft>
                <a:spcPts val="1680"/>
              </a:spcAft>
            </a:pPr>
            <a:r>
              <a:rPr lang="tr" sz="1100" spc="-50" dirty="0">
                <a:solidFill>
                  <a:srgbClr val="007D87"/>
                </a:solidFill>
                <a:latin typeface="Lucida Sans Unicode"/>
              </a:rPr>
              <a:t>Misyon - Vizyon</a:t>
            </a:r>
            <a:r>
              <a:rPr lang="tr" sz="1100" spc="-50" dirty="0">
                <a:solidFill>
                  <a:srgbClr val="007F88"/>
                </a:solidFill>
                <a:latin typeface="Lucida Sans Unicode"/>
              </a:rPr>
              <a:t> </a:t>
            </a:r>
            <a:r>
              <a:rPr lang="tr" sz="1100" spc="-50" dirty="0">
                <a:solidFill>
                  <a:srgbClr val="007D87"/>
                </a:solidFill>
                <a:latin typeface="Lucida Sans Unicode"/>
              </a:rPr>
              <a:t>Kurumsal Değerler ve İlkeler</a:t>
            </a:r>
          </a:p>
        </p:txBody>
      </p:sp>
      <p:sp>
        <p:nvSpPr>
          <p:cNvPr id="16" name="15 Dikdörtgen"/>
          <p:cNvSpPr/>
          <p:nvPr/>
        </p:nvSpPr>
        <p:spPr>
          <a:xfrm>
            <a:off x="3209922" y="3347230"/>
            <a:ext cx="1143008" cy="1500198"/>
          </a:xfrm>
          <a:prstGeom prst="rect">
            <a:avLst/>
          </a:prstGeom>
        </p:spPr>
        <p:style>
          <a:lnRef idx="0">
            <a:schemeClr val="accent5"/>
          </a:lnRef>
          <a:fillRef idx="3">
            <a:schemeClr val="accent5"/>
          </a:fillRef>
          <a:effectRef idx="3">
            <a:schemeClr val="accent5"/>
          </a:effectRef>
          <a:fontRef idx="minor">
            <a:schemeClr val="lt1"/>
          </a:fontRef>
        </p:style>
        <p:txBody>
          <a:bodyPr lIns="0" tIns="0" rIns="0" bIns="0">
            <a:noAutofit/>
          </a:bodyPr>
          <a:lstStyle/>
          <a:p>
            <a:pPr marL="190500" marR="279400" indent="0" algn="r">
              <a:lnSpc>
                <a:spcPts val="1824"/>
              </a:lnSpc>
            </a:pPr>
            <a:endParaRPr lang="tr" sz="1100" spc="-50" dirty="0" smtClean="0">
              <a:solidFill>
                <a:srgbClr val="FFFFFF"/>
              </a:solidFill>
              <a:latin typeface="Lucida Sans Unicode"/>
            </a:endParaRPr>
          </a:p>
          <a:p>
            <a:pPr marL="190500" marR="279400" indent="0" algn="ctr">
              <a:lnSpc>
                <a:spcPts val="1824"/>
              </a:lnSpc>
            </a:pPr>
            <a:r>
              <a:rPr lang="tr" sz="1200" b="1" spc="-50" dirty="0" smtClean="0">
                <a:solidFill>
                  <a:srgbClr val="FFFFFF"/>
                </a:solidFill>
              </a:rPr>
              <a:t>STRATEJİK TASARIM</a:t>
            </a:r>
            <a:endParaRPr lang="tr" sz="1200" b="1" spc="-50" dirty="0">
              <a:solidFill>
                <a:srgbClr val="FFFFFF"/>
              </a:solidFill>
            </a:endParaRPr>
          </a:p>
        </p:txBody>
      </p:sp>
      <p:sp>
        <p:nvSpPr>
          <p:cNvPr id="17" name="16 Dikdörtgen"/>
          <p:cNvSpPr/>
          <p:nvPr/>
        </p:nvSpPr>
        <p:spPr>
          <a:xfrm>
            <a:off x="4587240" y="4059936"/>
            <a:ext cx="2084832" cy="73112"/>
          </a:xfrm>
          <a:prstGeom prst="rect">
            <a:avLst/>
          </a:prstGeom>
        </p:spPr>
        <p:txBody>
          <a:bodyPr lIns="0" tIns="0" rIns="0" bIns="0">
            <a:noAutofit/>
          </a:bodyPr>
          <a:lstStyle/>
          <a:p>
            <a:pPr indent="0" algn="ctr">
              <a:spcBef>
                <a:spcPts val="1680"/>
              </a:spcBef>
              <a:spcAft>
                <a:spcPts val="2100"/>
              </a:spcAft>
            </a:pPr>
            <a:r>
              <a:rPr lang="tr" sz="1100" spc="-50">
                <a:solidFill>
                  <a:srgbClr val="007D87"/>
                </a:solidFill>
                <a:latin typeface="Lucida Sans Unicode"/>
              </a:rPr>
              <a:t>Stratejik Amaçlar</a:t>
            </a:r>
          </a:p>
        </p:txBody>
      </p:sp>
      <p:sp>
        <p:nvSpPr>
          <p:cNvPr id="18" name="17 Dikdörtgen"/>
          <p:cNvSpPr/>
          <p:nvPr/>
        </p:nvSpPr>
        <p:spPr>
          <a:xfrm>
            <a:off x="4587240" y="4602480"/>
            <a:ext cx="2084832" cy="341376"/>
          </a:xfrm>
          <a:prstGeom prst="rect">
            <a:avLst/>
          </a:prstGeom>
        </p:spPr>
        <p:txBody>
          <a:bodyPr lIns="0" tIns="0" rIns="0" bIns="0">
            <a:noAutofit/>
          </a:bodyPr>
          <a:lstStyle/>
          <a:p>
            <a:pPr indent="0" algn="ctr">
              <a:lnSpc>
                <a:spcPts val="1248"/>
              </a:lnSpc>
              <a:spcBef>
                <a:spcPts val="2100"/>
              </a:spcBef>
            </a:pPr>
            <a:r>
              <a:rPr lang="tr" sz="1100" spc="-50" dirty="0">
                <a:solidFill>
                  <a:srgbClr val="007D87"/>
                </a:solidFill>
                <a:latin typeface="Lucida Sans Unicode"/>
              </a:rPr>
              <a:t>Stratejik </a:t>
            </a:r>
            <a:r>
              <a:rPr lang="tr" sz="1100" spc="-50" dirty="0" smtClean="0">
                <a:solidFill>
                  <a:srgbClr val="007D87"/>
                </a:solidFill>
                <a:latin typeface="Lucida Sans Unicode"/>
              </a:rPr>
              <a:t>Hedefler</a:t>
            </a:r>
            <a:r>
              <a:rPr lang="tr" sz="1100" spc="-50" dirty="0">
                <a:solidFill>
                  <a:srgbClr val="007F89"/>
                </a:solidFill>
                <a:latin typeface="Lucida Sans Unicode"/>
              </a:rPr>
              <a:t> </a:t>
            </a:r>
            <a:r>
              <a:rPr lang="tr" sz="1100" spc="-50" dirty="0" smtClean="0">
                <a:solidFill>
                  <a:srgbClr val="007F89"/>
                </a:solidFill>
                <a:latin typeface="Lucida Sans Unicode"/>
              </a:rPr>
              <a:t>             S</a:t>
            </a:r>
            <a:r>
              <a:rPr lang="tr" sz="1100" spc="-50" dirty="0" smtClean="0">
                <a:solidFill>
                  <a:srgbClr val="007D87"/>
                </a:solidFill>
                <a:latin typeface="Lucida Sans Unicode"/>
              </a:rPr>
              <a:t>tratejiler</a:t>
            </a:r>
            <a:endParaRPr lang="tr" sz="1100" spc="-50" dirty="0">
              <a:solidFill>
                <a:srgbClr val="007D87"/>
              </a:solidFill>
              <a:latin typeface="Lucida Sans Unicode"/>
            </a:endParaRPr>
          </a:p>
        </p:txBody>
      </p:sp>
      <p:sp>
        <p:nvSpPr>
          <p:cNvPr id="19" name="18 Dikdörtgen"/>
          <p:cNvSpPr/>
          <p:nvPr/>
        </p:nvSpPr>
        <p:spPr>
          <a:xfrm>
            <a:off x="3444240" y="5133180"/>
            <a:ext cx="3151632" cy="142876"/>
          </a:xfrm>
          <a:prstGeom prst="rect">
            <a:avLst/>
          </a:prstGeom>
        </p:spPr>
        <p:txBody>
          <a:bodyPr lIns="0" tIns="0" rIns="0" bIns="0">
            <a:noAutofit/>
          </a:bodyPr>
          <a:lstStyle/>
          <a:p>
            <a:pPr indent="0"/>
            <a:r>
              <a:rPr lang="tr" sz="1100" spc="-50" dirty="0">
                <a:solidFill>
                  <a:srgbClr val="007D87"/>
                </a:solidFill>
                <a:latin typeface="Lucida Sans Unicode"/>
              </a:rPr>
              <a:t>Performans Hedefi / Performans Göstergesi</a:t>
            </a:r>
          </a:p>
        </p:txBody>
      </p:sp>
      <p:sp>
        <p:nvSpPr>
          <p:cNvPr id="20" name="19 Dikdörtgen"/>
          <p:cNvSpPr/>
          <p:nvPr/>
        </p:nvSpPr>
        <p:spPr>
          <a:xfrm>
            <a:off x="3638549" y="5561808"/>
            <a:ext cx="2000264" cy="142876"/>
          </a:xfrm>
          <a:prstGeom prst="rect">
            <a:avLst/>
          </a:prstGeom>
        </p:spPr>
        <p:txBody>
          <a:bodyPr lIns="0" tIns="0" rIns="0" bIns="0">
            <a:noAutofit/>
          </a:bodyPr>
          <a:lstStyle/>
          <a:p>
            <a:pPr marL="63500" indent="0" algn="ctr"/>
            <a:r>
              <a:rPr lang="tr" sz="1100" spc="-50" dirty="0" smtClean="0">
                <a:solidFill>
                  <a:srgbClr val="007D87"/>
                </a:solidFill>
                <a:latin typeface="Lucida Sans Unicode"/>
              </a:rPr>
              <a:t>Faaliyetler</a:t>
            </a:r>
          </a:p>
          <a:p>
            <a:pPr marL="63500" indent="0" algn="ctr"/>
            <a:endParaRPr lang="tr" sz="1100" spc="-50" dirty="0">
              <a:solidFill>
                <a:srgbClr val="007D87"/>
              </a:solidFill>
              <a:latin typeface="Lucida Sans Unicode"/>
            </a:endParaRPr>
          </a:p>
          <a:p>
            <a:pPr marL="63500" indent="0" algn="ctr"/>
            <a:endParaRPr lang="tr" sz="1100" spc="-50" dirty="0" smtClean="0">
              <a:solidFill>
                <a:srgbClr val="007D87"/>
              </a:solidFill>
              <a:latin typeface="Lucida Sans Unicode"/>
            </a:endParaRPr>
          </a:p>
          <a:p>
            <a:pPr marL="63500" indent="0" algn="ctr"/>
            <a:r>
              <a:rPr lang="tr" sz="1100" spc="-50" dirty="0" smtClean="0">
                <a:solidFill>
                  <a:srgbClr val="007D87"/>
                </a:solidFill>
                <a:latin typeface="Lucida Sans Unicode"/>
              </a:rPr>
              <a:t>       </a:t>
            </a:r>
          </a:p>
          <a:p>
            <a:pPr marL="63500" indent="0" algn="ctr"/>
            <a:endParaRPr lang="tr" sz="1100" spc="-50" dirty="0" smtClean="0">
              <a:solidFill>
                <a:srgbClr val="007D87"/>
              </a:solidFill>
              <a:latin typeface="Lucida Sans Unicode"/>
            </a:endParaRPr>
          </a:p>
          <a:p>
            <a:pPr marL="63500" indent="0" algn="ctr"/>
            <a:endParaRPr lang="tr" sz="1100" spc="-50" dirty="0" smtClean="0">
              <a:solidFill>
                <a:srgbClr val="007D87"/>
              </a:solidFill>
              <a:latin typeface="Lucida Sans Unicode"/>
            </a:endParaRPr>
          </a:p>
          <a:p>
            <a:pPr marL="63500" indent="0" algn="ctr"/>
            <a:r>
              <a:rPr lang="tr" sz="1100" spc="-50" dirty="0" smtClean="0">
                <a:solidFill>
                  <a:srgbClr val="007D87"/>
                </a:solidFill>
                <a:latin typeface="Lucida Sans Unicode"/>
              </a:rPr>
              <a:t>Performans Programı</a:t>
            </a:r>
          </a:p>
        </p:txBody>
      </p:sp>
      <p:sp>
        <p:nvSpPr>
          <p:cNvPr id="21" name="20 Dikdörtgen"/>
          <p:cNvSpPr/>
          <p:nvPr/>
        </p:nvSpPr>
        <p:spPr>
          <a:xfrm>
            <a:off x="3567110" y="5776122"/>
            <a:ext cx="3385377" cy="857256"/>
          </a:xfrm>
          <a:prstGeom prst="rect">
            <a:avLst/>
          </a:prstGeom>
        </p:spPr>
        <p:txBody>
          <a:bodyPr lIns="0" tIns="0" rIns="0" bIns="0">
            <a:noAutofit/>
          </a:bodyPr>
          <a:lstStyle/>
          <a:p>
            <a:pPr marL="3327400" indent="0">
              <a:spcAft>
                <a:spcPts val="1680"/>
              </a:spcAft>
            </a:pPr>
            <a:endParaRPr lang="tr" sz="1100" spc="-50" dirty="0">
              <a:solidFill>
                <a:srgbClr val="007D87"/>
              </a:solidFill>
              <a:latin typeface="Lucida Sans Unicode"/>
            </a:endParaRPr>
          </a:p>
        </p:txBody>
      </p:sp>
      <p:sp>
        <p:nvSpPr>
          <p:cNvPr id="22" name="21 Dikdörtgen"/>
          <p:cNvSpPr/>
          <p:nvPr/>
        </p:nvSpPr>
        <p:spPr>
          <a:xfrm>
            <a:off x="3424235" y="6704816"/>
            <a:ext cx="2571768" cy="785818"/>
          </a:xfrm>
          <a:prstGeom prst="rect">
            <a:avLst/>
          </a:prstGeom>
        </p:spPr>
        <p:txBody>
          <a:bodyPr lIns="0" tIns="0" rIns="0" bIns="0" anchor="ctr">
            <a:noAutofit/>
          </a:bodyPr>
          <a:lstStyle/>
          <a:p>
            <a:pPr marL="12700" marR="101600" indent="0" algn="ctr">
              <a:lnSpc>
                <a:spcPts val="2208"/>
              </a:lnSpc>
              <a:spcBef>
                <a:spcPts val="1680"/>
              </a:spcBef>
              <a:spcAft>
                <a:spcPts val="840"/>
              </a:spcAft>
            </a:pPr>
            <a:r>
              <a:rPr lang="tr" sz="1100" spc="-50" dirty="0" smtClean="0">
                <a:solidFill>
                  <a:srgbClr val="007D87"/>
                </a:solidFill>
                <a:latin typeface="Lucida Sans Unicode"/>
              </a:rPr>
              <a:t>Performans Yönetimi</a:t>
            </a:r>
            <a:r>
              <a:rPr lang="tr" sz="1100" spc="-50" dirty="0" smtClean="0">
                <a:solidFill>
                  <a:srgbClr val="008089"/>
                </a:solidFill>
                <a:latin typeface="Lucida Sans Unicode"/>
              </a:rPr>
              <a:t>                              </a:t>
            </a:r>
            <a:r>
              <a:rPr lang="tr" sz="1100" spc="-50" dirty="0" smtClean="0">
                <a:solidFill>
                  <a:srgbClr val="007D87"/>
                </a:solidFill>
                <a:latin typeface="Lucida Sans Unicode"/>
              </a:rPr>
              <a:t>İzleme, Değerlendirme ve </a:t>
            </a:r>
            <a:r>
              <a:rPr lang="tr" sz="1100" spc="-50" dirty="0">
                <a:solidFill>
                  <a:srgbClr val="007D87"/>
                </a:solidFill>
                <a:latin typeface="Lucida Sans Unicode"/>
              </a:rPr>
              <a:t>Raporlama</a:t>
            </a:r>
            <a:r>
              <a:rPr lang="tr" sz="1100" spc="-50" dirty="0">
                <a:solidFill>
                  <a:srgbClr val="008089"/>
                </a:solidFill>
                <a:latin typeface="Lucida Sans Unicode"/>
              </a:rPr>
              <a:t> </a:t>
            </a:r>
            <a:r>
              <a:rPr lang="tr" sz="1100" spc="-50" dirty="0" smtClean="0">
                <a:solidFill>
                  <a:srgbClr val="008089"/>
                </a:solidFill>
                <a:latin typeface="Lucida Sans Unicode"/>
              </a:rPr>
              <a:t>   </a:t>
            </a:r>
            <a:r>
              <a:rPr lang="tr" sz="1100" spc="-50" dirty="0" smtClean="0">
                <a:solidFill>
                  <a:srgbClr val="007D87"/>
                </a:solidFill>
                <a:latin typeface="Lucida Sans Unicode"/>
              </a:rPr>
              <a:t>İç </a:t>
            </a:r>
            <a:r>
              <a:rPr lang="tr" sz="1100" spc="-50" dirty="0">
                <a:solidFill>
                  <a:srgbClr val="007D87"/>
                </a:solidFill>
                <a:latin typeface="Lucida Sans Unicode"/>
              </a:rPr>
              <a:t>Kontrol, İç Denetim</a:t>
            </a:r>
          </a:p>
        </p:txBody>
      </p:sp>
      <p:sp>
        <p:nvSpPr>
          <p:cNvPr id="23" name="22 Dikdörtgen"/>
          <p:cNvSpPr/>
          <p:nvPr/>
        </p:nvSpPr>
        <p:spPr>
          <a:xfrm>
            <a:off x="781029" y="7927848"/>
            <a:ext cx="6171459" cy="2097024"/>
          </a:xfrm>
          <a:prstGeom prst="rect">
            <a:avLst/>
          </a:prstGeom>
        </p:spPr>
        <p:txBody>
          <a:bodyPr lIns="0" tIns="0" rIns="0" bIns="0">
            <a:noAutofit/>
          </a:bodyPr>
          <a:lstStyle/>
          <a:p>
            <a:pPr marL="1993900" indent="0">
              <a:spcBef>
                <a:spcPts val="840"/>
              </a:spcBef>
              <a:spcAft>
                <a:spcPts val="1260"/>
              </a:spcAft>
            </a:pPr>
            <a:r>
              <a:rPr lang="tr" sz="900" dirty="0">
                <a:solidFill>
                  <a:srgbClr val="007D87"/>
                </a:solidFill>
                <a:latin typeface="Lucida Sans Unicode"/>
              </a:rPr>
              <a:t>Şekil 2. Stratejik Yönetim Sistemi</a:t>
            </a:r>
          </a:p>
          <a:p>
            <a:pPr marL="12700" marR="101600" algn="just">
              <a:spcAft>
                <a:spcPts val="210"/>
              </a:spcAft>
            </a:pPr>
            <a:r>
              <a:rPr lang="tr" sz="1000" spc="-50" dirty="0" smtClean="0">
                <a:solidFill>
                  <a:srgbClr val="1F1919"/>
                </a:solidFill>
                <a:latin typeface="Lucida Sans Unicode"/>
              </a:rPr>
              <a:t>Stratejik Yönetim Sistemi; </a:t>
            </a:r>
            <a:r>
              <a:rPr lang="tr-TR" sz="1050" dirty="0" smtClean="0"/>
              <a:t>Stratejik Planlama, Uygulama Ve Kontrol Süreçlerinden Oluşmaktadır</a:t>
            </a:r>
            <a:r>
              <a:rPr lang="tr" sz="1000" cap="small" spc="-50" dirty="0" smtClean="0">
                <a:solidFill>
                  <a:srgbClr val="1F1919"/>
                </a:solidFill>
                <a:latin typeface="Lucida Sans Unicode"/>
              </a:rPr>
              <a:t>(Şekil 2).</a:t>
            </a:r>
            <a:r>
              <a:rPr lang="tr" sz="1000" spc="-50" dirty="0" smtClean="0">
                <a:solidFill>
                  <a:srgbClr val="1E181A"/>
                </a:solidFill>
                <a:latin typeface="Lucida Sans Unicode"/>
              </a:rPr>
              <a:t> </a:t>
            </a:r>
          </a:p>
          <a:p>
            <a:pPr marL="12700" marR="101600" indent="0" algn="just">
              <a:spcAft>
                <a:spcPts val="210"/>
              </a:spcAft>
            </a:pPr>
            <a:r>
              <a:rPr lang="tr" sz="1000" cap="small" dirty="0" smtClean="0">
                <a:solidFill>
                  <a:srgbClr val="38C5BA"/>
                </a:solidFill>
                <a:latin typeface="Arial Unicode MS"/>
              </a:rPr>
              <a:t>»</a:t>
            </a:r>
            <a:r>
              <a:rPr lang="tr" sz="1000" cap="small" dirty="0" smtClean="0">
                <a:solidFill>
                  <a:srgbClr val="95E2E4"/>
                </a:solidFill>
                <a:latin typeface="Arial Unicode MS"/>
              </a:rPr>
              <a:t>------------------------------------------------------------------------------------------------------------------------------------</a:t>
            </a:r>
            <a:endParaRPr lang="tr" sz="1000" spc="-50" dirty="0" smtClean="0">
              <a:solidFill>
                <a:srgbClr val="1E181A"/>
              </a:solidFill>
              <a:latin typeface="Lucida Sans Unicode"/>
            </a:endParaRPr>
          </a:p>
          <a:p>
            <a:pPr marL="12700" marR="101600" indent="0" algn="just">
              <a:spcAft>
                <a:spcPts val="210"/>
              </a:spcAft>
            </a:pPr>
            <a:r>
              <a:rPr lang="tr" sz="1000" spc="-50" dirty="0" smtClean="0">
                <a:solidFill>
                  <a:srgbClr val="1F1919"/>
                </a:solidFill>
                <a:latin typeface="Lucida Sans Unicode"/>
              </a:rPr>
              <a:t>Stratejik Planlama; Temelilkeve </a:t>
            </a:r>
            <a:r>
              <a:rPr lang="tr" sz="1000" spc="-50" dirty="0">
                <a:solidFill>
                  <a:srgbClr val="1F1919"/>
                </a:solidFill>
                <a:latin typeface="Lucida Sans Unicode"/>
              </a:rPr>
              <a:t>politikaları, amaçları, hedefleri, performans ölçütlerini, bunlara </a:t>
            </a:r>
            <a:r>
              <a:rPr lang="tr" sz="1000" spc="-50" dirty="0" smtClean="0">
                <a:solidFill>
                  <a:srgbClr val="1F1919"/>
                </a:solidFill>
                <a:latin typeface="Lucida Sans Unicode"/>
              </a:rPr>
              <a:t>ulaşmak için </a:t>
            </a:r>
            <a:r>
              <a:rPr lang="tr" sz="1000" spc="-50" dirty="0">
                <a:solidFill>
                  <a:srgbClr val="1F1919"/>
                </a:solidFill>
                <a:latin typeface="Lucida Sans Unicode"/>
              </a:rPr>
              <a:t>izlenecekyöntemleri ve </a:t>
            </a:r>
            <a:r>
              <a:rPr lang="tr" sz="1000" spc="-50" dirty="0" smtClean="0">
                <a:solidFill>
                  <a:srgbClr val="1F1919"/>
                </a:solidFill>
                <a:latin typeface="Lucida Sans Unicode"/>
              </a:rPr>
              <a:t>kaynak dağılımlarını </a:t>
            </a:r>
            <a:r>
              <a:rPr lang="tr" sz="1000" spc="-50" dirty="0">
                <a:solidFill>
                  <a:srgbClr val="1F1919"/>
                </a:solidFill>
                <a:latin typeface="Lucida Sans Unicode"/>
              </a:rPr>
              <a:t>kapsamaktadır.</a:t>
            </a:r>
          </a:p>
          <a:p>
            <a:pPr marL="12700" indent="0" algn="just">
              <a:spcAft>
                <a:spcPts val="210"/>
              </a:spcAft>
            </a:pPr>
            <a:r>
              <a:rPr lang="tr" sz="900" cap="small" dirty="0" smtClean="0">
                <a:solidFill>
                  <a:srgbClr val="38C5BA"/>
                </a:solidFill>
                <a:latin typeface="Arial Unicode MS"/>
              </a:rPr>
              <a:t>»</a:t>
            </a:r>
            <a:r>
              <a:rPr lang="tr" sz="900" cap="small" dirty="0" smtClean="0">
                <a:solidFill>
                  <a:srgbClr val="95E2E4"/>
                </a:solidFill>
                <a:latin typeface="Arial Unicode MS"/>
              </a:rPr>
              <a:t>----------------------------------------------------------------------------------------------------------------------------------------------------  </a:t>
            </a:r>
            <a:r>
              <a:rPr lang="tr" sz="1000" spc="-50" dirty="0" smtClean="0">
                <a:solidFill>
                  <a:srgbClr val="1F1919"/>
                </a:solidFill>
                <a:latin typeface="Lucida Sans Unicode"/>
              </a:rPr>
              <a:t>Stratejik Uygulama; Belirlenen </a:t>
            </a:r>
            <a:r>
              <a:rPr lang="tr" sz="1000" spc="-50" dirty="0">
                <a:solidFill>
                  <a:srgbClr val="1F1919"/>
                </a:solidFill>
                <a:latin typeface="Lucida Sans Unicode"/>
              </a:rPr>
              <a:t>faaliyetlerin uygulanması ve hedeflerin gerçekleşmesidir</a:t>
            </a:r>
            <a:r>
              <a:rPr lang="tr" sz="1000" spc="-50" dirty="0" smtClean="0">
                <a:solidFill>
                  <a:srgbClr val="1F1919"/>
                </a:solidFill>
                <a:latin typeface="Lucida Sans Unicode"/>
              </a:rPr>
              <a:t>.</a:t>
            </a:r>
          </a:p>
          <a:p>
            <a:pPr marL="12700" indent="0" algn="just">
              <a:spcAft>
                <a:spcPts val="210"/>
              </a:spcAft>
            </a:pPr>
            <a:r>
              <a:rPr lang="tr" sz="1000" cap="small" dirty="0" smtClean="0">
                <a:solidFill>
                  <a:srgbClr val="38C5BA"/>
                </a:solidFill>
                <a:latin typeface="Arial Unicode MS"/>
              </a:rPr>
              <a:t> »</a:t>
            </a:r>
            <a:r>
              <a:rPr lang="tr" sz="1000" cap="small" dirty="0" smtClean="0">
                <a:solidFill>
                  <a:srgbClr val="95E2E4"/>
                </a:solidFill>
                <a:latin typeface="Arial Unicode MS"/>
              </a:rPr>
              <a:t>-------------------------------------------------------------------------------------------------------------------------------------</a:t>
            </a:r>
            <a:endParaRPr lang="tr" sz="1000" spc="-50" dirty="0">
              <a:solidFill>
                <a:srgbClr val="1F1919"/>
              </a:solidFill>
              <a:latin typeface="Lucida Sans Unicode"/>
            </a:endParaRPr>
          </a:p>
          <a:p>
            <a:pPr marL="12700" indent="0" algn="just">
              <a:spcAft>
                <a:spcPts val="210"/>
              </a:spcAft>
            </a:pPr>
            <a:r>
              <a:rPr lang="tr" sz="1000" spc="-50" dirty="0">
                <a:solidFill>
                  <a:srgbClr val="1F1919"/>
                </a:solidFill>
                <a:latin typeface="Lucida Sans Unicode"/>
              </a:rPr>
              <a:t>Stratejik Kontrol; izleme, değerlendirme ve raporlama sürecinden oluşmaktadır.</a:t>
            </a:r>
          </a:p>
          <a:p>
            <a:pPr marL="12700" indent="0" algn="just"/>
            <a:r>
              <a:rPr lang="tr" sz="400" dirty="0">
                <a:solidFill>
                  <a:srgbClr val="38C5BA"/>
                </a:solidFill>
                <a:latin typeface="Bookman Old Style"/>
              </a:rPr>
              <a:t>►------ — </a:t>
            </a:r>
            <a:r>
              <a:rPr lang="tr" sz="400" dirty="0" smtClean="0">
                <a:solidFill>
                  <a:srgbClr val="38C5BA"/>
                </a:solidFill>
                <a:latin typeface="Bookman Old Style"/>
              </a:rPr>
              <a:t>—--------------------------------------------------------------------------------------------------------------------------------------------------------------------------------------------------------------------------------------------------------------------------</a:t>
            </a:r>
            <a:endParaRPr lang="tr" sz="400" dirty="0">
              <a:solidFill>
                <a:srgbClr val="38C5BA"/>
              </a:solidFill>
              <a:latin typeface="Bookman Old Style"/>
            </a:endParaRPr>
          </a:p>
        </p:txBody>
      </p:sp>
      <p:sp>
        <p:nvSpPr>
          <p:cNvPr id="26" name="25 Yuvarlatılmış Dikdörtgen"/>
          <p:cNvSpPr/>
          <p:nvPr/>
        </p:nvSpPr>
        <p:spPr>
          <a:xfrm>
            <a:off x="5781689" y="1989908"/>
            <a:ext cx="785818" cy="35719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tr-TR" sz="1000" b="1" dirty="0" smtClean="0">
                <a:latin typeface="Lucida Sans Unicode" pitchFamily="34" charset="0"/>
                <a:cs typeface="Lucida Sans Unicode" pitchFamily="34" charset="0"/>
              </a:rPr>
              <a:t>Kurum İçi </a:t>
            </a:r>
            <a:r>
              <a:rPr lang="tr-TR" sz="1100" b="1" dirty="0" smtClean="0">
                <a:latin typeface="Lucida Sans Unicode" pitchFamily="34" charset="0"/>
                <a:cs typeface="Lucida Sans Unicode" pitchFamily="34" charset="0"/>
              </a:rPr>
              <a:t>Çevre</a:t>
            </a:r>
            <a:r>
              <a:rPr lang="tr-TR" sz="1000" b="1" dirty="0" smtClean="0">
                <a:latin typeface="Lucida Sans Unicode" pitchFamily="34" charset="0"/>
                <a:cs typeface="Lucida Sans Unicode" pitchFamily="34" charset="0"/>
              </a:rPr>
              <a:t> </a:t>
            </a:r>
            <a:endParaRPr lang="tr-TR" sz="1000" b="1" dirty="0">
              <a:latin typeface="Lucida Sans Unicode" pitchFamily="34" charset="0"/>
              <a:cs typeface="Lucida Sans Unicode" pitchFamily="34" charset="0"/>
            </a:endParaRPr>
          </a:p>
        </p:txBody>
      </p:sp>
      <p:sp>
        <p:nvSpPr>
          <p:cNvPr id="27" name="26 Sağ Ok"/>
          <p:cNvSpPr/>
          <p:nvPr/>
        </p:nvSpPr>
        <p:spPr>
          <a:xfrm>
            <a:off x="5353061" y="2632850"/>
            <a:ext cx="285752"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27 Sol Ok"/>
          <p:cNvSpPr/>
          <p:nvPr/>
        </p:nvSpPr>
        <p:spPr>
          <a:xfrm>
            <a:off x="5353061" y="2918602"/>
            <a:ext cx="285752" cy="1428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1" name="30 Sağ Ok"/>
          <p:cNvSpPr/>
          <p:nvPr/>
        </p:nvSpPr>
        <p:spPr>
          <a:xfrm>
            <a:off x="1281095" y="6847692"/>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2" name="31 Sağ Ok"/>
          <p:cNvSpPr/>
          <p:nvPr/>
        </p:nvSpPr>
        <p:spPr>
          <a:xfrm>
            <a:off x="1281095" y="5276056"/>
            <a:ext cx="214314"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3" name="32 Sağ Ok"/>
          <p:cNvSpPr/>
          <p:nvPr/>
        </p:nvSpPr>
        <p:spPr>
          <a:xfrm>
            <a:off x="1209657" y="3275792"/>
            <a:ext cx="357190"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5" name="34 Aşağı Ok"/>
          <p:cNvSpPr/>
          <p:nvPr/>
        </p:nvSpPr>
        <p:spPr>
          <a:xfrm>
            <a:off x="3709987" y="4918866"/>
            <a:ext cx="71438"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36" name="35 Tablo"/>
          <p:cNvGraphicFramePr>
            <a:graphicFrameLocks noGrp="1"/>
          </p:cNvGraphicFramePr>
          <p:nvPr/>
        </p:nvGraphicFramePr>
        <p:xfrm>
          <a:off x="4705350" y="3324225"/>
          <a:ext cx="1819275" cy="390525"/>
        </p:xfrm>
        <a:graphic>
          <a:graphicData uri="http://schemas.openxmlformats.org/drawingml/2006/table">
            <a:tbl>
              <a:tblPr/>
              <a:tblGrid>
                <a:gridCol w="1819275"/>
              </a:tblGrid>
              <a:tr h="390525">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38" name="37 Tablo"/>
          <p:cNvGraphicFramePr>
            <a:graphicFrameLocks noGrp="1"/>
          </p:cNvGraphicFramePr>
          <p:nvPr/>
        </p:nvGraphicFramePr>
        <p:xfrm>
          <a:off x="5000626" y="3990172"/>
          <a:ext cx="1209692" cy="365760"/>
        </p:xfrm>
        <a:graphic>
          <a:graphicData uri="http://schemas.openxmlformats.org/drawingml/2006/table">
            <a:tbl>
              <a:tblPr/>
              <a:tblGrid>
                <a:gridCol w="1209692"/>
              </a:tblGrid>
              <a:tr h="285752">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39" name="38 Tablo"/>
          <p:cNvGraphicFramePr>
            <a:graphicFrameLocks noGrp="1"/>
          </p:cNvGraphicFramePr>
          <p:nvPr/>
        </p:nvGraphicFramePr>
        <p:xfrm>
          <a:off x="5010150" y="4553106"/>
          <a:ext cx="1200167" cy="365760"/>
        </p:xfrm>
        <a:graphic>
          <a:graphicData uri="http://schemas.openxmlformats.org/drawingml/2006/table">
            <a:tbl>
              <a:tblPr/>
              <a:tblGrid>
                <a:gridCol w="1200167"/>
              </a:tblGrid>
              <a:tr h="357190">
                <a:tc>
                  <a:txBody>
                    <a:bodyPr/>
                    <a:lstStyle/>
                    <a:p>
                      <a:endParaRPr lang="tr-TR"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43" name="42 Aşağı Ok"/>
          <p:cNvSpPr/>
          <p:nvPr/>
        </p:nvSpPr>
        <p:spPr>
          <a:xfrm>
            <a:off x="5567375" y="3775858"/>
            <a:ext cx="45719" cy="71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4" name="43 Aşağı Ok"/>
          <p:cNvSpPr/>
          <p:nvPr/>
        </p:nvSpPr>
        <p:spPr>
          <a:xfrm>
            <a:off x="5567375" y="4418800"/>
            <a:ext cx="45719" cy="71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5" name="44 Artı"/>
          <p:cNvSpPr/>
          <p:nvPr/>
        </p:nvSpPr>
        <p:spPr>
          <a:xfrm>
            <a:off x="4567243" y="5347494"/>
            <a:ext cx="142876" cy="14287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8" name="47 Eşittir"/>
          <p:cNvSpPr/>
          <p:nvPr/>
        </p:nvSpPr>
        <p:spPr>
          <a:xfrm>
            <a:off x="4495805" y="5847560"/>
            <a:ext cx="285752" cy="21431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49" name="48 Aşağı Ok"/>
          <p:cNvSpPr/>
          <p:nvPr/>
        </p:nvSpPr>
        <p:spPr>
          <a:xfrm>
            <a:off x="3709987" y="3132916"/>
            <a:ext cx="45719" cy="1428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3895344" y="0"/>
            <a:ext cx="3663696" cy="688848"/>
          </a:xfrm>
          <a:prstGeom prst="rect">
            <a:avLst/>
          </a:prstGeom>
        </p:spPr>
      </p:pic>
      <p:pic>
        <p:nvPicPr>
          <p:cNvPr id="3" name="2 Resim"/>
          <p:cNvPicPr>
            <a:picLocks noChangeAspect="1"/>
          </p:cNvPicPr>
          <p:nvPr/>
        </p:nvPicPr>
        <p:blipFill>
          <a:blip r:embed="rId3" cstate="print"/>
          <a:stretch>
            <a:fillRect/>
          </a:stretch>
        </p:blipFill>
        <p:spPr>
          <a:xfrm>
            <a:off x="2227316" y="1481328"/>
            <a:ext cx="3259856" cy="2423160"/>
          </a:xfrm>
          <a:prstGeom prst="rect">
            <a:avLst/>
          </a:prstGeom>
        </p:spPr>
      </p:pic>
      <p:pic>
        <p:nvPicPr>
          <p:cNvPr id="4" name="3 Resim"/>
          <p:cNvPicPr>
            <a:picLocks noChangeAspect="1"/>
          </p:cNvPicPr>
          <p:nvPr/>
        </p:nvPicPr>
        <p:blipFill>
          <a:blip r:embed="rId4" cstate="print"/>
          <a:stretch>
            <a:fillRect/>
          </a:stretch>
        </p:blipFill>
        <p:spPr>
          <a:xfrm>
            <a:off x="801624" y="4312920"/>
            <a:ext cx="3395472" cy="341376"/>
          </a:xfrm>
          <a:prstGeom prst="rect">
            <a:avLst/>
          </a:prstGeom>
        </p:spPr>
      </p:pic>
      <p:sp>
        <p:nvSpPr>
          <p:cNvPr id="6" name="5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a:t>
            </a:r>
            <a:r>
              <a:rPr lang="en-US" sz="600">
                <a:solidFill>
                  <a:srgbClr val="FA273F"/>
                </a:solidFill>
                <a:latin typeface="Lucida Sans Unicode"/>
              </a:rPr>
              <a:t>PLAN</a:t>
            </a:r>
          </a:p>
        </p:txBody>
      </p:sp>
      <p:sp>
        <p:nvSpPr>
          <p:cNvPr id="7" name="6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8" name="7 Dikdörtgen"/>
          <p:cNvSpPr/>
          <p:nvPr/>
        </p:nvSpPr>
        <p:spPr>
          <a:xfrm>
            <a:off x="3892296" y="847344"/>
            <a:ext cx="3663696" cy="158496"/>
          </a:xfrm>
          <a:prstGeom prst="rect">
            <a:avLst/>
          </a:prstGeom>
        </p:spPr>
        <p:txBody>
          <a:bodyPr lIns="0" tIns="0" rIns="0" bIns="0">
            <a:noAutofit/>
          </a:bodyPr>
          <a:lstStyle/>
          <a:p>
            <a:pPr marL="1409700" indent="0">
              <a:spcBef>
                <a:spcPts val="840"/>
              </a:spcBef>
            </a:pPr>
            <a:r>
              <a:rPr lang="tr" sz="1000" spc="-50" dirty="0" smtClean="0">
                <a:solidFill>
                  <a:srgbClr val="808282"/>
                </a:solidFill>
                <a:latin typeface="Lucida Sans Unicode"/>
              </a:rPr>
              <a:t>ERZİNCAN </a:t>
            </a:r>
            <a:r>
              <a:rPr lang="tr" sz="1000" spc="-50" dirty="0">
                <a:solidFill>
                  <a:srgbClr val="808282"/>
                </a:solidFill>
                <a:latin typeface="Lucida Sans Unicode"/>
              </a:rPr>
              <a:t>İL ÖZEL İDARESİ</a:t>
            </a:r>
          </a:p>
        </p:txBody>
      </p:sp>
      <p:sp>
        <p:nvSpPr>
          <p:cNvPr id="9" name="8 Dikdörtgen"/>
          <p:cNvSpPr/>
          <p:nvPr/>
        </p:nvSpPr>
        <p:spPr>
          <a:xfrm>
            <a:off x="4203192" y="4282440"/>
            <a:ext cx="115824" cy="192024"/>
          </a:xfrm>
          <a:prstGeom prst="rect">
            <a:avLst/>
          </a:prstGeom>
        </p:spPr>
        <p:txBody>
          <a:bodyPr lIns="0" tIns="0" rIns="0" bIns="0">
            <a:noAutofit/>
          </a:bodyPr>
          <a:lstStyle/>
          <a:p>
            <a:pPr marL="63500" indent="0"/>
            <a:endParaRPr lang="tr" sz="2300" dirty="0">
              <a:solidFill>
                <a:srgbClr val="FA1825"/>
              </a:solidFill>
              <a:latin typeface="Lucida Sans Unicode"/>
            </a:endParaRPr>
          </a:p>
        </p:txBody>
      </p:sp>
      <p:sp>
        <p:nvSpPr>
          <p:cNvPr id="10" name="9 Dikdörtgen"/>
          <p:cNvSpPr/>
          <p:nvPr/>
        </p:nvSpPr>
        <p:spPr>
          <a:xfrm>
            <a:off x="771144" y="4770120"/>
            <a:ext cx="5858256" cy="4529328"/>
          </a:xfrm>
          <a:prstGeom prst="rect">
            <a:avLst/>
          </a:prstGeom>
        </p:spPr>
        <p:txBody>
          <a:bodyPr lIns="0" tIns="0" rIns="0" bIns="0">
            <a:noAutofit/>
          </a:bodyPr>
          <a:lstStyle/>
          <a:p>
            <a:pPr marL="25400" marR="12700" indent="457200">
              <a:lnSpc>
                <a:spcPts val="1320"/>
              </a:lnSpc>
              <a:spcAft>
                <a:spcPts val="420"/>
              </a:spcAft>
            </a:pPr>
            <a:r>
              <a:rPr lang="tr" sz="1000" spc="-50" dirty="0">
                <a:solidFill>
                  <a:srgbClr val="1F1919"/>
                </a:solidFill>
                <a:latin typeface="Lucida Sans Unicode"/>
              </a:rPr>
              <a:t>Stratejik planlama sürecinde hedef ve amaçları belirlemek, plana iç ve dış paydaşların</a:t>
            </a:r>
            <a:r>
              <a:rPr lang="tr" sz="1000" spc="-50" dirty="0">
                <a:solidFill>
                  <a:srgbClr val="1E1A1B"/>
                </a:solidFill>
                <a:latin typeface="Lucida Sans Unicode"/>
              </a:rPr>
              <a:t> </a:t>
            </a:r>
            <a:r>
              <a:rPr lang="tr" sz="1000" spc="-50" dirty="0">
                <a:solidFill>
                  <a:srgbClr val="1F1919"/>
                </a:solidFill>
                <a:latin typeface="Lucida Sans Unicode"/>
              </a:rPr>
              <a:t>görüşlerini katmak, sivil toplum örgütü temsilcileri, işadamları ve sanayiciler ile diğer ilgili bütün</a:t>
            </a:r>
            <a:r>
              <a:rPr lang="tr" sz="1000" spc="-50" dirty="0">
                <a:solidFill>
                  <a:srgbClr val="1E1A1B"/>
                </a:solidFill>
                <a:latin typeface="Lucida Sans Unicode"/>
              </a:rPr>
              <a:t> </a:t>
            </a:r>
            <a:r>
              <a:rPr lang="tr" sz="1000" spc="-50" dirty="0">
                <a:solidFill>
                  <a:srgbClr val="1F1919"/>
                </a:solidFill>
                <a:latin typeface="Lucida Sans Unicode"/>
              </a:rPr>
              <a:t>tarafların katkılarını </a:t>
            </a:r>
            <a:r>
              <a:rPr lang="tr" sz="1000" spc="-50" dirty="0" smtClean="0">
                <a:solidFill>
                  <a:srgbClr val="1F1919"/>
                </a:solidFill>
                <a:latin typeface="Lucida Sans Unicode"/>
              </a:rPr>
              <a:t>sağlamak amacıyla belirlenen </a:t>
            </a:r>
            <a:r>
              <a:rPr lang="tr" sz="1000" spc="-50" dirty="0">
                <a:solidFill>
                  <a:srgbClr val="1F1919"/>
                </a:solidFill>
                <a:latin typeface="Lucida Sans Unicode"/>
              </a:rPr>
              <a:t>takvim çerçevesinde aşağıdaki tabloda da yer </a:t>
            </a:r>
            <a:r>
              <a:rPr lang="tr" sz="1000" spc="-50" dirty="0" smtClean="0">
                <a:solidFill>
                  <a:srgbClr val="1F1919"/>
                </a:solidFill>
                <a:latin typeface="Lucida Sans Unicode"/>
              </a:rPr>
              <a:t>alan görüşme,toplantı ve çalışmalar gerçekleştirilmiştir</a:t>
            </a:r>
            <a:r>
              <a:rPr lang="tr" sz="1000" spc="-50" dirty="0">
                <a:solidFill>
                  <a:srgbClr val="1F1919"/>
                </a:solidFill>
                <a:latin typeface="Lucida Sans Unicode"/>
              </a:rPr>
              <a:t>.</a:t>
            </a:r>
          </a:p>
          <a:p>
            <a:pPr marL="25400" marR="12700" indent="457200" algn="just">
              <a:lnSpc>
                <a:spcPts val="1320"/>
              </a:lnSpc>
              <a:spcAft>
                <a:spcPts val="420"/>
              </a:spcAft>
            </a:pPr>
            <a:r>
              <a:rPr lang="tr" sz="1000" spc="-50" dirty="0">
                <a:solidFill>
                  <a:srgbClr val="1F1919"/>
                </a:solidFill>
                <a:latin typeface="Lucida Sans Unicode"/>
              </a:rPr>
              <a:t>Stratejik Plan Ekibinin ilk toplantısı ilave bilgi ve açıklamalar yapılması ile metodoloji üzerine</a:t>
            </a:r>
            <a:r>
              <a:rPr lang="tr" sz="1000" spc="-50" dirty="0">
                <a:solidFill>
                  <a:srgbClr val="1E1A1B"/>
                </a:solidFill>
                <a:latin typeface="Lucida Sans Unicode"/>
              </a:rPr>
              <a:t> </a:t>
            </a:r>
            <a:r>
              <a:rPr lang="tr" sz="1000" spc="-50" dirty="0">
                <a:solidFill>
                  <a:srgbClr val="1F1919"/>
                </a:solidFill>
                <a:latin typeface="Lucida Sans Unicode"/>
              </a:rPr>
              <a:t>müzakereler, </a:t>
            </a:r>
            <a:r>
              <a:rPr lang="tr" sz="1000" spc="-50" dirty="0" smtClean="0">
                <a:solidFill>
                  <a:srgbClr val="1F1919"/>
                </a:solidFill>
                <a:latin typeface="Lucida Sans Unicode"/>
              </a:rPr>
              <a:t>ihtiyaçların tespiti, </a:t>
            </a:r>
            <a:r>
              <a:rPr lang="tr" sz="1000" spc="-50" dirty="0">
                <a:solidFill>
                  <a:srgbClr val="1F1919"/>
                </a:solidFill>
                <a:latin typeface="Lucida Sans Unicode"/>
              </a:rPr>
              <a:t>hazırlık programının oluşturulması amacıyla Haziran ayının ilk</a:t>
            </a:r>
            <a:r>
              <a:rPr lang="tr" sz="1000" spc="-50" dirty="0">
                <a:solidFill>
                  <a:srgbClr val="1E1A1B"/>
                </a:solidFill>
                <a:latin typeface="Lucida Sans Unicode"/>
              </a:rPr>
              <a:t> </a:t>
            </a:r>
            <a:r>
              <a:rPr lang="tr" sz="1000" spc="-50" dirty="0">
                <a:solidFill>
                  <a:srgbClr val="1F1919"/>
                </a:solidFill>
                <a:latin typeface="Lucida Sans Unicode"/>
              </a:rPr>
              <a:t>haftasında başlatılmış ve gerçekleştirilmiştir.</a:t>
            </a:r>
          </a:p>
          <a:p>
            <a:pPr marL="25400" marR="12700" indent="457200" algn="just">
              <a:lnSpc>
                <a:spcPts val="1320"/>
              </a:lnSpc>
              <a:spcAft>
                <a:spcPts val="420"/>
              </a:spcAft>
            </a:pPr>
            <a:r>
              <a:rPr lang="tr" sz="1000" spc="-50" dirty="0">
                <a:solidFill>
                  <a:srgbClr val="1F1919"/>
                </a:solidFill>
                <a:latin typeface="Lucida Sans Unicode"/>
              </a:rPr>
              <a:t>Mevcut durumu karşılaştırma imkânı verecek şekilde benzer örnek planların incelenmesi,</a:t>
            </a:r>
            <a:r>
              <a:rPr lang="tr" sz="1000" spc="-50" dirty="0">
                <a:solidFill>
                  <a:srgbClr val="1E1A1B"/>
                </a:solidFill>
                <a:latin typeface="Lucida Sans Unicode"/>
              </a:rPr>
              <a:t> </a:t>
            </a:r>
            <a:r>
              <a:rPr lang="tr" sz="1000" spc="-50" dirty="0">
                <a:solidFill>
                  <a:srgbClr val="1F1919"/>
                </a:solidFill>
                <a:latin typeface="Lucida Sans Unicode"/>
              </a:rPr>
              <a:t>faaliyet alanı, ürün ve hizmetlerinin ve paydaşların tanımlanması ve önceliklendirilmesi ile paydaş</a:t>
            </a:r>
            <a:r>
              <a:rPr lang="tr" sz="1000" spc="-50" dirty="0">
                <a:solidFill>
                  <a:srgbClr val="1E1A1B"/>
                </a:solidFill>
                <a:latin typeface="Lucida Sans Unicode"/>
              </a:rPr>
              <a:t> </a:t>
            </a:r>
            <a:r>
              <a:rPr lang="tr" sz="1000" spc="-50" dirty="0">
                <a:solidFill>
                  <a:srgbClr val="1F1919"/>
                </a:solidFill>
                <a:latin typeface="Lucida Sans Unicode"/>
              </a:rPr>
              <a:t>anketlerinin ve durum analizi soru formlarının oluşturulması, merkez birimlere ve paydaşlara</a:t>
            </a:r>
            <a:r>
              <a:rPr lang="tr" sz="1000" spc="-50" dirty="0">
                <a:solidFill>
                  <a:srgbClr val="1E1A1B"/>
                </a:solidFill>
                <a:latin typeface="Lucida Sans Unicode"/>
              </a:rPr>
              <a:t> </a:t>
            </a:r>
            <a:r>
              <a:rPr lang="tr" sz="1000" spc="-50" dirty="0">
                <a:solidFill>
                  <a:srgbClr val="1F1919"/>
                </a:solidFill>
                <a:latin typeface="Lucida Sans Unicode"/>
              </a:rPr>
              <a:t>gönderilmesi, paydaşlarca cevaplandırılmış ve SPE tarafından değerlendirilmesi yapılmıştır.</a:t>
            </a:r>
          </a:p>
          <a:p>
            <a:pPr marL="25400" marR="12700" indent="457200" algn="just">
              <a:lnSpc>
                <a:spcPts val="1320"/>
              </a:lnSpc>
              <a:spcAft>
                <a:spcPts val="420"/>
              </a:spcAft>
            </a:pPr>
            <a:r>
              <a:rPr lang="tr" sz="1000" spc="-50" dirty="0">
                <a:solidFill>
                  <a:srgbClr val="1F1919"/>
                </a:solidFill>
                <a:latin typeface="Lucida Sans Unicode"/>
              </a:rPr>
              <a:t>Bunların ardından iç analizi, çevre, GZFT </a:t>
            </a:r>
            <a:r>
              <a:rPr lang="en-US" sz="1000" spc="-50" dirty="0">
                <a:solidFill>
                  <a:srgbClr val="1F1919"/>
                </a:solidFill>
                <a:latin typeface="Lucida Sans Unicode"/>
              </a:rPr>
              <a:t>(SWOT) </a:t>
            </a:r>
            <a:r>
              <a:rPr lang="tr" sz="1000" spc="-50" dirty="0">
                <a:solidFill>
                  <a:srgbClr val="1F1919"/>
                </a:solidFill>
                <a:latin typeface="Lucida Sans Unicode"/>
              </a:rPr>
              <a:t>analizinin yapılması, durum analizi</a:t>
            </a:r>
            <a:r>
              <a:rPr lang="tr" sz="1000" spc="-50" dirty="0">
                <a:solidFill>
                  <a:srgbClr val="1E1A1B"/>
                </a:solidFill>
                <a:latin typeface="Lucida Sans Unicode"/>
              </a:rPr>
              <a:t> </a:t>
            </a:r>
            <a:r>
              <a:rPr lang="tr" sz="1000" spc="-50" dirty="0">
                <a:solidFill>
                  <a:srgbClr val="1F1919"/>
                </a:solidFill>
                <a:latin typeface="Lucida Sans Unicode"/>
              </a:rPr>
              <a:t>sonuçlarının değerlendirilmesi ve durum analizi değerlendirmesinin paydaşlara gönderilmesi ve</a:t>
            </a:r>
            <a:r>
              <a:rPr lang="tr" sz="1000" spc="-50" dirty="0">
                <a:solidFill>
                  <a:srgbClr val="1E1A1B"/>
                </a:solidFill>
                <a:latin typeface="Lucida Sans Unicode"/>
              </a:rPr>
              <a:t> </a:t>
            </a:r>
            <a:r>
              <a:rPr lang="tr" sz="1000" spc="-50" dirty="0">
                <a:solidFill>
                  <a:srgbClr val="1F1919"/>
                </a:solidFill>
                <a:latin typeface="Lucida Sans Unicode"/>
              </a:rPr>
              <a:t>görüşlerinin alınması sürecine geçilmiş ve bu işlemler Ağustos ayının </a:t>
            </a:r>
            <a:r>
              <a:rPr lang="tr" sz="1000" spc="-50" dirty="0" smtClean="0">
                <a:solidFill>
                  <a:srgbClr val="1F1919"/>
                </a:solidFill>
                <a:latin typeface="Lucida Sans Unicode"/>
              </a:rPr>
              <a:t>ilk haftasında </a:t>
            </a:r>
            <a:r>
              <a:rPr lang="tr" sz="1000" spc="-50" dirty="0">
                <a:solidFill>
                  <a:srgbClr val="1F1919"/>
                </a:solidFill>
                <a:latin typeface="Lucida Sans Unicode"/>
              </a:rPr>
              <a:t>yapılmıştır.</a:t>
            </a:r>
          </a:p>
          <a:p>
            <a:pPr marL="25400" marR="12700" indent="457200" algn="just">
              <a:lnSpc>
                <a:spcPts val="1320"/>
              </a:lnSpc>
              <a:spcAft>
                <a:spcPts val="420"/>
              </a:spcAft>
            </a:pPr>
            <a:r>
              <a:rPr lang="tr" sz="1000" spc="-50" dirty="0">
                <a:solidFill>
                  <a:srgbClr val="1F1919"/>
                </a:solidFill>
                <a:latin typeface="Lucida Sans Unicode"/>
              </a:rPr>
              <a:t>Paydaşlardan gelen görüş ve önerilerle misyon, vizyon ve ilkeler değerlendirilmiş, stratejik</a:t>
            </a:r>
            <a:r>
              <a:rPr lang="tr" sz="1000" spc="-50" dirty="0">
                <a:solidFill>
                  <a:srgbClr val="1E1A1B"/>
                </a:solidFill>
                <a:latin typeface="Lucida Sans Unicode"/>
              </a:rPr>
              <a:t> </a:t>
            </a:r>
            <a:r>
              <a:rPr lang="tr" sz="1000" spc="-50" dirty="0">
                <a:solidFill>
                  <a:srgbClr val="1F1919"/>
                </a:solidFill>
                <a:latin typeface="Lucida Sans Unicode"/>
              </a:rPr>
              <a:t>amaç ve hedefler revize edilmiş, amaç ve hedefler doğrultusunda uygulama stratejileri, somut faaliyet</a:t>
            </a:r>
            <a:r>
              <a:rPr lang="tr" sz="1000" spc="-50" dirty="0">
                <a:solidFill>
                  <a:srgbClr val="1E1A1B"/>
                </a:solidFill>
                <a:latin typeface="Lucida Sans Unicode"/>
              </a:rPr>
              <a:t> </a:t>
            </a:r>
            <a:r>
              <a:rPr lang="tr" sz="1000" spc="-50" dirty="0">
                <a:solidFill>
                  <a:srgbClr val="1F1919"/>
                </a:solidFill>
                <a:latin typeface="Lucida Sans Unicode"/>
              </a:rPr>
              <a:t>ve projelerin belirlenmesi işlemleri Ağustos ayının ikinci haftasında bitirilerek çalışmalar Stratejik</a:t>
            </a:r>
            <a:r>
              <a:rPr lang="tr" sz="1000" spc="-50" dirty="0">
                <a:solidFill>
                  <a:srgbClr val="1E1A1B"/>
                </a:solidFill>
                <a:latin typeface="Lucida Sans Unicode"/>
              </a:rPr>
              <a:t> </a:t>
            </a:r>
            <a:r>
              <a:rPr lang="tr" sz="1000" spc="-50" dirty="0">
                <a:solidFill>
                  <a:srgbClr val="1F1919"/>
                </a:solidFill>
                <a:latin typeface="Lucida Sans Unicode"/>
              </a:rPr>
              <a:t>Planlama Kurulunun değerlendirmesi aşamasına gelinmiştir.</a:t>
            </a:r>
          </a:p>
          <a:p>
            <a:pPr marL="25400" marR="12700" indent="457200" algn="just">
              <a:lnSpc>
                <a:spcPts val="1320"/>
              </a:lnSpc>
              <a:spcAft>
                <a:spcPts val="420"/>
              </a:spcAft>
            </a:pPr>
            <a:r>
              <a:rPr lang="tr" sz="1000" spc="-50" dirty="0">
                <a:solidFill>
                  <a:srgbClr val="1F1919"/>
                </a:solidFill>
                <a:latin typeface="Lucida Sans Unicode"/>
              </a:rPr>
              <a:t>Kurul değerlendirmesinin ardından Stratejik Planın Ön Taslağı şekillendirilmiş, hedefler, somut</a:t>
            </a:r>
            <a:r>
              <a:rPr lang="tr" sz="1000" spc="-50" dirty="0">
                <a:solidFill>
                  <a:srgbClr val="1E1A1B"/>
                </a:solidFill>
                <a:latin typeface="Lucida Sans Unicode"/>
              </a:rPr>
              <a:t> </a:t>
            </a:r>
            <a:r>
              <a:rPr lang="tr" sz="1000" spc="-50" dirty="0">
                <a:solidFill>
                  <a:srgbClr val="1F1919"/>
                </a:solidFill>
                <a:latin typeface="Lucida Sans Unicode"/>
              </a:rPr>
              <a:t>projeler ve performans göstergelerinin konsolide edilerek, maliyetlendirme yapılmış ve Stratejik Plana</a:t>
            </a:r>
            <a:r>
              <a:rPr lang="tr" sz="1000" spc="-50" dirty="0">
                <a:solidFill>
                  <a:srgbClr val="1E1A1B"/>
                </a:solidFill>
                <a:latin typeface="Lucida Sans Unicode"/>
              </a:rPr>
              <a:t> </a:t>
            </a:r>
            <a:r>
              <a:rPr lang="tr" sz="1000" spc="-50" dirty="0">
                <a:solidFill>
                  <a:srgbClr val="1F1919"/>
                </a:solidFill>
                <a:latin typeface="Lucida Sans Unicode"/>
              </a:rPr>
              <a:t>son şekli verilmiştir.</a:t>
            </a:r>
          </a:p>
          <a:p>
            <a:pPr marL="25400" marR="12700" indent="457200" algn="just">
              <a:lnSpc>
                <a:spcPts val="1320"/>
              </a:lnSpc>
              <a:spcAft>
                <a:spcPts val="2310"/>
              </a:spcAft>
            </a:pPr>
            <a:r>
              <a:rPr lang="tr" sz="1000" spc="-50" dirty="0">
                <a:solidFill>
                  <a:srgbClr val="1F1919"/>
                </a:solidFill>
                <a:latin typeface="Lucida Sans Unicode"/>
              </a:rPr>
              <a:t>Bütün bu süreçlerden sonra Stratejik Plan 1 Eylül tarihi itibariyle İl Genel Meclisine sunulmak</a:t>
            </a:r>
            <a:r>
              <a:rPr lang="tr" sz="1000" spc="-50" dirty="0">
                <a:solidFill>
                  <a:srgbClr val="1E1A1B"/>
                </a:solidFill>
                <a:latin typeface="Lucida Sans Unicode"/>
              </a:rPr>
              <a:t> </a:t>
            </a:r>
            <a:r>
              <a:rPr lang="tr" sz="1000" spc="-50" dirty="0">
                <a:solidFill>
                  <a:srgbClr val="1F1919"/>
                </a:solidFill>
                <a:latin typeface="Lucida Sans Unicode"/>
              </a:rPr>
              <a:t>üzere İl Encümenine sunulmuş, İl Genel Meclisi ise yaptığı toplantı ile planı kabul </a:t>
            </a:r>
            <a:r>
              <a:rPr lang="tr" sz="1000" spc="-50" dirty="0" smtClean="0">
                <a:solidFill>
                  <a:srgbClr val="1F1919"/>
                </a:solidFill>
                <a:latin typeface="Lucida Sans Unicode"/>
              </a:rPr>
              <a:t>ederek onaylamıştır</a:t>
            </a:r>
            <a:r>
              <a:rPr lang="tr" sz="1000" spc="-50" dirty="0">
                <a:solidFill>
                  <a:srgbClr val="1F1919"/>
                </a:solidFill>
                <a:latin typeface="Lucida Sans Unicode"/>
              </a:rPr>
              <a:t>.</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1138219" y="1561280"/>
            <a:ext cx="5239512" cy="3093720"/>
          </a:xfrm>
          <a:prstGeom prst="rect">
            <a:avLst/>
          </a:prstGeom>
        </p:spPr>
      </p:pic>
      <p:sp>
        <p:nvSpPr>
          <p:cNvPr id="4" name="3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İL </a:t>
            </a:r>
            <a:r>
              <a:rPr lang="tr" sz="1000" spc="-100" dirty="0">
                <a:solidFill>
                  <a:srgbClr val="808282"/>
                </a:solidFill>
                <a:latin typeface="Trebuchet MS"/>
              </a:rPr>
              <a:t>ÖZEL İDARESİ</a:t>
            </a:r>
          </a:p>
        </p:txBody>
      </p:sp>
      <p:sp>
        <p:nvSpPr>
          <p:cNvPr id="7" name="6 Dikdörtgen"/>
          <p:cNvSpPr/>
          <p:nvPr/>
        </p:nvSpPr>
        <p:spPr>
          <a:xfrm>
            <a:off x="768096" y="4596384"/>
            <a:ext cx="5861304" cy="4596384"/>
          </a:xfrm>
          <a:prstGeom prst="rect">
            <a:avLst/>
          </a:prstGeom>
        </p:spPr>
        <p:txBody>
          <a:bodyPr lIns="0" tIns="0" rIns="0" bIns="0">
            <a:noAutofit/>
          </a:bodyPr>
          <a:lstStyle/>
          <a:p>
            <a:pPr marL="25400" marR="12700" indent="457200" algn="just">
              <a:lnSpc>
                <a:spcPts val="1320"/>
              </a:lnSpc>
              <a:spcBef>
                <a:spcPts val="420"/>
              </a:spcBef>
              <a:spcAft>
                <a:spcPts val="420"/>
              </a:spcAft>
            </a:pPr>
            <a:endParaRPr lang="tr" sz="1000" spc="-50" dirty="0" smtClean="0">
              <a:solidFill>
                <a:srgbClr val="1F1919"/>
              </a:solidFill>
              <a:latin typeface="Lucida Sans Unicode"/>
            </a:endParaRPr>
          </a:p>
          <a:p>
            <a:pPr marL="25400" marR="12700" indent="457200" algn="just">
              <a:lnSpc>
                <a:spcPts val="1320"/>
              </a:lnSpc>
              <a:spcBef>
                <a:spcPts val="420"/>
              </a:spcBef>
              <a:spcAft>
                <a:spcPts val="420"/>
              </a:spcAft>
            </a:pPr>
            <a:endParaRPr lang="tr" sz="1000" spc="-50" dirty="0" smtClean="0">
              <a:solidFill>
                <a:srgbClr val="1F1919"/>
              </a:solidFill>
              <a:latin typeface="Lucida Sans Unicode"/>
            </a:endParaRPr>
          </a:p>
          <a:p>
            <a:pPr marL="25400" marR="12700" indent="457200" algn="just">
              <a:lnSpc>
                <a:spcPts val="1320"/>
              </a:lnSpc>
              <a:spcBef>
                <a:spcPts val="420"/>
              </a:spcBef>
              <a:spcAft>
                <a:spcPts val="420"/>
              </a:spcAft>
            </a:pPr>
            <a:r>
              <a:rPr lang="tr" sz="1000" spc="-50" dirty="0" smtClean="0">
                <a:solidFill>
                  <a:srgbClr val="1F1919"/>
                </a:solidFill>
                <a:latin typeface="Lucida Sans Unicode"/>
              </a:rPr>
              <a:t>İl </a:t>
            </a:r>
            <a:r>
              <a:rPr lang="tr" sz="1000" spc="-50" dirty="0">
                <a:solidFill>
                  <a:srgbClr val="1F1919"/>
                </a:solidFill>
                <a:latin typeface="Lucida Sans Unicode"/>
              </a:rPr>
              <a:t>Özel İdareleri kuruluş kanunu bakımından en uzun ömürlü olan yerel yönetim birimi özelliğini</a:t>
            </a:r>
            <a:r>
              <a:rPr lang="tr" sz="1000" spc="-50" dirty="0">
                <a:solidFill>
                  <a:srgbClr val="1E1A1B"/>
                </a:solidFill>
                <a:latin typeface="Lucida Sans Unicode"/>
              </a:rPr>
              <a:t> </a:t>
            </a:r>
            <a:r>
              <a:rPr lang="tr" sz="1000" spc="-50" dirty="0">
                <a:solidFill>
                  <a:srgbClr val="1F1919"/>
                </a:solidFill>
                <a:latin typeface="Lucida Sans Unicode"/>
              </a:rPr>
              <a:t>taşımaktadır. Belediyeler ve köyler ile ilgili yasal düzenlemeler Cumhuriyet Döneminde yapılırken, ilk</a:t>
            </a:r>
            <a:r>
              <a:rPr lang="tr" sz="1000" spc="-50" dirty="0">
                <a:solidFill>
                  <a:srgbClr val="1E1A1B"/>
                </a:solidFill>
                <a:latin typeface="Lucida Sans Unicode"/>
              </a:rPr>
              <a:t> </a:t>
            </a:r>
            <a:r>
              <a:rPr lang="tr" sz="1000" spc="-50" dirty="0">
                <a:solidFill>
                  <a:srgbClr val="1F1919"/>
                </a:solidFill>
                <a:latin typeface="Lucida Sans Unicode"/>
              </a:rPr>
              <a:t>olarak İl Özel İdaresi Kanunu 1913 tarihinde uygulamaya girmiştir.</a:t>
            </a:r>
          </a:p>
          <a:p>
            <a:pPr marL="25400" marR="12700" indent="457200" algn="just">
              <a:lnSpc>
                <a:spcPts val="1320"/>
              </a:lnSpc>
              <a:spcAft>
                <a:spcPts val="210"/>
              </a:spcAft>
            </a:pPr>
            <a:r>
              <a:rPr lang="tr" sz="1000" spc="-50" dirty="0">
                <a:solidFill>
                  <a:srgbClr val="1F1919"/>
                </a:solidFill>
                <a:latin typeface="Lucida Sans Unicode"/>
              </a:rPr>
              <a:t>Bugünkü anlamda İl Özel İdareleri'nin yasal dayanağını 1864 tarihli "Teşkili Vilayet</a:t>
            </a:r>
            <a:r>
              <a:rPr lang="tr" sz="1000" spc="-50" dirty="0">
                <a:solidFill>
                  <a:srgbClr val="1E1A1B"/>
                </a:solidFill>
                <a:latin typeface="Lucida Sans Unicode"/>
              </a:rPr>
              <a:t> </a:t>
            </a:r>
            <a:r>
              <a:rPr lang="tr" sz="1000" spc="-50" dirty="0">
                <a:solidFill>
                  <a:srgbClr val="1F1919"/>
                </a:solidFill>
                <a:latin typeface="Lucida Sans Unicode"/>
              </a:rPr>
              <a:t>Nizamnamesi" oluşturur. Fransızların departman düzeni örnek alınarak başlatılan bu düzenlemenin en</a:t>
            </a:r>
            <a:r>
              <a:rPr lang="tr" sz="1000" spc="-50" dirty="0">
                <a:solidFill>
                  <a:srgbClr val="1E1A1B"/>
                </a:solidFill>
                <a:latin typeface="Lucida Sans Unicode"/>
              </a:rPr>
              <a:t> </a:t>
            </a:r>
            <a:r>
              <a:rPr lang="tr" sz="1000" spc="-50" dirty="0">
                <a:solidFill>
                  <a:srgbClr val="1F1919"/>
                </a:solidFill>
                <a:latin typeface="Lucida Sans Unicode"/>
              </a:rPr>
              <a:t>önemli yönü eyalet sistemi yerine vilayet sistemini getirmesidir. İl sistemi gerek Osmanlı'da gerekse</a:t>
            </a:r>
            <a:r>
              <a:rPr lang="tr" sz="1000" spc="-50" dirty="0">
                <a:solidFill>
                  <a:srgbClr val="1E1A1B"/>
                </a:solidFill>
                <a:latin typeface="Lucida Sans Unicode"/>
              </a:rPr>
              <a:t> </a:t>
            </a:r>
            <a:r>
              <a:rPr lang="tr" sz="1000" spc="-50" dirty="0">
                <a:solidFill>
                  <a:srgbClr val="1F1919"/>
                </a:solidFill>
                <a:latin typeface="Lucida Sans Unicode"/>
              </a:rPr>
              <a:t>sistemin ithal edildiği Fransa'da merkeziyetçiliği sağlamlaştırmak için ortaya atılmıştır.</a:t>
            </a:r>
          </a:p>
          <a:p>
            <a:pPr marL="25400" marR="12700" indent="457200" algn="just">
              <a:lnSpc>
                <a:spcPts val="1320"/>
              </a:lnSpc>
              <a:spcAft>
                <a:spcPts val="210"/>
              </a:spcAft>
            </a:pPr>
            <a:r>
              <a:rPr lang="tr" sz="1000" spc="-50" dirty="0">
                <a:solidFill>
                  <a:srgbClr val="1F1919"/>
                </a:solidFill>
                <a:latin typeface="Lucida Sans Unicode"/>
              </a:rPr>
              <a:t>1913 yılında "İdare-i Umumiye-i Vilayet-i Kanunu Murakkatı" çıkarıldı. Osmanlı hukuk yapısına</a:t>
            </a:r>
            <a:r>
              <a:rPr lang="tr" sz="1000" spc="-50" dirty="0">
                <a:solidFill>
                  <a:srgbClr val="1E1A1B"/>
                </a:solidFill>
                <a:latin typeface="Lucida Sans Unicode"/>
              </a:rPr>
              <a:t> </a:t>
            </a:r>
            <a:r>
              <a:rPr lang="tr" sz="1000" spc="-50" dirty="0">
                <a:solidFill>
                  <a:srgbClr val="1F1919"/>
                </a:solidFill>
                <a:latin typeface="Lucida Sans Unicode"/>
              </a:rPr>
              <a:t>göre bunu kanun hükmünde kararname olarak kabul etmek gerekir.Ancak Medis-i Mebusan'ın</a:t>
            </a:r>
            <a:r>
              <a:rPr lang="tr" sz="1000" spc="-50" dirty="0">
                <a:solidFill>
                  <a:srgbClr val="1E1A1B"/>
                </a:solidFill>
                <a:latin typeface="Lucida Sans Unicode"/>
              </a:rPr>
              <a:t> </a:t>
            </a:r>
            <a:r>
              <a:rPr lang="tr" sz="1000" spc="-50" dirty="0">
                <a:solidFill>
                  <a:srgbClr val="1F1919"/>
                </a:solidFill>
                <a:latin typeface="Lucida Sans Unicode"/>
              </a:rPr>
              <a:t>toplanamaması nedeniyle bu kanun hep muvakkat namıyla gündemde kaldı ve günümüze değin</a:t>
            </a:r>
            <a:r>
              <a:rPr lang="tr" sz="1000" spc="-50" dirty="0">
                <a:solidFill>
                  <a:srgbClr val="1E1A1B"/>
                </a:solidFill>
                <a:latin typeface="Lucida Sans Unicode"/>
              </a:rPr>
              <a:t> </a:t>
            </a:r>
            <a:r>
              <a:rPr lang="tr" sz="1000" spc="-50" dirty="0">
                <a:solidFill>
                  <a:srgbClr val="1F1919"/>
                </a:solidFill>
                <a:latin typeface="Lucida Sans Unicode"/>
              </a:rPr>
              <a:t>devam etti. Bu kanunun birinci bölümünü oluşturan 1 -74. maddeler 1426 sayılı "Vilayet İdaresi" kanunu</a:t>
            </a:r>
            <a:r>
              <a:rPr lang="tr" sz="1000" spc="-50" dirty="0">
                <a:solidFill>
                  <a:srgbClr val="1E1A1B"/>
                </a:solidFill>
                <a:latin typeface="Lucida Sans Unicode"/>
              </a:rPr>
              <a:t> </a:t>
            </a:r>
            <a:r>
              <a:rPr lang="tr" sz="1000" spc="-50" dirty="0">
                <a:solidFill>
                  <a:srgbClr val="1F1919"/>
                </a:solidFill>
                <a:latin typeface="Lucida Sans Unicode"/>
              </a:rPr>
              <a:t>ile kaldırıldı.</a:t>
            </a:r>
          </a:p>
          <a:p>
            <a:pPr marL="25400" marR="12700" indent="457200" algn="just">
              <a:lnSpc>
                <a:spcPts val="1320"/>
              </a:lnSpc>
              <a:spcAft>
                <a:spcPts val="210"/>
              </a:spcAft>
            </a:pPr>
            <a:r>
              <a:rPr lang="tr-TR" sz="1050" dirty="0" smtClean="0"/>
              <a:t>1949'da çıkarılan 5442 sayılı İl İdaresi Kanunu bunun yerini aldı. İl Özel İdareleri ile ilgili önemli </a:t>
            </a:r>
            <a:r>
              <a:rPr lang="tr" sz="1000" spc="-50" dirty="0" smtClean="0">
                <a:solidFill>
                  <a:srgbClr val="1F1919"/>
                </a:solidFill>
                <a:latin typeface="Lucida Sans Unicode"/>
              </a:rPr>
              <a:t>değişiklik </a:t>
            </a:r>
            <a:r>
              <a:rPr lang="tr" sz="1000" spc="-50" dirty="0">
                <a:solidFill>
                  <a:srgbClr val="1F1919"/>
                </a:solidFill>
                <a:latin typeface="Lucida Sans Unicode"/>
              </a:rPr>
              <a:t>16.5.1987 </a:t>
            </a:r>
            <a:r>
              <a:rPr lang="tr" sz="1000" spc="-50" dirty="0" smtClean="0">
                <a:solidFill>
                  <a:srgbClr val="1F1919"/>
                </a:solidFill>
                <a:latin typeface="Lucida Sans Unicode"/>
              </a:rPr>
              <a:t>tarihinde TBMM'de </a:t>
            </a:r>
            <a:r>
              <a:rPr lang="tr" sz="1000" spc="-50" dirty="0">
                <a:solidFill>
                  <a:srgbClr val="1F1919"/>
                </a:solidFill>
                <a:latin typeface="Lucida Sans Unicode"/>
              </a:rPr>
              <a:t>kabul edilen 3360 sayılı yasadır. Bu yasanın gerekçesinde; ayrı</a:t>
            </a:r>
            <a:r>
              <a:rPr lang="tr" sz="1000" spc="-50" dirty="0">
                <a:solidFill>
                  <a:srgbClr val="1E1A1B"/>
                </a:solidFill>
                <a:latin typeface="Lucida Sans Unicode"/>
              </a:rPr>
              <a:t> </a:t>
            </a:r>
            <a:r>
              <a:rPr lang="tr" sz="1000" spc="-50" dirty="0">
                <a:solidFill>
                  <a:srgbClr val="1F1919"/>
                </a:solidFill>
                <a:latin typeface="Lucida Sans Unicode"/>
              </a:rPr>
              <a:t>zamanlarda ayrı yasalarla yapılan ekler ve değişiklikler bir sistem ve ilke çerçevesinde düzenleme</a:t>
            </a:r>
            <a:r>
              <a:rPr lang="tr" sz="1000" spc="-50" dirty="0">
                <a:solidFill>
                  <a:srgbClr val="1E1A1B"/>
                </a:solidFill>
                <a:latin typeface="Lucida Sans Unicode"/>
              </a:rPr>
              <a:t> </a:t>
            </a:r>
            <a:r>
              <a:rPr lang="tr" sz="1000" spc="-50" dirty="0">
                <a:solidFill>
                  <a:srgbClr val="1F1919"/>
                </a:solidFill>
                <a:latin typeface="Lucida Sans Unicode"/>
              </a:rPr>
              <a:t>yapılmadığından, İl Özel İdareleri'nin statülerinde, görev ve yetkilerinde karışıklıkmeydana gelmiştir.</a:t>
            </a:r>
          </a:p>
          <a:p>
            <a:pPr marL="25400" marR="12700" indent="457200" algn="just">
              <a:lnSpc>
                <a:spcPts val="1320"/>
              </a:lnSpc>
              <a:spcAft>
                <a:spcPts val="210"/>
              </a:spcAft>
            </a:pPr>
            <a:r>
              <a:rPr lang="tr" sz="1000" spc="-50" dirty="0">
                <a:solidFill>
                  <a:srgbClr val="1F1919"/>
                </a:solidFill>
                <a:latin typeface="Lucida Sans Unicode"/>
              </a:rPr>
              <a:t>Son olarak 5302 sayılı İl Özel İdaresi Kanunu 04.03.2005 tarihinde yürürlüğe girmiştir. Bu kanun</a:t>
            </a:r>
            <a:r>
              <a:rPr lang="tr" sz="1000" spc="-50" dirty="0">
                <a:solidFill>
                  <a:srgbClr val="1E1A1B"/>
                </a:solidFill>
                <a:latin typeface="Lucida Sans Unicode"/>
              </a:rPr>
              <a:t> </a:t>
            </a:r>
            <a:r>
              <a:rPr lang="tr" sz="1000" spc="-50" dirty="0">
                <a:solidFill>
                  <a:srgbClr val="1F1919"/>
                </a:solidFill>
                <a:latin typeface="Lucida Sans Unicode"/>
              </a:rPr>
              <a:t>ile Köy Hizmetleri Genel Müdürlüğü </a:t>
            </a:r>
            <a:r>
              <a:rPr lang="tr" sz="1000" spc="-50" dirty="0" smtClean="0">
                <a:solidFill>
                  <a:srgbClr val="1F1919"/>
                </a:solidFill>
                <a:latin typeface="Lucida Sans Unicode"/>
              </a:rPr>
              <a:t>kapatılarak tüm </a:t>
            </a:r>
            <a:r>
              <a:rPr lang="tr" sz="1000" spc="-50" dirty="0">
                <a:solidFill>
                  <a:srgbClr val="1F1919"/>
                </a:solidFill>
                <a:latin typeface="Lucida Sans Unicode"/>
              </a:rPr>
              <a:t>mal varlıkları, personeli, araç ve gereçleri ile İl Özel</a:t>
            </a:r>
            <a:r>
              <a:rPr lang="tr" sz="1000" spc="-50" dirty="0">
                <a:solidFill>
                  <a:srgbClr val="1E1A1B"/>
                </a:solidFill>
                <a:latin typeface="Lucida Sans Unicode"/>
              </a:rPr>
              <a:t> </a:t>
            </a:r>
            <a:r>
              <a:rPr lang="tr" sz="1000" spc="-50" dirty="0">
                <a:solidFill>
                  <a:srgbClr val="1F1919"/>
                </a:solidFill>
                <a:latin typeface="Lucida Sans Unicode"/>
              </a:rPr>
              <a:t>İdareleri'ne devredilmiş olup; İl Özel İdareleri'nin görev, yetki ve sorumlulukları artırılmıştır. Böylece</a:t>
            </a:r>
            <a:r>
              <a:rPr lang="tr" sz="1000" spc="-50" dirty="0">
                <a:solidFill>
                  <a:srgbClr val="1E1A1B"/>
                </a:solidFill>
                <a:latin typeface="Lucida Sans Unicode"/>
              </a:rPr>
              <a:t> </a:t>
            </a:r>
            <a:r>
              <a:rPr lang="tr" sz="1000" spc="-50" dirty="0">
                <a:solidFill>
                  <a:srgbClr val="1F1919"/>
                </a:solidFill>
                <a:latin typeface="Lucida Sans Unicode"/>
              </a:rPr>
              <a:t>yerinden yönetimin vermiş olduğu avantajlar kullanılarak; güvenilir, hesap verebilir ve kaynak israfına</a:t>
            </a:r>
            <a:r>
              <a:rPr lang="tr" sz="1000" spc="-50" dirty="0">
                <a:solidFill>
                  <a:srgbClr val="1E1A1B"/>
                </a:solidFill>
                <a:latin typeface="Lucida Sans Unicode"/>
              </a:rPr>
              <a:t> </a:t>
            </a:r>
            <a:r>
              <a:rPr lang="tr" sz="1000" spc="-50" dirty="0">
                <a:solidFill>
                  <a:srgbClr val="1F1919"/>
                </a:solidFill>
                <a:latin typeface="Lucida Sans Unicode"/>
              </a:rPr>
              <a:t>duyarlı biryönetim anlayışı içerisinde, sorumlu bulunduğu alanda etkin, hızlı, kaliteli bir hizmet sunması</a:t>
            </a:r>
            <a:r>
              <a:rPr lang="tr" sz="1000" spc="-50" dirty="0">
                <a:solidFill>
                  <a:srgbClr val="1E1A1B"/>
                </a:solidFill>
                <a:latin typeface="Lucida Sans Unicode"/>
              </a:rPr>
              <a:t> </a:t>
            </a:r>
            <a:r>
              <a:rPr lang="tr" sz="1000" spc="-50" dirty="0" smtClean="0">
                <a:solidFill>
                  <a:srgbClr val="1F1919"/>
                </a:solidFill>
                <a:latin typeface="Lucida Sans Unicode"/>
              </a:rPr>
              <a:t>amaçlanmıştır.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ERZİNCAN'I </a:t>
            </a:r>
            <a:r>
              <a:rPr lang="tr" sz="1000" spc="-100" dirty="0">
                <a:solidFill>
                  <a:srgbClr val="808282"/>
                </a:solidFill>
                <a:latin typeface="Trebuchet MS"/>
              </a:rPr>
              <a:t>GELECEĞE TAŞIYORUZ</a:t>
            </a: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926592" y="795528"/>
            <a:ext cx="6065520" cy="182880"/>
          </a:xfrm>
          <a:prstGeom prst="rect">
            <a:avLst/>
          </a:prstGeom>
        </p:spPr>
        <p:txBody>
          <a:bodyPr lIns="0" tIns="0" rIns="0" bIns="0">
            <a:noAutofit/>
          </a:bodyPr>
          <a:lstStyle/>
          <a:p>
            <a:pPr marL="5016500" indent="0">
              <a:spcAft>
                <a:spcPts val="252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5" name="4 Dikdörtgen"/>
          <p:cNvSpPr/>
          <p:nvPr/>
        </p:nvSpPr>
        <p:spPr>
          <a:xfrm>
            <a:off x="926592" y="1346966"/>
            <a:ext cx="6065520" cy="285752"/>
          </a:xfrm>
          <a:prstGeom prst="rect">
            <a:avLst/>
          </a:prstGeom>
          <a:solidFill>
            <a:srgbClr val="FF0000"/>
          </a:solidFill>
        </p:spPr>
        <p:txBody>
          <a:bodyPr lIns="0" tIns="0" rIns="0" bIns="0" anchor="ctr">
            <a:noAutofit/>
          </a:bodyPr>
          <a:lstStyle/>
          <a:p>
            <a:pPr marL="152400" indent="0" algn="ctr">
              <a:spcBef>
                <a:spcPts val="2520"/>
              </a:spcBef>
              <a:spcAft>
                <a:spcPts val="630"/>
              </a:spcAft>
            </a:pPr>
            <a:r>
              <a:rPr lang="tr" sz="1000" cap="small" spc="-50" dirty="0">
                <a:solidFill>
                  <a:srgbClr val="FFFFFF"/>
                </a:solidFill>
                <a:latin typeface="Lucida Sans Unicode"/>
              </a:rPr>
              <a:t>1.5</a:t>
            </a:r>
            <a:r>
              <a:rPr lang="tr" sz="1000" cap="small" spc="-50" dirty="0" smtClean="0">
                <a:solidFill>
                  <a:srgbClr val="FFFFFF"/>
                </a:solidFill>
                <a:latin typeface="Lucida Sans Unicode"/>
              </a:rPr>
              <a:t>. İL </a:t>
            </a:r>
            <a:r>
              <a:rPr lang="tr" sz="1000" cap="small" spc="-50" dirty="0">
                <a:solidFill>
                  <a:srgbClr val="FFFFFF"/>
                </a:solidFill>
                <a:latin typeface="Lucida Sans Unicode"/>
              </a:rPr>
              <a:t>ÖZEL İDARESİNİN FAALİYETLERİ İLE İLGİLİ MEVZUAT</a:t>
            </a:r>
          </a:p>
        </p:txBody>
      </p:sp>
      <p:sp>
        <p:nvSpPr>
          <p:cNvPr id="6" name="5 Dikdörtgen"/>
          <p:cNvSpPr/>
          <p:nvPr/>
        </p:nvSpPr>
        <p:spPr>
          <a:xfrm>
            <a:off x="926592" y="1737360"/>
            <a:ext cx="6065520" cy="1383792"/>
          </a:xfrm>
          <a:prstGeom prst="rect">
            <a:avLst/>
          </a:prstGeom>
        </p:spPr>
        <p:txBody>
          <a:bodyPr lIns="0" tIns="0" rIns="0" bIns="0">
            <a:noAutofit/>
          </a:bodyPr>
          <a:lstStyle/>
          <a:p>
            <a:pPr marL="12700" marR="215900" indent="457200" algn="just">
              <a:lnSpc>
                <a:spcPts val="1320"/>
              </a:lnSpc>
              <a:spcBef>
                <a:spcPts val="630"/>
              </a:spcBef>
              <a:spcAft>
                <a:spcPts val="210"/>
              </a:spcAft>
            </a:pPr>
            <a:r>
              <a:rPr lang="tr" sz="1000" spc="-50" dirty="0">
                <a:solidFill>
                  <a:srgbClr val="1F1919"/>
                </a:solidFill>
                <a:latin typeface="Lucida Sans Unicode"/>
              </a:rPr>
              <a:t>İl Özel İdarelerinin görev alanlarının geniş kapsamlı olması nedeniyle çok sayıdaki yasal</a:t>
            </a:r>
            <a:r>
              <a:rPr lang="tr" sz="1000" spc="-50" dirty="0">
                <a:solidFill>
                  <a:srgbClr val="1E1819"/>
                </a:solidFill>
                <a:latin typeface="Lucida Sans Unicode"/>
              </a:rPr>
              <a:t> </a:t>
            </a:r>
            <a:r>
              <a:rPr lang="tr" sz="1000" spc="-50" dirty="0">
                <a:solidFill>
                  <a:srgbClr val="1F1919"/>
                </a:solidFill>
                <a:latin typeface="Lucida Sans Unicode"/>
              </a:rPr>
              <a:t>düzenlemeyle ilişkili olması, bu kuruluşların yetki ve yükümlülüklerinin belirlenmesini zorunlu</a:t>
            </a:r>
            <a:r>
              <a:rPr lang="tr" sz="1000" spc="-50" dirty="0">
                <a:solidFill>
                  <a:srgbClr val="1E1819"/>
                </a:solidFill>
                <a:latin typeface="Lucida Sans Unicode"/>
              </a:rPr>
              <a:t> </a:t>
            </a:r>
            <a:r>
              <a:rPr lang="tr" sz="1000" spc="-50" dirty="0">
                <a:solidFill>
                  <a:srgbClr val="1F1919"/>
                </a:solidFill>
                <a:latin typeface="Lucida Sans Unicode"/>
              </a:rPr>
              <a:t>kılmaktadır. Stratejik planlama çalışmaları kapsamında 5302 sayılı Kanunda İl Özel İdarelerinin yetki ve</a:t>
            </a:r>
            <a:r>
              <a:rPr lang="tr" sz="1000" spc="-50" dirty="0">
                <a:solidFill>
                  <a:srgbClr val="1E1819"/>
                </a:solidFill>
                <a:latin typeface="Lucida Sans Unicode"/>
              </a:rPr>
              <a:t> </a:t>
            </a:r>
            <a:r>
              <a:rPr lang="tr" sz="1000" spc="-50" dirty="0">
                <a:solidFill>
                  <a:srgbClr val="1F1919"/>
                </a:solidFill>
                <a:latin typeface="Lucida Sans Unicode"/>
              </a:rPr>
              <a:t>yükümlülükleri aşağıdaki tabloda ayrıntılı olarakgösterilmiştir.</a:t>
            </a:r>
          </a:p>
          <a:p>
            <a:pPr marL="152400" indent="0" algn="ctr">
              <a:lnSpc>
                <a:spcPts val="2040"/>
              </a:lnSpc>
              <a:spcAft>
                <a:spcPts val="630"/>
              </a:spcAft>
            </a:pPr>
            <a:endParaRPr lang="tr" sz="1200" spc="-50" dirty="0" smtClean="0">
              <a:solidFill>
                <a:srgbClr val="C50B19"/>
              </a:solidFill>
              <a:latin typeface="Lucida Sans Unicode"/>
            </a:endParaRPr>
          </a:p>
          <a:p>
            <a:pPr marL="152400" indent="0" algn="ctr">
              <a:lnSpc>
                <a:spcPts val="2040"/>
              </a:lnSpc>
              <a:spcAft>
                <a:spcPts val="630"/>
              </a:spcAft>
            </a:pPr>
            <a:r>
              <a:rPr lang="tr" sz="1200" spc="-50" dirty="0" smtClean="0">
                <a:solidFill>
                  <a:srgbClr val="C50B19"/>
                </a:solidFill>
                <a:latin typeface="Lucida Sans Unicode"/>
              </a:rPr>
              <a:t>YASAL </a:t>
            </a:r>
            <a:r>
              <a:rPr lang="tr" sz="1200" spc="-50" dirty="0">
                <a:solidFill>
                  <a:srgbClr val="C50B19"/>
                </a:solidFill>
                <a:latin typeface="Lucida Sans Unicode"/>
              </a:rPr>
              <a:t>YÜKÜMLÜLÜKLER VE </a:t>
            </a:r>
            <a:r>
              <a:rPr lang="tr" sz="1200" spc="-50" dirty="0" smtClean="0">
                <a:solidFill>
                  <a:srgbClr val="C50B19"/>
                </a:solidFill>
                <a:latin typeface="Lucida Sans Unicode"/>
              </a:rPr>
              <a:t>MEVZUAT</a:t>
            </a:r>
          </a:p>
          <a:p>
            <a:pPr marL="152400" indent="0" algn="ctr">
              <a:lnSpc>
                <a:spcPts val="2040"/>
              </a:lnSpc>
              <a:spcAft>
                <a:spcPts val="630"/>
              </a:spcAft>
            </a:pPr>
            <a:r>
              <a:rPr lang="tr" sz="1200" spc="-50" dirty="0" smtClean="0">
                <a:solidFill>
                  <a:srgbClr val="C40209"/>
                </a:solidFill>
                <a:latin typeface="Lucida Sans Unicode"/>
              </a:rPr>
              <a:t> </a:t>
            </a:r>
            <a:r>
              <a:rPr lang="tr" sz="1200" spc="-50" dirty="0">
                <a:solidFill>
                  <a:srgbClr val="FA273F"/>
                </a:solidFill>
                <a:latin typeface="Lucida Sans Unicode"/>
              </a:rPr>
              <a:t>İl Özel İdaresinin 5302 Sayılı Kanuna Göre</a:t>
            </a:r>
            <a:r>
              <a:rPr lang="tr" sz="1200" spc="-50" dirty="0">
                <a:solidFill>
                  <a:srgbClr val="EF252F"/>
                </a:solidFill>
                <a:latin typeface="Lucida Sans Unicode"/>
              </a:rPr>
              <a:t> </a:t>
            </a:r>
            <a:r>
              <a:rPr lang="tr" sz="1200" spc="-50" dirty="0">
                <a:solidFill>
                  <a:srgbClr val="FA273F"/>
                </a:solidFill>
                <a:latin typeface="Lucida Sans Unicode"/>
              </a:rPr>
              <a:t>Yetki ve Yükümlülükleri</a:t>
            </a:r>
          </a:p>
        </p:txBody>
      </p:sp>
      <p:graphicFrame>
        <p:nvGraphicFramePr>
          <p:cNvPr id="8" name="7 Tablo"/>
          <p:cNvGraphicFramePr>
            <a:graphicFrameLocks noGrp="1"/>
          </p:cNvGraphicFramePr>
          <p:nvPr/>
        </p:nvGraphicFramePr>
        <p:xfrm>
          <a:off x="935736" y="3828288"/>
          <a:ext cx="5727192" cy="5489448"/>
        </p:xfrm>
        <a:graphic>
          <a:graphicData uri="http://schemas.openxmlformats.org/drawingml/2006/table">
            <a:tbl>
              <a:tblPr/>
              <a:tblGrid>
                <a:gridCol w="271272"/>
                <a:gridCol w="3041904"/>
                <a:gridCol w="2414016"/>
              </a:tblGrid>
              <a:tr h="246888">
                <a:tc>
                  <a:txBody>
                    <a:bodyPr/>
                    <a:lstStyle/>
                    <a:p>
                      <a:pPr marL="50800" indent="0"/>
                      <a:r>
                        <a:rPr lang="tr" sz="900" b="1" cap="small" spc="-50" dirty="0">
                          <a:latin typeface="Lucida Sans Unicode"/>
                        </a:rPr>
                        <a:t>1</a:t>
                      </a:r>
                    </a:p>
                  </a:txBody>
                  <a:tcPr marL="0" marR="0" marT="0" marB="0" anchor="ctr"/>
                </a:tc>
                <a:tc>
                  <a:txBody>
                    <a:bodyPr/>
                    <a:lstStyle/>
                    <a:p>
                      <a:pPr marL="50800" indent="0" algn="just"/>
                      <a:r>
                        <a:rPr lang="tr" sz="900" spc="-50">
                          <a:solidFill>
                            <a:srgbClr val="1F1919"/>
                          </a:solidFill>
                          <a:latin typeface="Lucida Sans Unicode"/>
                        </a:rPr>
                        <a:t>Gençlik ve Spor</a:t>
                      </a:r>
                    </a:p>
                  </a:txBody>
                  <a:tcPr marL="0" marR="0" marT="0" marB="0" anchor="ctr"/>
                </a:tc>
                <a:tc>
                  <a:txBody>
                    <a:bodyPr/>
                    <a:lstStyle/>
                    <a:p>
                      <a:pPr marL="25400" indent="0" algn="ctr"/>
                      <a:r>
                        <a:rPr lang="tr" sz="900" cap="small" spc="-50" dirty="0" smtClean="0">
                          <a:solidFill>
                            <a:srgbClr val="1F1919"/>
                          </a:solidFill>
                          <a:latin typeface="Lucida Sans Unicode"/>
                        </a:rPr>
                        <a:t>İl </a:t>
                      </a:r>
                      <a:r>
                        <a:rPr lang="tr" sz="900" cap="small" spc="-50" dirty="0">
                          <a:solidFill>
                            <a:srgbClr val="1F1919"/>
                          </a:solidFill>
                          <a:latin typeface="Lucida Sans Unicode"/>
                        </a:rPr>
                        <a:t>sınırları içinde</a:t>
                      </a:r>
                    </a:p>
                  </a:txBody>
                  <a:tcPr marL="0" marR="0" marT="0" marB="0" anchor="ctr"/>
                </a:tc>
              </a:tr>
              <a:tr h="237744">
                <a:tc>
                  <a:txBody>
                    <a:bodyPr/>
                    <a:lstStyle/>
                    <a:p>
                      <a:pPr marL="50800" indent="0"/>
                      <a:r>
                        <a:rPr lang="tr" sz="900" b="1" spc="-50" dirty="0">
                          <a:latin typeface="Lucida Sans Unicode"/>
                        </a:rPr>
                        <a:t>2</a:t>
                      </a:r>
                    </a:p>
                  </a:txBody>
                  <a:tcPr marL="0" marR="0" marT="0" marB="0" anchor="ctr"/>
                </a:tc>
                <a:tc>
                  <a:txBody>
                    <a:bodyPr/>
                    <a:lstStyle/>
                    <a:p>
                      <a:pPr marL="50800" indent="0" algn="just"/>
                      <a:r>
                        <a:rPr lang="tr" sz="900" spc="-50">
                          <a:solidFill>
                            <a:srgbClr val="1F1919"/>
                          </a:solidFill>
                          <a:latin typeface="Lucida Sans Unicode"/>
                        </a:rPr>
                        <a:t>Sağlık</a:t>
                      </a:r>
                    </a:p>
                  </a:txBody>
                  <a:tcPr marL="0" marR="0" marT="0" marB="0" anchor="ctr"/>
                </a:tc>
                <a:tc>
                  <a:txBody>
                    <a:bodyPr/>
                    <a:lstStyle/>
                    <a:p>
                      <a:pPr marL="25400" indent="0" algn="ctr"/>
                      <a:r>
                        <a:rPr lang="tr" sz="900" cap="small" spc="-50" dirty="0" smtClean="0">
                          <a:solidFill>
                            <a:srgbClr val="1F1919"/>
                          </a:solidFill>
                          <a:latin typeface="Lucida Sans Unicode"/>
                        </a:rPr>
                        <a:t>İl </a:t>
                      </a:r>
                      <a:r>
                        <a:rPr lang="tr" sz="900" cap="small" spc="-50" dirty="0">
                          <a:solidFill>
                            <a:srgbClr val="1F1919"/>
                          </a:solidFill>
                          <a:latin typeface="Lucida Sans Unicode"/>
                        </a:rPr>
                        <a:t>sınırları içinde</a:t>
                      </a:r>
                    </a:p>
                  </a:txBody>
                  <a:tcPr marL="0" marR="0" marT="0" marB="0" anchor="ctr"/>
                </a:tc>
              </a:tr>
              <a:tr h="240792">
                <a:tc>
                  <a:txBody>
                    <a:bodyPr/>
                    <a:lstStyle/>
                    <a:p>
                      <a:pPr marL="50800" indent="0"/>
                      <a:r>
                        <a:rPr lang="tr" sz="900" b="1" spc="-50" dirty="0">
                          <a:latin typeface="Lucida Sans Unicode"/>
                        </a:rPr>
                        <a:t>3</a:t>
                      </a:r>
                    </a:p>
                  </a:txBody>
                  <a:tcPr marL="0" marR="0" marT="0" marB="0" anchor="ctr"/>
                </a:tc>
                <a:tc>
                  <a:txBody>
                    <a:bodyPr/>
                    <a:lstStyle/>
                    <a:p>
                      <a:pPr marL="50800" indent="0" algn="just"/>
                      <a:r>
                        <a:rPr lang="tr" sz="900" spc="-50">
                          <a:solidFill>
                            <a:srgbClr val="1F1919"/>
                          </a:solidFill>
                          <a:latin typeface="Lucida Sans Unicode"/>
                        </a:rPr>
                        <a:t>Tarım</a:t>
                      </a:r>
                    </a:p>
                  </a:txBody>
                  <a:tcPr marL="0" marR="0" marT="0" marB="0" anchor="ctr"/>
                </a:tc>
                <a:tc>
                  <a:txBody>
                    <a:bodyPr/>
                    <a:lstStyle/>
                    <a:p>
                      <a:pPr marL="25400" indent="0" algn="ctr"/>
                      <a:r>
                        <a:rPr lang="tr" sz="900" cap="small" spc="-50" dirty="0" smtClean="0">
                          <a:solidFill>
                            <a:srgbClr val="1F1919"/>
                          </a:solidFill>
                          <a:latin typeface="Lucida Sans Unicode"/>
                        </a:rPr>
                        <a:t>İL </a:t>
                      </a:r>
                      <a:r>
                        <a:rPr lang="tr" sz="900" cap="small" spc="-50" dirty="0">
                          <a:solidFill>
                            <a:srgbClr val="1F1919"/>
                          </a:solidFill>
                          <a:latin typeface="Lucida Sans Unicode"/>
                        </a:rPr>
                        <a:t>sınırları içinde</a:t>
                      </a:r>
                    </a:p>
                  </a:txBody>
                  <a:tcPr marL="0" marR="0" marT="0" marB="0" anchor="ctr"/>
                </a:tc>
              </a:tr>
              <a:tr h="237744">
                <a:tc>
                  <a:txBody>
                    <a:bodyPr/>
                    <a:lstStyle/>
                    <a:p>
                      <a:pPr marL="50800" indent="0"/>
                      <a:r>
                        <a:rPr lang="tr" sz="900" b="1" spc="-50" dirty="0">
                          <a:solidFill>
                            <a:srgbClr val="1F1919"/>
                          </a:solidFill>
                          <a:latin typeface="Lucida Sans Unicode"/>
                        </a:rPr>
                        <a:t>4</a:t>
                      </a:r>
                    </a:p>
                  </a:txBody>
                  <a:tcPr marL="0" marR="0" marT="0" marB="0" anchor="ctr"/>
                </a:tc>
                <a:tc>
                  <a:txBody>
                    <a:bodyPr/>
                    <a:lstStyle/>
                    <a:p>
                      <a:pPr marL="50800" indent="0" algn="just"/>
                      <a:r>
                        <a:rPr lang="tr" sz="900" spc="-50">
                          <a:solidFill>
                            <a:srgbClr val="1F1919"/>
                          </a:solidFill>
                          <a:latin typeface="Lucida Sans Unicode"/>
                        </a:rPr>
                        <a:t>Sanayi ve Ticaret</a:t>
                      </a:r>
                    </a:p>
                  </a:txBody>
                  <a:tcPr marL="0" marR="0" marT="0" marB="0" anchor="ctr"/>
                </a:tc>
                <a:tc>
                  <a:txBody>
                    <a:bodyPr/>
                    <a:lstStyle/>
                    <a:p>
                      <a:pPr marL="25400" indent="0" algn="ctr"/>
                      <a:r>
                        <a:rPr lang="tr" sz="900" cap="small" spc="-50" dirty="0" smtClean="0">
                          <a:solidFill>
                            <a:srgbClr val="1F1919"/>
                          </a:solidFill>
                          <a:latin typeface="Lucida Sans Unicode"/>
                        </a:rPr>
                        <a:t>İL</a:t>
                      </a:r>
                      <a:r>
                        <a:rPr lang="tr" sz="900" cap="small" spc="-50" baseline="0" dirty="0" smtClean="0">
                          <a:solidFill>
                            <a:srgbClr val="1F1919"/>
                          </a:solidFill>
                          <a:latin typeface="Lucida Sans Unicode"/>
                        </a:rPr>
                        <a:t> </a:t>
                      </a:r>
                      <a:r>
                        <a:rPr lang="tr" sz="900" cap="small" spc="-50" dirty="0" smtClean="0">
                          <a:solidFill>
                            <a:srgbClr val="1F1919"/>
                          </a:solidFill>
                          <a:latin typeface="Lucida Sans Unicode"/>
                        </a:rPr>
                        <a:t>sınırları </a:t>
                      </a:r>
                      <a:r>
                        <a:rPr lang="tr" sz="900" cap="small" spc="-50" dirty="0">
                          <a:solidFill>
                            <a:srgbClr val="1F1919"/>
                          </a:solidFill>
                          <a:latin typeface="Lucida Sans Unicode"/>
                        </a:rPr>
                        <a:t>içinde</a:t>
                      </a:r>
                    </a:p>
                  </a:txBody>
                  <a:tcPr marL="0" marR="0" marT="0" marB="0" anchor="ctr"/>
                </a:tc>
              </a:tr>
              <a:tr h="237744">
                <a:tc>
                  <a:txBody>
                    <a:bodyPr/>
                    <a:lstStyle/>
                    <a:p>
                      <a:pPr marL="50800" indent="0"/>
                      <a:r>
                        <a:rPr lang="tr" sz="900" b="1" spc="-50" dirty="0">
                          <a:solidFill>
                            <a:srgbClr val="1F1919"/>
                          </a:solidFill>
                          <a:latin typeface="Lucida Sans Unicode"/>
                        </a:rPr>
                        <a:t>5</a:t>
                      </a:r>
                    </a:p>
                  </a:txBody>
                  <a:tcPr marL="0" marR="0" marT="0" marB="0" anchor="ctr"/>
                </a:tc>
                <a:tc>
                  <a:txBody>
                    <a:bodyPr/>
                    <a:lstStyle/>
                    <a:p>
                      <a:pPr marL="50800" indent="0" algn="just"/>
                      <a:r>
                        <a:rPr lang="tr" sz="900" spc="-50">
                          <a:solidFill>
                            <a:srgbClr val="1F1919"/>
                          </a:solidFill>
                          <a:latin typeface="Lucida Sans Unicode"/>
                        </a:rPr>
                        <a:t>İl Çevre Düzeni Planı</a:t>
                      </a:r>
                    </a:p>
                  </a:txBody>
                  <a:tcPr marL="0" marR="0" marT="0" marB="0" anchor="ctr"/>
                </a:tc>
                <a:tc>
                  <a:txBody>
                    <a:bodyPr/>
                    <a:lstStyle/>
                    <a:p>
                      <a:pPr marL="25400" indent="0" algn="ctr"/>
                      <a:r>
                        <a:rPr lang="tr" sz="900" cap="small" spc="-50" dirty="0" smtClean="0">
                          <a:solidFill>
                            <a:srgbClr val="1F1919"/>
                          </a:solidFill>
                          <a:latin typeface="Lucida Sans Unicode"/>
                        </a:rPr>
                        <a:t>İL </a:t>
                      </a:r>
                      <a:r>
                        <a:rPr lang="tr" sz="900" cap="small" spc="-50" dirty="0">
                          <a:solidFill>
                            <a:srgbClr val="1F1919"/>
                          </a:solidFill>
                          <a:latin typeface="Lucida Sans Unicode"/>
                        </a:rPr>
                        <a:t>sınırları içinde</a:t>
                      </a:r>
                    </a:p>
                  </a:txBody>
                  <a:tcPr marL="0" marR="0" marT="0" marB="0" anchor="ctr"/>
                </a:tc>
              </a:tr>
              <a:tr h="237744">
                <a:tc>
                  <a:txBody>
                    <a:bodyPr/>
                    <a:lstStyle/>
                    <a:p>
                      <a:pPr marL="50800" indent="0"/>
                      <a:r>
                        <a:rPr lang="tr" sz="900" b="1" spc="-50" dirty="0">
                          <a:solidFill>
                            <a:srgbClr val="1F1919"/>
                          </a:solidFill>
                          <a:latin typeface="Lucida Sans Unicode"/>
                        </a:rPr>
                        <a:t>6</a:t>
                      </a:r>
                    </a:p>
                  </a:txBody>
                  <a:tcPr marL="0" marR="0" marT="0" marB="0" anchor="ctr"/>
                </a:tc>
                <a:tc>
                  <a:txBody>
                    <a:bodyPr/>
                    <a:lstStyle/>
                    <a:p>
                      <a:pPr marL="50800" indent="0" algn="just"/>
                      <a:r>
                        <a:rPr lang="tr" sz="900" spc="-50">
                          <a:solidFill>
                            <a:srgbClr val="1F1919"/>
                          </a:solidFill>
                          <a:latin typeface="Lucida Sans Unicode"/>
                        </a:rPr>
                        <a:t>Bayındırlık ve İskân</a:t>
                      </a:r>
                    </a:p>
                  </a:txBody>
                  <a:tcPr marL="0" marR="0" marT="0" marB="0" anchor="ctr"/>
                </a:tc>
                <a:tc>
                  <a:txBody>
                    <a:bodyPr/>
                    <a:lstStyle/>
                    <a:p>
                      <a:pPr marL="25400" indent="0" algn="ctr"/>
                      <a:r>
                        <a:rPr lang="tr" sz="900" cap="small" spc="-50" dirty="0" smtClean="0">
                          <a:solidFill>
                            <a:srgbClr val="1F1919"/>
                          </a:solidFill>
                          <a:latin typeface="Lucida Sans Unicode"/>
                        </a:rPr>
                        <a:t>İL</a:t>
                      </a:r>
                      <a:r>
                        <a:rPr lang="tr" sz="900" cap="small" spc="-50" baseline="0" dirty="0" smtClean="0">
                          <a:solidFill>
                            <a:srgbClr val="1F1919"/>
                          </a:solidFill>
                          <a:latin typeface="Lucida Sans Unicode"/>
                        </a:rPr>
                        <a:t> </a:t>
                      </a:r>
                      <a:r>
                        <a:rPr lang="tr" sz="900" cap="small" spc="-50" dirty="0" smtClean="0">
                          <a:solidFill>
                            <a:srgbClr val="1F1919"/>
                          </a:solidFill>
                          <a:latin typeface="Lucida Sans Unicode"/>
                        </a:rPr>
                        <a:t>sınırları </a:t>
                      </a:r>
                      <a:r>
                        <a:rPr lang="tr" sz="900" cap="small" spc="-50" dirty="0">
                          <a:solidFill>
                            <a:srgbClr val="1F1919"/>
                          </a:solidFill>
                          <a:latin typeface="Lucida Sans Unicode"/>
                        </a:rPr>
                        <a:t>içide</a:t>
                      </a:r>
                    </a:p>
                  </a:txBody>
                  <a:tcPr marL="0" marR="0" marT="0" marB="0" anchor="ctr"/>
                </a:tc>
              </a:tr>
              <a:tr h="237744">
                <a:tc>
                  <a:txBody>
                    <a:bodyPr/>
                    <a:lstStyle/>
                    <a:p>
                      <a:pPr marL="50800" indent="0"/>
                      <a:r>
                        <a:rPr lang="tr" sz="900" b="1" spc="-50" dirty="0">
                          <a:solidFill>
                            <a:srgbClr val="1F1919"/>
                          </a:solidFill>
                          <a:latin typeface="Lucida Sans Unicode"/>
                        </a:rPr>
                        <a:t>7</a:t>
                      </a:r>
                    </a:p>
                  </a:txBody>
                  <a:tcPr marL="0" marR="0" marT="0" marB="0" anchor="ctr"/>
                </a:tc>
                <a:tc>
                  <a:txBody>
                    <a:bodyPr/>
                    <a:lstStyle/>
                    <a:p>
                      <a:pPr marL="50800" indent="0" algn="just"/>
                      <a:r>
                        <a:rPr lang="tr" sz="900" spc="-50">
                          <a:solidFill>
                            <a:srgbClr val="1F1919"/>
                          </a:solidFill>
                          <a:latin typeface="Lucida Sans Unicode"/>
                        </a:rPr>
                        <a:t>Toprağın Korunması</a:t>
                      </a:r>
                    </a:p>
                  </a:txBody>
                  <a:tcPr marL="0" marR="0" marT="0" marB="0" anchor="ctr"/>
                </a:tc>
                <a:tc>
                  <a:txBody>
                    <a:bodyPr/>
                    <a:lstStyle/>
                    <a:p>
                      <a:pPr marL="25400" indent="0" algn="ctr"/>
                      <a:r>
                        <a:rPr lang="tr" sz="900" cap="small" spc="-50" dirty="0" smtClean="0">
                          <a:solidFill>
                            <a:srgbClr val="1F1919"/>
                          </a:solidFill>
                          <a:latin typeface="Lucida Sans Unicode"/>
                        </a:rPr>
                        <a:t>İL </a:t>
                      </a:r>
                      <a:r>
                        <a:rPr lang="tr" sz="900" cap="small" spc="-50" dirty="0">
                          <a:solidFill>
                            <a:srgbClr val="1F1919"/>
                          </a:solidFill>
                          <a:latin typeface="Lucida Sans Unicode"/>
                        </a:rPr>
                        <a:t>sınırları içinde</a:t>
                      </a:r>
                    </a:p>
                  </a:txBody>
                  <a:tcPr marL="0" marR="0" marT="0" marB="0" anchor="ctr"/>
                </a:tc>
              </a:tr>
              <a:tr h="237744">
                <a:tc>
                  <a:txBody>
                    <a:bodyPr/>
                    <a:lstStyle/>
                    <a:p>
                      <a:pPr marL="50800" indent="0"/>
                      <a:r>
                        <a:rPr lang="tr" sz="900" b="1" spc="-50" dirty="0">
                          <a:solidFill>
                            <a:srgbClr val="1F1919"/>
                          </a:solidFill>
                          <a:latin typeface="Lucida Sans Unicode"/>
                        </a:rPr>
                        <a:t>8</a:t>
                      </a:r>
                    </a:p>
                  </a:txBody>
                  <a:tcPr marL="0" marR="0" marT="0" marB="0" anchor="ctr"/>
                </a:tc>
                <a:tc>
                  <a:txBody>
                    <a:bodyPr/>
                    <a:lstStyle/>
                    <a:p>
                      <a:pPr marL="50800" indent="0" algn="just"/>
                      <a:r>
                        <a:rPr lang="tr" sz="900" spc="-50">
                          <a:solidFill>
                            <a:srgbClr val="1F1919"/>
                          </a:solidFill>
                          <a:latin typeface="Lucida Sans Unicode"/>
                        </a:rPr>
                        <a:t>Erozyonun Önlenmesi</a:t>
                      </a:r>
                    </a:p>
                  </a:txBody>
                  <a:tcPr marL="0" marR="0" marT="0" marB="0" anchor="ctr"/>
                </a:tc>
                <a:tc>
                  <a:txBody>
                    <a:bodyPr/>
                    <a:lstStyle/>
                    <a:p>
                      <a:pPr marL="25400" indent="0" algn="ctr"/>
                      <a:r>
                        <a:rPr lang="tr" sz="900" cap="small" spc="-50" dirty="0" smtClean="0">
                          <a:solidFill>
                            <a:srgbClr val="1F1919"/>
                          </a:solidFill>
                          <a:latin typeface="Lucida Sans Unicode"/>
                        </a:rPr>
                        <a:t>İL </a:t>
                      </a:r>
                      <a:r>
                        <a:rPr lang="tr" sz="900" cap="small" spc="-50" dirty="0">
                          <a:solidFill>
                            <a:srgbClr val="1F1919"/>
                          </a:solidFill>
                          <a:latin typeface="Lucida Sans Unicode"/>
                        </a:rPr>
                        <a:t>sınırları içinde</a:t>
                      </a:r>
                    </a:p>
                  </a:txBody>
                  <a:tcPr marL="0" marR="0" marT="0" marB="0" anchor="ctr"/>
                </a:tc>
              </a:tr>
              <a:tr h="240792">
                <a:tc>
                  <a:txBody>
                    <a:bodyPr/>
                    <a:lstStyle/>
                    <a:p>
                      <a:pPr marL="50800" indent="0"/>
                      <a:r>
                        <a:rPr lang="tr" sz="900" b="1" spc="-50" dirty="0">
                          <a:solidFill>
                            <a:srgbClr val="1F1919"/>
                          </a:solidFill>
                          <a:latin typeface="Lucida Sans Unicode"/>
                        </a:rPr>
                        <a:t>9</a:t>
                      </a:r>
                    </a:p>
                  </a:txBody>
                  <a:tcPr marL="0" marR="0" marT="0" marB="0" anchor="ctr"/>
                </a:tc>
                <a:tc>
                  <a:txBody>
                    <a:bodyPr/>
                    <a:lstStyle/>
                    <a:p>
                      <a:pPr marL="50800" indent="0" algn="just"/>
                      <a:r>
                        <a:rPr lang="tr" sz="900" spc="-50">
                          <a:solidFill>
                            <a:srgbClr val="1F1919"/>
                          </a:solidFill>
                          <a:latin typeface="Lucida Sans Unicode"/>
                        </a:rPr>
                        <a:t>Kültür</a:t>
                      </a:r>
                    </a:p>
                  </a:txBody>
                  <a:tcPr marL="0" marR="0" marT="0" marB="0" anchor="ctr"/>
                </a:tc>
                <a:tc>
                  <a:txBody>
                    <a:bodyPr/>
                    <a:lstStyle/>
                    <a:p>
                      <a:pPr marL="25400" indent="0" algn="ctr"/>
                      <a:r>
                        <a:rPr lang="tr" sz="900" cap="small" spc="-50" dirty="0" smtClean="0">
                          <a:solidFill>
                            <a:srgbClr val="1F1919"/>
                          </a:solidFill>
                          <a:latin typeface="Lucida Sans Unicode"/>
                        </a:rPr>
                        <a:t>İL </a:t>
                      </a:r>
                      <a:r>
                        <a:rPr lang="tr" sz="900" cap="small" spc="-50" dirty="0">
                          <a:solidFill>
                            <a:srgbClr val="1F1919"/>
                          </a:solidFill>
                          <a:latin typeface="Lucida Sans Unicode"/>
                        </a:rPr>
                        <a:t>sınırları içinde</a:t>
                      </a:r>
                    </a:p>
                  </a:txBody>
                  <a:tcPr marL="0" marR="0" marT="0" marB="0" anchor="ctr"/>
                </a:tc>
              </a:tr>
              <a:tr h="237744">
                <a:tc>
                  <a:txBody>
                    <a:bodyPr/>
                    <a:lstStyle/>
                    <a:p>
                      <a:pPr marL="50800" indent="0"/>
                      <a:r>
                        <a:rPr lang="tr" sz="900" b="1" spc="-50" dirty="0">
                          <a:solidFill>
                            <a:srgbClr val="1F1919"/>
                          </a:solidFill>
                          <a:latin typeface="Lucida Sans Unicode"/>
                        </a:rPr>
                        <a:t>10</a:t>
                      </a:r>
                    </a:p>
                  </a:txBody>
                  <a:tcPr marL="0" marR="0" marT="0" marB="0" anchor="ctr"/>
                </a:tc>
                <a:tc>
                  <a:txBody>
                    <a:bodyPr/>
                    <a:lstStyle/>
                    <a:p>
                      <a:pPr marL="50800" indent="0" algn="just"/>
                      <a:r>
                        <a:rPr lang="tr" sz="900" spc="-50">
                          <a:solidFill>
                            <a:srgbClr val="1F1919"/>
                          </a:solidFill>
                          <a:latin typeface="Lucida Sans Unicode"/>
                        </a:rPr>
                        <a:t>Sanat</a:t>
                      </a:r>
                    </a:p>
                  </a:txBody>
                  <a:tcPr marL="0" marR="0" marT="0" marB="0" anchor="ctr"/>
                </a:tc>
                <a:tc>
                  <a:txBody>
                    <a:bodyPr/>
                    <a:lstStyle/>
                    <a:p>
                      <a:pPr marL="25400" indent="0" algn="ctr"/>
                      <a:r>
                        <a:rPr lang="tr" sz="900" cap="small" spc="-50" dirty="0" smtClean="0">
                          <a:solidFill>
                            <a:srgbClr val="1F1919"/>
                          </a:solidFill>
                          <a:latin typeface="Lucida Sans Unicode"/>
                        </a:rPr>
                        <a:t>İL</a:t>
                      </a:r>
                      <a:r>
                        <a:rPr lang="tr" sz="900" cap="small" spc="-50" baseline="0" dirty="0" smtClean="0">
                          <a:solidFill>
                            <a:srgbClr val="1F1919"/>
                          </a:solidFill>
                          <a:latin typeface="Lucida Sans Unicode"/>
                        </a:rPr>
                        <a:t> </a:t>
                      </a:r>
                      <a:r>
                        <a:rPr lang="tr" sz="900" cap="small" spc="-50" dirty="0" smtClean="0">
                          <a:solidFill>
                            <a:srgbClr val="1F1919"/>
                          </a:solidFill>
                          <a:latin typeface="Lucida Sans Unicode"/>
                        </a:rPr>
                        <a:t>sınırları </a:t>
                      </a:r>
                      <a:r>
                        <a:rPr lang="tr" sz="900" cap="small" spc="-50" dirty="0">
                          <a:solidFill>
                            <a:srgbClr val="1F1919"/>
                          </a:solidFill>
                          <a:latin typeface="Lucida Sans Unicode"/>
                        </a:rPr>
                        <a:t>içinde</a:t>
                      </a:r>
                    </a:p>
                  </a:txBody>
                  <a:tcPr marL="0" marR="0" marT="0" marB="0" anchor="ctr"/>
                </a:tc>
              </a:tr>
              <a:tr h="237744">
                <a:tc>
                  <a:txBody>
                    <a:bodyPr/>
                    <a:lstStyle/>
                    <a:p>
                      <a:pPr marL="50800" indent="0"/>
                      <a:r>
                        <a:rPr lang="tr" sz="900" b="1" spc="-50" dirty="0">
                          <a:solidFill>
                            <a:srgbClr val="1F1919"/>
                          </a:solidFill>
                          <a:latin typeface="Lucida Sans Unicode"/>
                        </a:rPr>
                        <a:t>11</a:t>
                      </a:r>
                    </a:p>
                  </a:txBody>
                  <a:tcPr marL="0" marR="0" marT="0" marB="0" anchor="ctr"/>
                </a:tc>
                <a:tc>
                  <a:txBody>
                    <a:bodyPr/>
                    <a:lstStyle/>
                    <a:p>
                      <a:pPr marL="50800" indent="0" algn="just"/>
                      <a:r>
                        <a:rPr lang="tr" sz="900" spc="-50">
                          <a:solidFill>
                            <a:srgbClr val="1F1919"/>
                          </a:solidFill>
                          <a:latin typeface="Lucida Sans Unicode"/>
                        </a:rPr>
                        <a:t>Turizm</a:t>
                      </a:r>
                    </a:p>
                  </a:txBody>
                  <a:tcPr marL="0" marR="0" marT="0" marB="0" anchor="ctr"/>
                </a:tc>
                <a:tc>
                  <a:txBody>
                    <a:bodyPr/>
                    <a:lstStyle/>
                    <a:p>
                      <a:pPr marL="25400" indent="0" algn="ctr"/>
                      <a:r>
                        <a:rPr lang="tr" sz="900" cap="small" spc="-50" dirty="0" smtClean="0">
                          <a:solidFill>
                            <a:srgbClr val="1F1919"/>
                          </a:solidFill>
                          <a:latin typeface="Lucida Sans Unicode"/>
                        </a:rPr>
                        <a:t>İL </a:t>
                      </a:r>
                      <a:r>
                        <a:rPr lang="tr" sz="900" cap="small" spc="-50" dirty="0">
                          <a:solidFill>
                            <a:srgbClr val="1F1919"/>
                          </a:solidFill>
                          <a:latin typeface="Lucida Sans Unicode"/>
                        </a:rPr>
                        <a:t>sınırları içinde</a:t>
                      </a:r>
                    </a:p>
                  </a:txBody>
                  <a:tcPr marL="0" marR="0" marT="0" marB="0" anchor="ctr"/>
                </a:tc>
              </a:tr>
              <a:tr h="237744">
                <a:tc>
                  <a:txBody>
                    <a:bodyPr/>
                    <a:lstStyle/>
                    <a:p>
                      <a:pPr marL="50800" indent="0"/>
                      <a:r>
                        <a:rPr lang="tr" sz="900" b="1" spc="-50" dirty="0">
                          <a:solidFill>
                            <a:srgbClr val="1F1919"/>
                          </a:solidFill>
                          <a:latin typeface="Lucida Sans Unicode"/>
                        </a:rPr>
                        <a:t>12</a:t>
                      </a:r>
                    </a:p>
                  </a:txBody>
                  <a:tcPr marL="0" marR="0" marT="0" marB="0" anchor="ctr"/>
                </a:tc>
                <a:tc>
                  <a:txBody>
                    <a:bodyPr/>
                    <a:lstStyle/>
                    <a:p>
                      <a:pPr marL="50800" indent="0" algn="just"/>
                      <a:r>
                        <a:rPr lang="tr" sz="900" spc="-50">
                          <a:solidFill>
                            <a:srgbClr val="1F1919"/>
                          </a:solidFill>
                          <a:latin typeface="Lucida Sans Unicode"/>
                        </a:rPr>
                        <a:t>Sosyal Hizmetler ve Yardımlar</a:t>
                      </a:r>
                    </a:p>
                  </a:txBody>
                  <a:tcPr marL="0" marR="0" marT="0" marB="0" anchor="ctr"/>
                </a:tc>
                <a:tc>
                  <a:txBody>
                    <a:bodyPr/>
                    <a:lstStyle/>
                    <a:p>
                      <a:pPr marL="25400" indent="0" algn="ctr"/>
                      <a:r>
                        <a:rPr lang="tr" sz="900" cap="small" spc="-50" dirty="0" smtClean="0">
                          <a:solidFill>
                            <a:srgbClr val="1F1919"/>
                          </a:solidFill>
                          <a:latin typeface="Lucida Sans Unicode"/>
                        </a:rPr>
                        <a:t>İL</a:t>
                      </a:r>
                      <a:r>
                        <a:rPr lang="tr" sz="900" cap="small" spc="-50" baseline="0" dirty="0" smtClean="0">
                          <a:solidFill>
                            <a:srgbClr val="1F1919"/>
                          </a:solidFill>
                          <a:latin typeface="Lucida Sans Unicode"/>
                        </a:rPr>
                        <a:t> </a:t>
                      </a:r>
                      <a:r>
                        <a:rPr lang="tr" sz="900" cap="small" spc="-50" dirty="0" smtClean="0">
                          <a:solidFill>
                            <a:srgbClr val="1F1919"/>
                          </a:solidFill>
                          <a:latin typeface="Lucida Sans Unicode"/>
                        </a:rPr>
                        <a:t>sınırları </a:t>
                      </a:r>
                      <a:r>
                        <a:rPr lang="tr" sz="900" cap="small" spc="-50" dirty="0">
                          <a:solidFill>
                            <a:srgbClr val="1F1919"/>
                          </a:solidFill>
                          <a:latin typeface="Lucida Sans Unicode"/>
                        </a:rPr>
                        <a:t>içinde</a:t>
                      </a:r>
                    </a:p>
                  </a:txBody>
                  <a:tcPr marL="0" marR="0" marT="0" marB="0" anchor="ctr"/>
                </a:tc>
              </a:tr>
              <a:tr h="237744">
                <a:tc>
                  <a:txBody>
                    <a:bodyPr/>
                    <a:lstStyle/>
                    <a:p>
                      <a:pPr marL="50800" indent="0"/>
                      <a:r>
                        <a:rPr lang="tr" sz="900" b="1" spc="-50" dirty="0">
                          <a:solidFill>
                            <a:srgbClr val="1F1919"/>
                          </a:solidFill>
                          <a:latin typeface="Lucida Sans Unicode"/>
                        </a:rPr>
                        <a:t>13</a:t>
                      </a:r>
                    </a:p>
                  </a:txBody>
                  <a:tcPr marL="0" marR="0" marT="0" marB="0" anchor="ctr"/>
                </a:tc>
                <a:tc>
                  <a:txBody>
                    <a:bodyPr/>
                    <a:lstStyle/>
                    <a:p>
                      <a:pPr marL="50800" indent="0" algn="just"/>
                      <a:r>
                        <a:rPr lang="tr" sz="900" spc="-50" dirty="0">
                          <a:solidFill>
                            <a:srgbClr val="1F1919"/>
                          </a:solidFill>
                          <a:latin typeface="Lucida Sans Unicode"/>
                        </a:rPr>
                        <a:t>Yoksullara </a:t>
                      </a:r>
                      <a:r>
                        <a:rPr lang="tr" sz="900" spc="-50" dirty="0" smtClean="0">
                          <a:solidFill>
                            <a:srgbClr val="1F1919"/>
                          </a:solidFill>
                          <a:latin typeface="Lucida Sans Unicode"/>
                        </a:rPr>
                        <a:t>Mikro </a:t>
                      </a:r>
                      <a:r>
                        <a:rPr lang="tr" sz="900" spc="-50" dirty="0">
                          <a:solidFill>
                            <a:srgbClr val="1F1919"/>
                          </a:solidFill>
                          <a:latin typeface="Lucida Sans Unicode"/>
                        </a:rPr>
                        <a:t>Kredi Verilmesi</a:t>
                      </a:r>
                    </a:p>
                  </a:txBody>
                  <a:tcPr marL="0" marR="0" marT="0" marB="0" anchor="ctr"/>
                </a:tc>
                <a:tc>
                  <a:txBody>
                    <a:bodyPr/>
                    <a:lstStyle/>
                    <a:p>
                      <a:pPr marL="25400" indent="0" algn="ctr"/>
                      <a:r>
                        <a:rPr lang="tr" sz="900" cap="small" spc="-50" dirty="0" smtClean="0">
                          <a:solidFill>
                            <a:srgbClr val="1F1919"/>
                          </a:solidFill>
                          <a:latin typeface="Lucida Sans Unicode"/>
                        </a:rPr>
                        <a:t>İL</a:t>
                      </a:r>
                      <a:r>
                        <a:rPr lang="tr" sz="900" cap="small" spc="-50" baseline="0" dirty="0" smtClean="0">
                          <a:solidFill>
                            <a:srgbClr val="1F1919"/>
                          </a:solidFill>
                          <a:latin typeface="Lucida Sans Unicode"/>
                        </a:rPr>
                        <a:t> </a:t>
                      </a:r>
                      <a:r>
                        <a:rPr lang="tr" sz="900" cap="small" spc="-50" dirty="0" smtClean="0">
                          <a:solidFill>
                            <a:srgbClr val="1F1919"/>
                          </a:solidFill>
                          <a:latin typeface="Lucida Sans Unicode"/>
                        </a:rPr>
                        <a:t>sınırları </a:t>
                      </a:r>
                      <a:r>
                        <a:rPr lang="tr" sz="900" cap="small" spc="-50" dirty="0">
                          <a:solidFill>
                            <a:srgbClr val="1F1919"/>
                          </a:solidFill>
                          <a:latin typeface="Lucida Sans Unicode"/>
                        </a:rPr>
                        <a:t>içinde</a:t>
                      </a:r>
                    </a:p>
                  </a:txBody>
                  <a:tcPr marL="0" marR="0" marT="0" marB="0" anchor="ctr"/>
                </a:tc>
              </a:tr>
              <a:tr h="237744">
                <a:tc>
                  <a:txBody>
                    <a:bodyPr/>
                    <a:lstStyle/>
                    <a:p>
                      <a:pPr marL="50800" indent="0"/>
                      <a:r>
                        <a:rPr lang="tr" sz="900" b="1" spc="-50" dirty="0">
                          <a:solidFill>
                            <a:srgbClr val="1F1919"/>
                          </a:solidFill>
                          <a:latin typeface="Lucida Sans Unicode"/>
                        </a:rPr>
                        <a:t>14</a:t>
                      </a:r>
                    </a:p>
                  </a:txBody>
                  <a:tcPr marL="0" marR="0" marT="0" marB="0" anchor="ctr"/>
                </a:tc>
                <a:tc>
                  <a:txBody>
                    <a:bodyPr/>
                    <a:lstStyle/>
                    <a:p>
                      <a:pPr marL="50800" indent="0" algn="just"/>
                      <a:r>
                        <a:rPr lang="tr" sz="900" spc="-50">
                          <a:solidFill>
                            <a:srgbClr val="1F1919"/>
                          </a:solidFill>
                          <a:latin typeface="Lucida Sans Unicode"/>
                        </a:rPr>
                        <a:t>Çocuk Yuvaları ve Yetiştirme Yurtları Yapmak</a:t>
                      </a:r>
                    </a:p>
                  </a:txBody>
                  <a:tcPr marL="0" marR="0" marT="0" marB="0" anchor="ctr"/>
                </a:tc>
                <a:tc>
                  <a:txBody>
                    <a:bodyPr/>
                    <a:lstStyle/>
                    <a:p>
                      <a:pPr marL="25400" indent="0" algn="ctr"/>
                      <a:r>
                        <a:rPr lang="tr" sz="900" cap="small" spc="-50" dirty="0" smtClean="0">
                          <a:solidFill>
                            <a:srgbClr val="1F1919"/>
                          </a:solidFill>
                          <a:latin typeface="Lucida Sans Unicode"/>
                        </a:rPr>
                        <a:t>İL </a:t>
                      </a:r>
                      <a:r>
                        <a:rPr lang="tr" sz="900" cap="small" spc="-50" dirty="0">
                          <a:solidFill>
                            <a:srgbClr val="1F1919"/>
                          </a:solidFill>
                          <a:latin typeface="Lucida Sans Unicode"/>
                        </a:rPr>
                        <a:t>sınırları içinde</a:t>
                      </a:r>
                    </a:p>
                  </a:txBody>
                  <a:tcPr marL="0" marR="0" marT="0" marB="0" anchor="ctr"/>
                </a:tc>
              </a:tr>
              <a:tr h="472440">
                <a:tc>
                  <a:txBody>
                    <a:bodyPr/>
                    <a:lstStyle/>
                    <a:p>
                      <a:pPr marL="50800" indent="0"/>
                      <a:r>
                        <a:rPr lang="tr" sz="900" b="1" spc="-50" dirty="0">
                          <a:solidFill>
                            <a:srgbClr val="1F1919"/>
                          </a:solidFill>
                          <a:latin typeface="Lucida Sans Unicode"/>
                        </a:rPr>
                        <a:t>15</a:t>
                      </a:r>
                    </a:p>
                  </a:txBody>
                  <a:tcPr marL="0" marR="0" marT="0" marB="0" anchor="ctr"/>
                </a:tc>
                <a:tc>
                  <a:txBody>
                    <a:bodyPr/>
                    <a:lstStyle/>
                    <a:p>
                      <a:pPr marL="50800" marR="368300" indent="0" algn="just">
                        <a:lnSpc>
                          <a:spcPts val="1224"/>
                        </a:lnSpc>
                      </a:pPr>
                      <a:r>
                        <a:rPr lang="tr" sz="900" spc="-50">
                          <a:solidFill>
                            <a:srgbClr val="1F1919"/>
                          </a:solidFill>
                          <a:latin typeface="Lucida Sans Unicode"/>
                        </a:rPr>
                        <a:t>İlk ve Orta Öğretim Kurumlarına arsa temini,</a:t>
                      </a:r>
                      <a:r>
                        <a:rPr lang="tr" sz="900" spc="-50">
                          <a:solidFill>
                            <a:srgbClr val="1E1A1B"/>
                          </a:solidFill>
                          <a:latin typeface="Lucida Sans Unicode"/>
                        </a:rPr>
                        <a:t> </a:t>
                      </a:r>
                      <a:r>
                        <a:rPr lang="tr" sz="900" spc="-50">
                          <a:solidFill>
                            <a:srgbClr val="1F1919"/>
                          </a:solidFill>
                          <a:latin typeface="Lucida Sans Unicode"/>
                        </a:rPr>
                        <a:t>binalarının yapımı, bakım ve onarımı ile diğer</a:t>
                      </a:r>
                      <a:r>
                        <a:rPr lang="tr" sz="900" spc="-50">
                          <a:solidFill>
                            <a:srgbClr val="1E1A1B"/>
                          </a:solidFill>
                          <a:latin typeface="Lucida Sans Unicode"/>
                        </a:rPr>
                        <a:t> </a:t>
                      </a:r>
                      <a:r>
                        <a:rPr lang="tr" sz="900" spc="-50">
                          <a:solidFill>
                            <a:srgbClr val="1F1919"/>
                          </a:solidFill>
                          <a:latin typeface="Lucida Sans Unicode"/>
                        </a:rPr>
                        <a:t>ihtiyaçlarının karşılanması</a:t>
                      </a:r>
                    </a:p>
                  </a:txBody>
                  <a:tcPr marL="0" marR="0" marT="0" marB="0" anchor="ctr"/>
                </a:tc>
                <a:tc>
                  <a:txBody>
                    <a:bodyPr/>
                    <a:lstStyle/>
                    <a:p>
                      <a:pPr marL="101600" marR="0" indent="0" algn="ctr" defTabSz="914400" eaLnBrk="1" fontAlgn="auto" latinLnBrk="0" hangingPunct="1">
                        <a:lnSpc>
                          <a:spcPct val="100000"/>
                        </a:lnSpc>
                        <a:spcBef>
                          <a:spcPts val="0"/>
                        </a:spcBef>
                        <a:spcAft>
                          <a:spcPts val="0"/>
                        </a:spcAft>
                        <a:buClrTx/>
                        <a:buSzTx/>
                        <a:buFontTx/>
                        <a:buNone/>
                        <a:tabLst/>
                        <a:defRPr/>
                      </a:pPr>
                      <a:r>
                        <a:rPr lang="tr" sz="900" cap="small" spc="-50" dirty="0" smtClean="0">
                          <a:solidFill>
                            <a:srgbClr val="1F1919"/>
                          </a:solidFill>
                          <a:latin typeface="Lucida Sans Unicode"/>
                        </a:rPr>
                        <a:t>İL sınırları içinde</a:t>
                      </a:r>
                    </a:p>
                    <a:p>
                      <a:pPr marL="101600" indent="0" algn="ctr"/>
                      <a:endParaRPr lang="tr" sz="900" spc="-50" dirty="0">
                        <a:solidFill>
                          <a:srgbClr val="1F1919"/>
                        </a:solidFill>
                        <a:latin typeface="Lucida Sans Unicode"/>
                      </a:endParaRPr>
                    </a:p>
                  </a:txBody>
                  <a:tcPr marL="0" marR="0" marT="0" marB="0" anchor="ctr"/>
                </a:tc>
              </a:tr>
              <a:tr h="237744">
                <a:tc>
                  <a:txBody>
                    <a:bodyPr/>
                    <a:lstStyle/>
                    <a:p>
                      <a:pPr marL="50800" indent="0"/>
                      <a:r>
                        <a:rPr lang="tr" sz="900" b="1" spc="-50" dirty="0">
                          <a:solidFill>
                            <a:srgbClr val="1F1919"/>
                          </a:solidFill>
                          <a:latin typeface="Lucida Sans Unicode"/>
                        </a:rPr>
                        <a:t>16</a:t>
                      </a:r>
                    </a:p>
                  </a:txBody>
                  <a:tcPr marL="0" marR="0" marT="0" marB="0" anchor="ctr"/>
                </a:tc>
                <a:tc>
                  <a:txBody>
                    <a:bodyPr/>
                    <a:lstStyle/>
                    <a:p>
                      <a:pPr marL="50800" indent="0" algn="just"/>
                      <a:r>
                        <a:rPr lang="tr" sz="900" spc="-50">
                          <a:solidFill>
                            <a:srgbClr val="1F1919"/>
                          </a:solidFill>
                          <a:latin typeface="Lucida Sans Unicode"/>
                        </a:rPr>
                        <a:t>İmar</a:t>
                      </a:r>
                    </a:p>
                  </a:txBody>
                  <a:tcPr marL="0" marR="0" marT="0" marB="0" anchor="ctr"/>
                </a:tc>
                <a:tc>
                  <a:txBody>
                    <a:bodyPr/>
                    <a:lstStyle/>
                    <a:p>
                      <a:pPr marL="101600" indent="0" algn="ctr"/>
                      <a:r>
                        <a:rPr lang="tr" sz="900" spc="-50" dirty="0">
                          <a:solidFill>
                            <a:srgbClr val="1F1919"/>
                          </a:solidFill>
                          <a:latin typeface="Lucida Sans Unicode"/>
                        </a:rPr>
                        <a:t>Belediye sınırları dışında</a:t>
                      </a:r>
                    </a:p>
                  </a:txBody>
                  <a:tcPr marL="0" marR="0" marT="0" marB="0" anchor="ctr"/>
                </a:tc>
              </a:tr>
              <a:tr h="237744">
                <a:tc>
                  <a:txBody>
                    <a:bodyPr/>
                    <a:lstStyle/>
                    <a:p>
                      <a:pPr marL="50800" indent="0"/>
                      <a:r>
                        <a:rPr lang="tr" sz="900" b="1" spc="-50" dirty="0">
                          <a:solidFill>
                            <a:srgbClr val="1F1919"/>
                          </a:solidFill>
                          <a:latin typeface="Lucida Sans Unicode"/>
                        </a:rPr>
                        <a:t>17</a:t>
                      </a:r>
                    </a:p>
                  </a:txBody>
                  <a:tcPr marL="0" marR="0" marT="0" marB="0" anchor="ctr"/>
                </a:tc>
                <a:tc>
                  <a:txBody>
                    <a:bodyPr/>
                    <a:lstStyle/>
                    <a:p>
                      <a:pPr marL="50800" indent="0" algn="just"/>
                      <a:r>
                        <a:rPr lang="tr" sz="900" spc="-50">
                          <a:solidFill>
                            <a:srgbClr val="1F1919"/>
                          </a:solidFill>
                          <a:latin typeface="Lucida Sans Unicode"/>
                        </a:rPr>
                        <a:t>Yol</a:t>
                      </a:r>
                    </a:p>
                  </a:txBody>
                  <a:tcPr marL="0" marR="0" marT="0" marB="0" anchor="ctr"/>
                </a:tc>
                <a:tc>
                  <a:txBody>
                    <a:bodyPr/>
                    <a:lstStyle/>
                    <a:p>
                      <a:pPr marL="101600" indent="0" algn="ctr"/>
                      <a:r>
                        <a:rPr lang="tr" sz="900" spc="-50" dirty="0">
                          <a:solidFill>
                            <a:srgbClr val="1F1919"/>
                          </a:solidFill>
                          <a:latin typeface="Lucida Sans Unicode"/>
                        </a:rPr>
                        <a:t>Belediye sınırları dışında</a:t>
                      </a:r>
                    </a:p>
                  </a:txBody>
                  <a:tcPr marL="0" marR="0" marT="0" marB="0" anchor="ctr"/>
                </a:tc>
              </a:tr>
              <a:tr h="237744">
                <a:tc>
                  <a:txBody>
                    <a:bodyPr/>
                    <a:lstStyle/>
                    <a:p>
                      <a:pPr marL="50800" indent="0"/>
                      <a:r>
                        <a:rPr lang="tr" sz="900" b="1" spc="-50">
                          <a:solidFill>
                            <a:srgbClr val="1F1919"/>
                          </a:solidFill>
                          <a:latin typeface="Lucida Sans Unicode"/>
                        </a:rPr>
                        <a:t>18</a:t>
                      </a:r>
                    </a:p>
                  </a:txBody>
                  <a:tcPr marL="0" marR="0" marT="0" marB="0" anchor="ctr"/>
                </a:tc>
                <a:tc>
                  <a:txBody>
                    <a:bodyPr/>
                    <a:lstStyle/>
                    <a:p>
                      <a:pPr marL="50800" indent="0" algn="just"/>
                      <a:r>
                        <a:rPr lang="tr" sz="900" spc="-50">
                          <a:solidFill>
                            <a:srgbClr val="1F1919"/>
                          </a:solidFill>
                          <a:latin typeface="Lucida Sans Unicode"/>
                        </a:rPr>
                        <a:t>Su</a:t>
                      </a:r>
                    </a:p>
                  </a:txBody>
                  <a:tcPr marL="0" marR="0" marT="0" marB="0" anchor="ctr"/>
                </a:tc>
                <a:tc>
                  <a:txBody>
                    <a:bodyPr/>
                    <a:lstStyle/>
                    <a:p>
                      <a:pPr marL="101600" indent="0" algn="ctr"/>
                      <a:r>
                        <a:rPr lang="tr" sz="900" spc="-50" dirty="0">
                          <a:solidFill>
                            <a:srgbClr val="1F1919"/>
                          </a:solidFill>
                          <a:latin typeface="Lucida Sans Unicode"/>
                        </a:rPr>
                        <a:t>Belediye sınırları dışında</a:t>
                      </a:r>
                    </a:p>
                  </a:txBody>
                  <a:tcPr marL="0" marR="0" marT="0" marB="0" anchor="ctr"/>
                </a:tc>
              </a:tr>
              <a:tr h="240792">
                <a:tc>
                  <a:txBody>
                    <a:bodyPr/>
                    <a:lstStyle/>
                    <a:p>
                      <a:pPr marL="50800" indent="0"/>
                      <a:r>
                        <a:rPr lang="tr" sz="900" b="1" spc="-50">
                          <a:solidFill>
                            <a:srgbClr val="1F1919"/>
                          </a:solidFill>
                          <a:latin typeface="Lucida Sans Unicode"/>
                        </a:rPr>
                        <a:t>19</a:t>
                      </a:r>
                    </a:p>
                  </a:txBody>
                  <a:tcPr marL="0" marR="0" marT="0" marB="0" anchor="ctr"/>
                </a:tc>
                <a:tc>
                  <a:txBody>
                    <a:bodyPr/>
                    <a:lstStyle/>
                    <a:p>
                      <a:pPr marL="50800" indent="0" algn="just"/>
                      <a:r>
                        <a:rPr lang="tr" sz="900" spc="-50">
                          <a:solidFill>
                            <a:srgbClr val="1F1919"/>
                          </a:solidFill>
                          <a:latin typeface="Lucida Sans Unicode"/>
                        </a:rPr>
                        <a:t>Kanalizasyon</a:t>
                      </a:r>
                    </a:p>
                  </a:txBody>
                  <a:tcPr marL="0" marR="0" marT="0" marB="0" anchor="ctr"/>
                </a:tc>
                <a:tc>
                  <a:txBody>
                    <a:bodyPr/>
                    <a:lstStyle/>
                    <a:p>
                      <a:pPr marL="101600" indent="0" algn="ctr"/>
                      <a:r>
                        <a:rPr lang="tr" sz="900" spc="-50" dirty="0">
                          <a:solidFill>
                            <a:srgbClr val="1F1919"/>
                          </a:solidFill>
                          <a:latin typeface="Lucida Sans Unicode"/>
                        </a:rPr>
                        <a:t>Belediye sınırları dışında</a:t>
                      </a:r>
                    </a:p>
                  </a:txBody>
                  <a:tcPr marL="0" marR="0" marT="0" marB="0" anchor="ctr"/>
                </a:tc>
              </a:tr>
              <a:tr h="237744">
                <a:tc>
                  <a:txBody>
                    <a:bodyPr/>
                    <a:lstStyle/>
                    <a:p>
                      <a:pPr marL="50800" indent="0"/>
                      <a:r>
                        <a:rPr lang="tr" sz="900" b="1" spc="-50">
                          <a:solidFill>
                            <a:srgbClr val="1F1919"/>
                          </a:solidFill>
                          <a:latin typeface="Lucida Sans Unicode"/>
                        </a:rPr>
                        <a:t>20</a:t>
                      </a:r>
                    </a:p>
                  </a:txBody>
                  <a:tcPr marL="0" marR="0" marT="0" marB="0" anchor="ctr"/>
                </a:tc>
                <a:tc>
                  <a:txBody>
                    <a:bodyPr/>
                    <a:lstStyle/>
                    <a:p>
                      <a:pPr marL="50800" indent="0" algn="just"/>
                      <a:r>
                        <a:rPr lang="tr" sz="900" spc="-50">
                          <a:solidFill>
                            <a:srgbClr val="1F1919"/>
                          </a:solidFill>
                          <a:latin typeface="Lucida Sans Unicode"/>
                        </a:rPr>
                        <a:t>Katı Atık</a:t>
                      </a:r>
                    </a:p>
                  </a:txBody>
                  <a:tcPr marL="0" marR="0" marT="0" marB="0" anchor="ctr"/>
                </a:tc>
                <a:tc>
                  <a:txBody>
                    <a:bodyPr/>
                    <a:lstStyle/>
                    <a:p>
                      <a:pPr marL="101600" indent="0" algn="ctr"/>
                      <a:r>
                        <a:rPr lang="tr" sz="900" spc="-50" dirty="0">
                          <a:solidFill>
                            <a:srgbClr val="1F1919"/>
                          </a:solidFill>
                          <a:latin typeface="Lucida Sans Unicode"/>
                        </a:rPr>
                        <a:t>Belediye sınırları dışında</a:t>
                      </a:r>
                    </a:p>
                  </a:txBody>
                  <a:tcPr marL="0" marR="0" marT="0" marB="0" anchor="ctr"/>
                </a:tc>
              </a:tr>
              <a:tr h="237744">
                <a:tc>
                  <a:txBody>
                    <a:bodyPr/>
                    <a:lstStyle/>
                    <a:p>
                      <a:pPr marL="50800" indent="0"/>
                      <a:r>
                        <a:rPr lang="tr" sz="900" b="1" spc="-50">
                          <a:solidFill>
                            <a:srgbClr val="1F1919"/>
                          </a:solidFill>
                          <a:latin typeface="Lucida Sans Unicode"/>
                        </a:rPr>
                        <a:t>21</a:t>
                      </a:r>
                    </a:p>
                  </a:txBody>
                  <a:tcPr marL="0" marR="0" marT="0" marB="0" anchor="ctr"/>
                </a:tc>
                <a:tc>
                  <a:txBody>
                    <a:bodyPr/>
                    <a:lstStyle/>
                    <a:p>
                      <a:pPr marL="50800" indent="0" algn="just"/>
                      <a:r>
                        <a:rPr lang="tr" sz="900" spc="-50">
                          <a:solidFill>
                            <a:srgbClr val="1F1919"/>
                          </a:solidFill>
                          <a:latin typeface="Lucida Sans Unicode"/>
                        </a:rPr>
                        <a:t>Çevre</a:t>
                      </a:r>
                    </a:p>
                  </a:txBody>
                  <a:tcPr marL="0" marR="0" marT="0" marB="0" anchor="ctr"/>
                </a:tc>
                <a:tc>
                  <a:txBody>
                    <a:bodyPr/>
                    <a:lstStyle/>
                    <a:p>
                      <a:pPr marL="101600" indent="0" algn="ctr"/>
                      <a:r>
                        <a:rPr lang="tr" sz="900" spc="-50" dirty="0">
                          <a:solidFill>
                            <a:srgbClr val="1F1919"/>
                          </a:solidFill>
                          <a:latin typeface="Lucida Sans Unicode"/>
                        </a:rPr>
                        <a:t>Belediye sınırları dışında</a:t>
                      </a:r>
                    </a:p>
                  </a:txBody>
                  <a:tcPr marL="0" marR="0" marT="0" marB="0" anchor="ctr"/>
                </a:tc>
              </a:tr>
              <a:tr h="243840">
                <a:tc>
                  <a:txBody>
                    <a:bodyPr/>
                    <a:lstStyle/>
                    <a:p>
                      <a:pPr marL="50800" indent="0"/>
                      <a:r>
                        <a:rPr lang="tr" sz="900" b="1" spc="-50" dirty="0">
                          <a:solidFill>
                            <a:srgbClr val="1F1919"/>
                          </a:solidFill>
                          <a:latin typeface="Lucida Sans Unicode"/>
                        </a:rPr>
                        <a:t>22</a:t>
                      </a:r>
                    </a:p>
                  </a:txBody>
                  <a:tcPr marL="0" marR="0" marT="0" marB="0" anchor="ctr"/>
                </a:tc>
                <a:tc>
                  <a:txBody>
                    <a:bodyPr/>
                    <a:lstStyle/>
                    <a:p>
                      <a:pPr marL="50800" indent="0" algn="just"/>
                      <a:r>
                        <a:rPr lang="tr" sz="900" spc="-50">
                          <a:solidFill>
                            <a:srgbClr val="1F1919"/>
                          </a:solidFill>
                          <a:latin typeface="Lucida Sans Unicode"/>
                        </a:rPr>
                        <a:t>Acil Yardım ve Kurtarma</a:t>
                      </a:r>
                    </a:p>
                  </a:txBody>
                  <a:tcPr marL="0" marR="0" marT="0" marB="0" anchor="ctr"/>
                </a:tc>
                <a:tc>
                  <a:txBody>
                    <a:bodyPr/>
                    <a:lstStyle/>
                    <a:p>
                      <a:pPr marL="101600" indent="0" algn="ctr"/>
                      <a:r>
                        <a:rPr lang="tr" sz="900" spc="-50" dirty="0" smtClean="0">
                          <a:solidFill>
                            <a:srgbClr val="1F1919"/>
                          </a:solidFill>
                          <a:latin typeface="Lucida Sans Unicode"/>
                        </a:rPr>
                        <a:t>Belediye sınırları </a:t>
                      </a:r>
                      <a:r>
                        <a:rPr lang="tr" sz="900" spc="-50" dirty="0">
                          <a:solidFill>
                            <a:srgbClr val="1F1919"/>
                          </a:solidFill>
                          <a:latin typeface="Lucida Sans Unicode"/>
                        </a:rPr>
                        <a:t>dışında</a:t>
                      </a:r>
                    </a:p>
                  </a:txBody>
                  <a:tcPr marL="0" marR="0" marT="0" marB="0" anchor="ctr"/>
                </a:tc>
              </a:tr>
            </a:tbl>
          </a:graphicData>
        </a:graphic>
      </p:graphicFrame>
      <p:sp>
        <p:nvSpPr>
          <p:cNvPr id="9" name="8 Dikdörtgen"/>
          <p:cNvSpPr/>
          <p:nvPr/>
        </p:nvSpPr>
        <p:spPr>
          <a:xfrm>
            <a:off x="6067441" y="9704832"/>
            <a:ext cx="1000131" cy="571884"/>
          </a:xfrm>
          <a:prstGeom prst="rect">
            <a:avLst/>
          </a:prstGeom>
        </p:spPr>
        <p:txBody>
          <a:bodyPr lIns="0" tIns="0" rIns="0" bIns="0">
            <a:noAutofit/>
          </a:bodyPr>
          <a:lstStyle/>
          <a:p>
            <a:pPr indent="0" algn="just"/>
            <a:endParaRPr lang="tr" sz="3000" cap="small" spc="-150" dirty="0">
              <a:solidFill>
                <a:srgbClr val="9A9697"/>
              </a:solidFill>
              <a:latin typeface="Arial Unicode MS"/>
            </a:endParaRPr>
          </a:p>
        </p:txBody>
      </p:sp>
      <p:graphicFrame>
        <p:nvGraphicFramePr>
          <p:cNvPr id="16" name="15 Tablo"/>
          <p:cNvGraphicFramePr>
            <a:graphicFrameLocks noGrp="1"/>
          </p:cNvGraphicFramePr>
          <p:nvPr/>
        </p:nvGraphicFramePr>
        <p:xfrm>
          <a:off x="923905" y="3347230"/>
          <a:ext cx="5786478" cy="457200"/>
        </p:xfrm>
        <a:graphic>
          <a:graphicData uri="http://schemas.openxmlformats.org/drawingml/2006/table">
            <a:tbl>
              <a:tblPr firstRow="1" bandRow="1">
                <a:tableStyleId>{5C22544A-7EE6-4342-B048-85BDC9FD1C3A}</a:tableStyleId>
              </a:tblPr>
              <a:tblGrid>
                <a:gridCol w="3357586"/>
                <a:gridCol w="2428892"/>
              </a:tblGrid>
              <a:tr h="428628">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tr-TR" sz="1200" b="1" dirty="0" smtClean="0"/>
                        <a:t>5302 Sayılı Kanuna Göre Kanuni</a:t>
                      </a:r>
                      <a:r>
                        <a:rPr lang="tr-TR" sz="1200" b="1" baseline="0" dirty="0" smtClean="0"/>
                        <a:t> Yetki Ve Yükümlülükler</a:t>
                      </a:r>
                      <a:endParaRPr lang="tr-TR" sz="1200" b="1" dirty="0" smtClean="0"/>
                    </a:p>
                  </a:txBody>
                  <a:tcPr anchor="ctr">
                    <a:solidFill>
                      <a:srgbClr val="FF0000"/>
                    </a:solidFill>
                  </a:tcPr>
                </a:tc>
                <a:tc>
                  <a:txBody>
                    <a:bodyPr/>
                    <a:lstStyle/>
                    <a:p>
                      <a:r>
                        <a:rPr lang="tr-TR" sz="1100" b="1" baseline="0" dirty="0" smtClean="0"/>
                        <a:t>        Yetki  ve  </a:t>
                      </a:r>
                      <a:r>
                        <a:rPr lang="tr-TR" sz="1200" b="1" baseline="0" dirty="0" smtClean="0"/>
                        <a:t>Yükümlülük Alanı</a:t>
                      </a:r>
                      <a:endParaRPr lang="tr-TR" sz="1200" dirty="0"/>
                    </a:p>
                  </a:txBody>
                  <a:tcPr anchor="ctr">
                    <a:solidFill>
                      <a:srgbClr val="FF0000"/>
                    </a:solid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3" name="2 Dikdörtgen"/>
          <p:cNvSpPr/>
          <p:nvPr/>
        </p:nvSpPr>
        <p:spPr>
          <a:xfrm>
            <a:off x="722376" y="795528"/>
            <a:ext cx="5907024" cy="182880"/>
          </a:xfrm>
          <a:prstGeom prst="rect">
            <a:avLst/>
          </a:prstGeom>
        </p:spPr>
        <p:txBody>
          <a:bodyPr lIns="0" tIns="0" rIns="0" bIns="0">
            <a:noAutofit/>
          </a:bodyPr>
          <a:lstStyle/>
          <a:p>
            <a:pPr marL="38100" indent="0">
              <a:spcAft>
                <a:spcPts val="210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İL </a:t>
            </a:r>
            <a:r>
              <a:rPr lang="tr" sz="1000" spc="-100" dirty="0">
                <a:solidFill>
                  <a:srgbClr val="808282"/>
                </a:solidFill>
                <a:latin typeface="Trebuchet MS"/>
              </a:rPr>
              <a:t>ÖZEL İDARESİ</a:t>
            </a:r>
          </a:p>
        </p:txBody>
      </p:sp>
      <p:graphicFrame>
        <p:nvGraphicFramePr>
          <p:cNvPr id="5" name="4 Tablo"/>
          <p:cNvGraphicFramePr>
            <a:graphicFrameLocks noGrp="1"/>
          </p:cNvGraphicFramePr>
          <p:nvPr/>
        </p:nvGraphicFramePr>
        <p:xfrm>
          <a:off x="781029" y="1365504"/>
          <a:ext cx="5845323" cy="8170832"/>
        </p:xfrm>
        <a:graphic>
          <a:graphicData uri="http://schemas.openxmlformats.org/drawingml/2006/table">
            <a:tbl>
              <a:tblPr/>
              <a:tblGrid>
                <a:gridCol w="282723"/>
                <a:gridCol w="3310128"/>
                <a:gridCol w="2252472"/>
              </a:tblGrid>
              <a:tr h="195776">
                <a:tc>
                  <a:txBody>
                    <a:bodyPr/>
                    <a:lstStyle/>
                    <a:p>
                      <a:pPr marL="50800" indent="0"/>
                      <a:r>
                        <a:rPr lang="tr" sz="900" b="1" spc="-50" dirty="0">
                          <a:solidFill>
                            <a:srgbClr val="1F1919"/>
                          </a:solidFill>
                          <a:latin typeface="Lucida Sans Unicode"/>
                        </a:rPr>
                        <a:t>23</a:t>
                      </a:r>
                    </a:p>
                  </a:txBody>
                  <a:tcPr marL="0" marR="0" marT="0" marB="0" anchor="ctr"/>
                </a:tc>
                <a:tc>
                  <a:txBody>
                    <a:bodyPr/>
                    <a:lstStyle/>
                    <a:p>
                      <a:pPr marL="50800" indent="0"/>
                      <a:r>
                        <a:rPr lang="tr" sz="900" spc="-50" dirty="0">
                          <a:solidFill>
                            <a:srgbClr val="1F1919"/>
                          </a:solidFill>
                          <a:latin typeface="Lucida Sans Unicode"/>
                        </a:rPr>
                        <a:t>Orman Köylerinin Desteklenmesi</a:t>
                      </a:r>
                    </a:p>
                  </a:txBody>
                  <a:tcPr marL="0" marR="0" marT="0" marB="0" anchor="ctr"/>
                </a:tc>
                <a:tc>
                  <a:txBody>
                    <a:bodyPr/>
                    <a:lstStyle/>
                    <a:p>
                      <a:pPr marL="50800" indent="0" algn="ctr"/>
                      <a:r>
                        <a:rPr lang="tr" sz="900" spc="-50" dirty="0">
                          <a:solidFill>
                            <a:srgbClr val="1F1919"/>
                          </a:solidFill>
                          <a:latin typeface="Lucida Sans Unicode"/>
                        </a:rPr>
                        <a:t>Belediye sınırları dışında</a:t>
                      </a:r>
                    </a:p>
                  </a:txBody>
                  <a:tcPr marL="0" marR="0" marT="0" marB="0" anchor="ctr"/>
                </a:tc>
              </a:tr>
              <a:tr h="214314">
                <a:tc>
                  <a:txBody>
                    <a:bodyPr/>
                    <a:lstStyle/>
                    <a:p>
                      <a:pPr marL="50800" indent="0"/>
                      <a:r>
                        <a:rPr lang="tr" sz="900" b="1" spc="-50" dirty="0">
                          <a:solidFill>
                            <a:srgbClr val="1F1919"/>
                          </a:solidFill>
                          <a:latin typeface="Lucida Sans Unicode"/>
                        </a:rPr>
                        <a:t>24</a:t>
                      </a:r>
                    </a:p>
                  </a:txBody>
                  <a:tcPr marL="0" marR="0" marT="0" marB="0" anchor="ctr"/>
                </a:tc>
                <a:tc>
                  <a:txBody>
                    <a:bodyPr/>
                    <a:lstStyle/>
                    <a:p>
                      <a:pPr marL="50800" indent="0"/>
                      <a:r>
                        <a:rPr lang="tr" sz="900" spc="-50" dirty="0">
                          <a:solidFill>
                            <a:srgbClr val="1F1919"/>
                          </a:solidFill>
                          <a:latin typeface="Lucida Sans Unicode"/>
                        </a:rPr>
                        <a:t>Ağaçlandırma Yapmak</a:t>
                      </a:r>
                    </a:p>
                  </a:txBody>
                  <a:tcPr marL="0" marR="0" marT="0" marB="0" anchor="ctr"/>
                </a:tc>
                <a:tc>
                  <a:txBody>
                    <a:bodyPr/>
                    <a:lstStyle/>
                    <a:p>
                      <a:pPr marL="50800" indent="0" algn="ctr"/>
                      <a:r>
                        <a:rPr lang="tr" sz="900" spc="-50" dirty="0">
                          <a:solidFill>
                            <a:srgbClr val="1F1919"/>
                          </a:solidFill>
                          <a:latin typeface="Lucida Sans Unicode"/>
                        </a:rPr>
                        <a:t>Belediye sınırları dışında</a:t>
                      </a:r>
                    </a:p>
                  </a:txBody>
                  <a:tcPr marL="0" marR="0" marT="0" marB="0" anchor="ctr"/>
                </a:tc>
              </a:tr>
              <a:tr h="214314">
                <a:tc>
                  <a:txBody>
                    <a:bodyPr/>
                    <a:lstStyle/>
                    <a:p>
                      <a:pPr marL="50800" indent="0"/>
                      <a:r>
                        <a:rPr lang="tr" sz="900" b="1" spc="-50" dirty="0">
                          <a:solidFill>
                            <a:srgbClr val="1F1919"/>
                          </a:solidFill>
                          <a:latin typeface="Lucida Sans Unicode"/>
                        </a:rPr>
                        <a:t>25</a:t>
                      </a:r>
                    </a:p>
                  </a:txBody>
                  <a:tcPr marL="0" marR="0" marT="0" marB="0" anchor="ctr"/>
                </a:tc>
                <a:tc>
                  <a:txBody>
                    <a:bodyPr/>
                    <a:lstStyle/>
                    <a:p>
                      <a:pPr marL="50800" indent="0"/>
                      <a:r>
                        <a:rPr lang="tr" sz="900" spc="-50" dirty="0">
                          <a:solidFill>
                            <a:srgbClr val="1F1919"/>
                          </a:solidFill>
                          <a:latin typeface="Lucida Sans Unicode"/>
                        </a:rPr>
                        <a:t>Park ve Bahçe Tesis Etmek</a:t>
                      </a:r>
                    </a:p>
                  </a:txBody>
                  <a:tcPr marL="0" marR="0" marT="0" marB="0" anchor="ctr"/>
                </a:tc>
                <a:tc>
                  <a:txBody>
                    <a:bodyPr/>
                    <a:lstStyle/>
                    <a:p>
                      <a:pPr marL="50800" indent="0" algn="ctr"/>
                      <a:r>
                        <a:rPr lang="tr" sz="900" spc="-50" dirty="0">
                          <a:solidFill>
                            <a:srgbClr val="1F1919"/>
                          </a:solidFill>
                          <a:latin typeface="Lucida Sans Unicode"/>
                        </a:rPr>
                        <a:t>Belediye sınırları dışında</a:t>
                      </a:r>
                    </a:p>
                  </a:txBody>
                  <a:tcPr marL="0" marR="0" marT="0" marB="0" anchor="ctr"/>
                </a:tc>
              </a:tr>
              <a:tr h="515112">
                <a:tc>
                  <a:txBody>
                    <a:bodyPr/>
                    <a:lstStyle/>
                    <a:p>
                      <a:pPr marL="50800" indent="0"/>
                      <a:r>
                        <a:rPr lang="tr" sz="900" b="1" spc="-50" dirty="0">
                          <a:solidFill>
                            <a:srgbClr val="1F1919"/>
                          </a:solidFill>
                          <a:latin typeface="Lucida Sans Unicode"/>
                        </a:rPr>
                        <a:t>26</a:t>
                      </a:r>
                    </a:p>
                  </a:txBody>
                  <a:tcPr marL="0" marR="0" marT="0" marB="0" anchor="ctr"/>
                </a:tc>
                <a:tc>
                  <a:txBody>
                    <a:bodyPr/>
                    <a:lstStyle/>
                    <a:p>
                      <a:pPr marL="50800" marR="76200" indent="0">
                        <a:lnSpc>
                          <a:spcPts val="1200"/>
                        </a:lnSpc>
                      </a:pPr>
                      <a:r>
                        <a:rPr lang="tr" sz="900" spc="-50" dirty="0">
                          <a:latin typeface="Lucida Sans Unicode"/>
                        </a:rPr>
                        <a:t>Gayrisıhhî müesseseler ile halka açık istirahat ve eğlence yerlerine ruhsat vermek, denetlemek ve açılış-kapanış saatlerini belirlemek</a:t>
                      </a:r>
                    </a:p>
                  </a:txBody>
                  <a:tcPr marL="0" marR="0" marT="0" marB="0" anchor="ctr"/>
                </a:tc>
                <a:tc>
                  <a:txBody>
                    <a:bodyPr/>
                    <a:lstStyle/>
                    <a:p>
                      <a:pPr marL="50800" indent="0" algn="ctr"/>
                      <a:r>
                        <a:rPr lang="tr" sz="900" spc="-50" dirty="0">
                          <a:latin typeface="Lucida Sans Unicode"/>
                        </a:rPr>
                        <a:t>Belediye sınırları dışında</a:t>
                      </a:r>
                    </a:p>
                  </a:txBody>
                  <a:tcPr marL="0" marR="0" marT="0" marB="0" anchor="ctr"/>
                </a:tc>
              </a:tr>
              <a:tr h="316992">
                <a:tc>
                  <a:txBody>
                    <a:bodyPr/>
                    <a:lstStyle/>
                    <a:p>
                      <a:pPr marL="50800" indent="0"/>
                      <a:r>
                        <a:rPr lang="tr" sz="900" b="1" spc="-50" dirty="0">
                          <a:solidFill>
                            <a:srgbClr val="1F1919"/>
                          </a:solidFill>
                          <a:latin typeface="Lucida Sans Unicode"/>
                        </a:rPr>
                        <a:t>27</a:t>
                      </a:r>
                    </a:p>
                  </a:txBody>
                  <a:tcPr marL="0" marR="0" marT="0" marB="0" anchor="ctr"/>
                </a:tc>
                <a:tc>
                  <a:txBody>
                    <a:bodyPr/>
                    <a:lstStyle/>
                    <a:p>
                      <a:pPr marL="50800" marR="76200" indent="0">
                        <a:lnSpc>
                          <a:spcPts val="1224"/>
                        </a:lnSpc>
                      </a:pPr>
                      <a:r>
                        <a:rPr lang="tr" sz="900" spc="-50" dirty="0">
                          <a:solidFill>
                            <a:srgbClr val="1F1919"/>
                          </a:solidFill>
                          <a:latin typeface="Lucida Sans Unicode"/>
                        </a:rPr>
                        <a:t>Gerçek ve tüzel kişilerin faaliyetleri için izin ve ruhsat</a:t>
                      </a:r>
                      <a:r>
                        <a:rPr lang="tr" sz="900" spc="-50" dirty="0">
                          <a:solidFill>
                            <a:srgbClr val="1E191A"/>
                          </a:solidFill>
                          <a:latin typeface="Lucida Sans Unicode"/>
                        </a:rPr>
                        <a:t> </a:t>
                      </a:r>
                      <a:r>
                        <a:rPr lang="tr" sz="900" spc="-50" dirty="0">
                          <a:solidFill>
                            <a:srgbClr val="1F1919"/>
                          </a:solidFill>
                          <a:latin typeface="Lucida Sans Unicode"/>
                        </a:rPr>
                        <a:t>vermek</a:t>
                      </a:r>
                    </a:p>
                  </a:txBody>
                  <a:tcPr marL="0" marR="0" marT="0" marB="0" anchor="ctr"/>
                </a:tc>
                <a:tc>
                  <a:txBody>
                    <a:bodyPr/>
                    <a:lstStyle/>
                    <a:p>
                      <a:pPr marL="50800" indent="0" algn="ctr"/>
                      <a:r>
                        <a:rPr lang="tr" sz="900" spc="-50" dirty="0">
                          <a:solidFill>
                            <a:srgbClr val="1F1919"/>
                          </a:solidFill>
                          <a:latin typeface="Lucida Sans Unicode"/>
                        </a:rPr>
                        <a:t>5302 Sayılı Kanunun 7/(a) Maddesi</a:t>
                      </a:r>
                    </a:p>
                  </a:txBody>
                  <a:tcPr marL="0" marR="0" marT="0" marB="0" anchor="ctr"/>
                </a:tc>
              </a:tr>
              <a:tr h="277368">
                <a:tc>
                  <a:txBody>
                    <a:bodyPr/>
                    <a:lstStyle/>
                    <a:p>
                      <a:pPr marL="50800" indent="0"/>
                      <a:r>
                        <a:rPr lang="tr" sz="900" b="1" spc="-50" dirty="0">
                          <a:solidFill>
                            <a:srgbClr val="1F1919"/>
                          </a:solidFill>
                          <a:latin typeface="Lucida Sans Unicode"/>
                        </a:rPr>
                        <a:t>28</a:t>
                      </a:r>
                    </a:p>
                  </a:txBody>
                  <a:tcPr marL="0" marR="0" marT="0" marB="0" anchor="ctr"/>
                </a:tc>
                <a:tc>
                  <a:txBody>
                    <a:bodyPr/>
                    <a:lstStyle/>
                    <a:p>
                      <a:pPr marL="50800" indent="0"/>
                      <a:r>
                        <a:rPr lang="tr" sz="900" spc="-50" dirty="0">
                          <a:solidFill>
                            <a:srgbClr val="1F1919"/>
                          </a:solidFill>
                          <a:latin typeface="Lucida Sans Unicode"/>
                        </a:rPr>
                        <a:t>Gerçek ve tüzel kişilerin faaliyetlerini denetlemek</a:t>
                      </a:r>
                    </a:p>
                  </a:txBody>
                  <a:tcPr marL="0" marR="0" marT="0" marB="0" anchor="ctr"/>
                </a:tc>
                <a:tc>
                  <a:txBody>
                    <a:bodyPr/>
                    <a:lstStyle/>
                    <a:p>
                      <a:pPr marL="50800" indent="0" algn="ctr"/>
                      <a:r>
                        <a:rPr lang="tr" sz="900" spc="-50" dirty="0">
                          <a:solidFill>
                            <a:srgbClr val="1F1919"/>
                          </a:solidFill>
                          <a:latin typeface="Lucida Sans Unicode"/>
                        </a:rPr>
                        <a:t>5302 Sayılı Kanunun 7/(a) Maddesi</a:t>
                      </a:r>
                    </a:p>
                  </a:txBody>
                  <a:tcPr marL="0" marR="0" marT="0" marB="0" anchor="ctr"/>
                </a:tc>
              </a:tr>
              <a:tr h="313944">
                <a:tc>
                  <a:txBody>
                    <a:bodyPr/>
                    <a:lstStyle/>
                    <a:p>
                      <a:pPr marL="50800" indent="0"/>
                      <a:r>
                        <a:rPr lang="tr" sz="900" b="1" spc="-50" dirty="0">
                          <a:solidFill>
                            <a:srgbClr val="1F1919"/>
                          </a:solidFill>
                          <a:latin typeface="Lucida Sans Unicode"/>
                        </a:rPr>
                        <a:t>29</a:t>
                      </a:r>
                    </a:p>
                  </a:txBody>
                  <a:tcPr marL="0" marR="0" marT="0" marB="0" anchor="ctr"/>
                </a:tc>
                <a:tc>
                  <a:txBody>
                    <a:bodyPr/>
                    <a:lstStyle/>
                    <a:p>
                      <a:pPr marL="50800" marR="76200" indent="0">
                        <a:lnSpc>
                          <a:spcPts val="1224"/>
                        </a:lnSpc>
                      </a:pPr>
                      <a:r>
                        <a:rPr lang="tr" sz="900" spc="-50" dirty="0">
                          <a:solidFill>
                            <a:srgbClr val="1F1919"/>
                          </a:solidFill>
                          <a:latin typeface="Lucida Sans Unicode"/>
                        </a:rPr>
                        <a:t>Yetki çerçevesinde yönetmelik çıkarmak, emir vermek,</a:t>
                      </a:r>
                      <a:r>
                        <a:rPr lang="tr" sz="900" spc="-50" dirty="0">
                          <a:solidFill>
                            <a:srgbClr val="20171A"/>
                          </a:solidFill>
                          <a:latin typeface="Lucida Sans Unicode"/>
                        </a:rPr>
                        <a:t> </a:t>
                      </a:r>
                      <a:r>
                        <a:rPr lang="tr" sz="900" spc="-50" dirty="0">
                          <a:solidFill>
                            <a:srgbClr val="1F1919"/>
                          </a:solidFill>
                          <a:latin typeface="Lucida Sans Unicode"/>
                        </a:rPr>
                        <a:t>yasak koymak, uygulamak</a:t>
                      </a:r>
                    </a:p>
                  </a:txBody>
                  <a:tcPr marL="0" marR="0" marT="0" marB="0" anchor="ctr"/>
                </a:tc>
                <a:tc>
                  <a:txBody>
                    <a:bodyPr/>
                    <a:lstStyle/>
                    <a:p>
                      <a:pPr marL="50800" indent="0" algn="ctr"/>
                      <a:r>
                        <a:rPr lang="tr" sz="900" spc="-50" dirty="0">
                          <a:solidFill>
                            <a:srgbClr val="1F1919"/>
                          </a:solidFill>
                          <a:latin typeface="Lucida Sans Unicode"/>
                        </a:rPr>
                        <a:t>5302 Sayılı Kanunun 7/(b) Maddesi</a:t>
                      </a:r>
                    </a:p>
                  </a:txBody>
                  <a:tcPr marL="0" marR="0" marT="0" marB="0" anchor="ctr"/>
                </a:tc>
              </a:tr>
              <a:tr h="316992">
                <a:tc>
                  <a:txBody>
                    <a:bodyPr/>
                    <a:lstStyle/>
                    <a:p>
                      <a:pPr marL="50800" indent="0"/>
                      <a:r>
                        <a:rPr lang="tr" sz="900" b="1" spc="-50" dirty="0">
                          <a:solidFill>
                            <a:srgbClr val="1F1919"/>
                          </a:solidFill>
                          <a:latin typeface="Lucida Sans Unicode"/>
                        </a:rPr>
                        <a:t>30</a:t>
                      </a:r>
                    </a:p>
                  </a:txBody>
                  <a:tcPr marL="0" marR="0" marT="0" marB="0" anchor="ctr"/>
                </a:tc>
                <a:tc>
                  <a:txBody>
                    <a:bodyPr/>
                    <a:lstStyle/>
                    <a:p>
                      <a:pPr marL="50800" indent="0"/>
                      <a:r>
                        <a:rPr lang="tr" sz="900" spc="-50" dirty="0">
                          <a:solidFill>
                            <a:srgbClr val="1F1919"/>
                          </a:solidFill>
                          <a:latin typeface="Lucida Sans Unicode"/>
                        </a:rPr>
                        <a:t>Kanunlarda belirtilen cezaları vermek</a:t>
                      </a:r>
                    </a:p>
                  </a:txBody>
                  <a:tcPr marL="0" marR="0" marT="0" marB="0" anchor="ctr"/>
                </a:tc>
                <a:tc>
                  <a:txBody>
                    <a:bodyPr/>
                    <a:lstStyle/>
                    <a:p>
                      <a:pPr marL="50800" indent="0" algn="ctr"/>
                      <a:r>
                        <a:rPr lang="tr" sz="900" spc="-50" dirty="0">
                          <a:solidFill>
                            <a:srgbClr val="1F1919"/>
                          </a:solidFill>
                          <a:latin typeface="Lucida Sans Unicode"/>
                        </a:rPr>
                        <a:t>5302 Sayılı Kanunun 7/(b) Maddesi</a:t>
                      </a:r>
                    </a:p>
                  </a:txBody>
                  <a:tcPr marL="0" marR="0" marT="0" marB="0" anchor="ctr"/>
                </a:tc>
              </a:tr>
              <a:tr h="472440">
                <a:tc>
                  <a:txBody>
                    <a:bodyPr/>
                    <a:lstStyle/>
                    <a:p>
                      <a:pPr marL="50800" indent="0"/>
                      <a:r>
                        <a:rPr lang="tr" sz="900" b="1" spc="-50" dirty="0">
                          <a:solidFill>
                            <a:srgbClr val="1F1919"/>
                          </a:solidFill>
                          <a:latin typeface="Lucida Sans Unicode"/>
                        </a:rPr>
                        <a:t>31</a:t>
                      </a:r>
                    </a:p>
                  </a:txBody>
                  <a:tcPr marL="0" marR="0" marT="0" marB="0" anchor="ctr"/>
                </a:tc>
                <a:tc>
                  <a:txBody>
                    <a:bodyPr/>
                    <a:lstStyle/>
                    <a:p>
                      <a:pPr marL="50800" marR="76200" indent="0" algn="just">
                        <a:lnSpc>
                          <a:spcPts val="1224"/>
                        </a:lnSpc>
                      </a:pPr>
                      <a:r>
                        <a:rPr lang="tr" sz="900" spc="-50" dirty="0">
                          <a:solidFill>
                            <a:srgbClr val="1F1919"/>
                          </a:solidFill>
                          <a:latin typeface="Lucida Sans Unicode"/>
                        </a:rPr>
                        <a:t>Hizmet amacıyla taşınır ve taşınmaz mal almak, satmak,</a:t>
                      </a:r>
                      <a:r>
                        <a:rPr lang="tr" sz="900" spc="-50" dirty="0">
                          <a:solidFill>
                            <a:srgbClr val="1D191A"/>
                          </a:solidFill>
                          <a:latin typeface="Lucida Sans Unicode"/>
                        </a:rPr>
                        <a:t> </a:t>
                      </a:r>
                      <a:r>
                        <a:rPr lang="tr" sz="900" spc="-50" dirty="0">
                          <a:solidFill>
                            <a:srgbClr val="1F1919"/>
                          </a:solidFill>
                          <a:latin typeface="Lucida Sans Unicode"/>
                        </a:rPr>
                        <a:t>kiralamak, kiraya vermek, takas etmek, sınırlı ayni haklar</a:t>
                      </a:r>
                      <a:r>
                        <a:rPr lang="tr" sz="900" spc="-50" dirty="0">
                          <a:solidFill>
                            <a:srgbClr val="1D191A"/>
                          </a:solidFill>
                          <a:latin typeface="Lucida Sans Unicode"/>
                        </a:rPr>
                        <a:t> </a:t>
                      </a:r>
                      <a:r>
                        <a:rPr lang="tr" sz="900" spc="-50" dirty="0">
                          <a:solidFill>
                            <a:srgbClr val="1F1919"/>
                          </a:solidFill>
                          <a:latin typeface="Lucida Sans Unicode"/>
                        </a:rPr>
                        <a:t>tesis etmek</a:t>
                      </a:r>
                    </a:p>
                  </a:txBody>
                  <a:tcPr marL="0" marR="0" marT="0" marB="0" anchor="ctr"/>
                </a:tc>
                <a:tc>
                  <a:txBody>
                    <a:bodyPr/>
                    <a:lstStyle/>
                    <a:p>
                      <a:pPr marL="50800" indent="0" algn="ctr"/>
                      <a:r>
                        <a:rPr lang="tr" sz="900" spc="-50" dirty="0">
                          <a:solidFill>
                            <a:srgbClr val="1F1919"/>
                          </a:solidFill>
                          <a:latin typeface="Lucida Sans Unicode"/>
                        </a:rPr>
                        <a:t>5302 Sayılı Kanunun 7/(c) Maddesi</a:t>
                      </a:r>
                    </a:p>
                  </a:txBody>
                  <a:tcPr marL="0" marR="0" marT="0" marB="0" anchor="ctr"/>
                </a:tc>
              </a:tr>
              <a:tr h="209892">
                <a:tc>
                  <a:txBody>
                    <a:bodyPr/>
                    <a:lstStyle/>
                    <a:p>
                      <a:pPr marL="50800" indent="0"/>
                      <a:r>
                        <a:rPr lang="tr" sz="900" b="1" spc="-50" dirty="0">
                          <a:solidFill>
                            <a:srgbClr val="1F1919"/>
                          </a:solidFill>
                          <a:latin typeface="Lucida Sans Unicode"/>
                        </a:rPr>
                        <a:t>32</a:t>
                      </a:r>
                    </a:p>
                  </a:txBody>
                  <a:tcPr marL="0" marR="0" marT="0" marB="0" anchor="ctr"/>
                </a:tc>
                <a:tc>
                  <a:txBody>
                    <a:bodyPr/>
                    <a:lstStyle/>
                    <a:p>
                      <a:pPr marL="50800" indent="0"/>
                      <a:r>
                        <a:rPr lang="tr" sz="900" spc="-50">
                          <a:solidFill>
                            <a:srgbClr val="1F1919"/>
                          </a:solidFill>
                          <a:latin typeface="Lucida Sans Unicode"/>
                        </a:rPr>
                        <a:t>Borç almak.</a:t>
                      </a:r>
                    </a:p>
                  </a:txBody>
                  <a:tcPr marL="0" marR="0" marT="0" marB="0" anchor="ctr"/>
                </a:tc>
                <a:tc>
                  <a:txBody>
                    <a:bodyPr/>
                    <a:lstStyle/>
                    <a:p>
                      <a:pPr marL="50800" indent="0" algn="ctr"/>
                      <a:r>
                        <a:rPr lang="tr" sz="900" spc="-50" dirty="0">
                          <a:solidFill>
                            <a:srgbClr val="1F1919"/>
                          </a:solidFill>
                          <a:latin typeface="Lucida Sans Unicode"/>
                        </a:rPr>
                        <a:t>5302 Sayılı Kanunun 7/(d) Maddesi</a:t>
                      </a:r>
                    </a:p>
                  </a:txBody>
                  <a:tcPr marL="0" marR="0" marT="0" marB="0" anchor="ctr"/>
                </a:tc>
              </a:tr>
              <a:tr h="219456">
                <a:tc>
                  <a:txBody>
                    <a:bodyPr/>
                    <a:lstStyle/>
                    <a:p>
                      <a:pPr marL="50800" indent="0"/>
                      <a:r>
                        <a:rPr lang="tr" sz="900" b="1" spc="-50" dirty="0">
                          <a:solidFill>
                            <a:srgbClr val="1F1919"/>
                          </a:solidFill>
                          <a:latin typeface="Lucida Sans Unicode"/>
                        </a:rPr>
                        <a:t>33</a:t>
                      </a:r>
                    </a:p>
                  </a:txBody>
                  <a:tcPr marL="0" marR="0" marT="0" marB="0" anchor="ctr"/>
                </a:tc>
                <a:tc>
                  <a:txBody>
                    <a:bodyPr/>
                    <a:lstStyle/>
                    <a:p>
                      <a:pPr marL="50800" indent="0"/>
                      <a:r>
                        <a:rPr lang="tr" sz="900" spc="-50" dirty="0">
                          <a:solidFill>
                            <a:srgbClr val="1F1919"/>
                          </a:solidFill>
                          <a:latin typeface="Lucida Sans Unicode"/>
                        </a:rPr>
                        <a:t>Bağış kabul etmek</a:t>
                      </a:r>
                    </a:p>
                  </a:txBody>
                  <a:tcPr marL="0" marR="0" marT="0" marB="0" anchor="ctr"/>
                </a:tc>
                <a:tc>
                  <a:txBody>
                    <a:bodyPr/>
                    <a:lstStyle/>
                    <a:p>
                      <a:pPr marL="50800" indent="0" algn="ctr"/>
                      <a:r>
                        <a:rPr lang="tr" sz="900" spc="-50" dirty="0">
                          <a:solidFill>
                            <a:srgbClr val="1F1919"/>
                          </a:solidFill>
                          <a:latin typeface="Lucida Sans Unicode"/>
                        </a:rPr>
                        <a:t>5302 Sayılı Kanunun 7/(d) Maddesi</a:t>
                      </a:r>
                    </a:p>
                  </a:txBody>
                  <a:tcPr marL="0" marR="0" marT="0" marB="0" anchor="ctr"/>
                </a:tc>
              </a:tr>
              <a:tr h="393192">
                <a:tc>
                  <a:txBody>
                    <a:bodyPr/>
                    <a:lstStyle/>
                    <a:p>
                      <a:pPr marL="50800" indent="0"/>
                      <a:r>
                        <a:rPr lang="tr" sz="900" b="1" spc="-50" dirty="0">
                          <a:solidFill>
                            <a:srgbClr val="1F1919"/>
                          </a:solidFill>
                          <a:latin typeface="Lucida Sans Unicode"/>
                        </a:rPr>
                        <a:t>34</a:t>
                      </a:r>
                    </a:p>
                  </a:txBody>
                  <a:tcPr marL="0" marR="0" marT="0" marB="0" anchor="ctr"/>
                </a:tc>
                <a:tc>
                  <a:txBody>
                    <a:bodyPr/>
                    <a:lstStyle/>
                    <a:p>
                      <a:pPr marL="50800" marR="76200" indent="0">
                        <a:lnSpc>
                          <a:spcPts val="1224"/>
                        </a:lnSpc>
                      </a:pPr>
                      <a:r>
                        <a:rPr lang="tr" sz="900" spc="-50">
                          <a:solidFill>
                            <a:srgbClr val="1F1919"/>
                          </a:solidFill>
                          <a:latin typeface="Lucida Sans Unicode"/>
                        </a:rPr>
                        <a:t>25.000 TL'ye kadar olan dava konusu uyuşmazlıkların</a:t>
                      </a:r>
                      <a:r>
                        <a:rPr lang="tr" sz="900" spc="-50">
                          <a:solidFill>
                            <a:srgbClr val="1D1A1B"/>
                          </a:solidFill>
                          <a:latin typeface="Lucida Sans Unicode"/>
                        </a:rPr>
                        <a:t> </a:t>
                      </a:r>
                      <a:r>
                        <a:rPr lang="tr" sz="900" spc="-50">
                          <a:solidFill>
                            <a:srgbClr val="1F1919"/>
                          </a:solidFill>
                          <a:latin typeface="Lucida Sans Unicode"/>
                        </a:rPr>
                        <a:t>anlaşmayla tasfiyesine karar vermek</a:t>
                      </a:r>
                    </a:p>
                  </a:txBody>
                  <a:tcPr marL="0" marR="0" marT="0" marB="0" anchor="ctr"/>
                </a:tc>
                <a:tc>
                  <a:txBody>
                    <a:bodyPr/>
                    <a:lstStyle/>
                    <a:p>
                      <a:pPr marL="50800" indent="0" algn="ctr"/>
                      <a:r>
                        <a:rPr lang="tr" sz="900" spc="-50" dirty="0">
                          <a:solidFill>
                            <a:srgbClr val="1F1919"/>
                          </a:solidFill>
                          <a:latin typeface="Lucida Sans Unicode"/>
                        </a:rPr>
                        <a:t>5302 Sayılı Kanunun 7/(e) Maddesi</a:t>
                      </a:r>
                    </a:p>
                  </a:txBody>
                  <a:tcPr marL="0" marR="0" marT="0" marB="0" anchor="ctr"/>
                </a:tc>
              </a:tr>
              <a:tr h="420624">
                <a:tc>
                  <a:txBody>
                    <a:bodyPr/>
                    <a:lstStyle/>
                    <a:p>
                      <a:pPr marL="50800" indent="0"/>
                      <a:r>
                        <a:rPr lang="tr" sz="900" b="1" spc="-50" dirty="0">
                          <a:solidFill>
                            <a:srgbClr val="1F1919"/>
                          </a:solidFill>
                          <a:latin typeface="Lucida Sans Unicode"/>
                        </a:rPr>
                        <a:t>35</a:t>
                      </a:r>
                    </a:p>
                  </a:txBody>
                  <a:tcPr marL="0" marR="0" marT="0" marB="0" anchor="ctr"/>
                </a:tc>
                <a:tc>
                  <a:txBody>
                    <a:bodyPr/>
                    <a:lstStyle/>
                    <a:p>
                      <a:pPr marL="50800" marR="76200" indent="0">
                        <a:lnSpc>
                          <a:spcPts val="1224"/>
                        </a:lnSpc>
                      </a:pPr>
                      <a:r>
                        <a:rPr lang="tr" sz="900" spc="-50">
                          <a:solidFill>
                            <a:srgbClr val="1F1919"/>
                          </a:solidFill>
                          <a:latin typeface="Lucida Sans Unicode"/>
                        </a:rPr>
                        <a:t>İl Özel İdaresine ait vergi, resim, harçların, tarh,</a:t>
                      </a:r>
                      <a:r>
                        <a:rPr lang="tr" sz="900" spc="-50">
                          <a:solidFill>
                            <a:srgbClr val="1E191A"/>
                          </a:solidFill>
                          <a:latin typeface="Lucida Sans Unicode"/>
                        </a:rPr>
                        <a:t> </a:t>
                      </a:r>
                      <a:r>
                        <a:rPr lang="tr" sz="900" spc="-50">
                          <a:solidFill>
                            <a:srgbClr val="1F1919"/>
                          </a:solidFill>
                          <a:latin typeface="Lucida Sans Unicode"/>
                        </a:rPr>
                        <a:t>tahakkuk, tahsilini yapmak</a:t>
                      </a:r>
                    </a:p>
                  </a:txBody>
                  <a:tcPr marL="0" marR="0" marT="0" marB="0" anchor="ctr"/>
                </a:tc>
                <a:tc>
                  <a:txBody>
                    <a:bodyPr/>
                    <a:lstStyle/>
                    <a:p>
                      <a:pPr marL="50800" indent="0" algn="ctr"/>
                      <a:r>
                        <a:rPr lang="tr" sz="900" spc="-50" dirty="0">
                          <a:solidFill>
                            <a:srgbClr val="1F1919"/>
                          </a:solidFill>
                          <a:latin typeface="Lucida Sans Unicode"/>
                        </a:rPr>
                        <a:t>5302 Sayılı Kanunun 7/(f) Maddesi</a:t>
                      </a:r>
                    </a:p>
                  </a:txBody>
                  <a:tcPr marL="0" marR="0" marT="0" marB="0" anchor="ctr"/>
                </a:tc>
              </a:tr>
              <a:tr h="469392">
                <a:tc>
                  <a:txBody>
                    <a:bodyPr/>
                    <a:lstStyle/>
                    <a:p>
                      <a:pPr marL="50800" indent="0"/>
                      <a:r>
                        <a:rPr lang="tr" sz="900" b="1" spc="-50" dirty="0">
                          <a:solidFill>
                            <a:srgbClr val="1F1919"/>
                          </a:solidFill>
                          <a:latin typeface="Lucida Sans Unicode"/>
                        </a:rPr>
                        <a:t>36</a:t>
                      </a:r>
                    </a:p>
                  </a:txBody>
                  <a:tcPr marL="0" marR="0" marT="0" marB="0" anchor="ctr"/>
                </a:tc>
                <a:tc>
                  <a:txBody>
                    <a:bodyPr/>
                    <a:lstStyle/>
                    <a:p>
                      <a:pPr marL="50800" marR="203200" indent="0" algn="just">
                        <a:lnSpc>
                          <a:spcPts val="1224"/>
                        </a:lnSpc>
                      </a:pPr>
                      <a:r>
                        <a:rPr lang="tr" sz="900" spc="-50">
                          <a:solidFill>
                            <a:srgbClr val="1F1919"/>
                          </a:solidFill>
                          <a:latin typeface="Lucida Sans Unicode"/>
                        </a:rPr>
                        <a:t>Hizmetleri ile ilgili olarak halkın görüş ve düşüncelerini</a:t>
                      </a:r>
                      <a:r>
                        <a:rPr lang="tr" sz="900" spc="-50">
                          <a:solidFill>
                            <a:srgbClr val="1D1A1B"/>
                          </a:solidFill>
                          <a:latin typeface="Lucida Sans Unicode"/>
                        </a:rPr>
                        <a:t> </a:t>
                      </a:r>
                      <a:r>
                        <a:rPr lang="tr" sz="900" spc="-50">
                          <a:solidFill>
                            <a:srgbClr val="1F1919"/>
                          </a:solidFill>
                          <a:latin typeface="Lucida Sans Unicode"/>
                        </a:rPr>
                        <a:t>belirlemek amacıyla kamuoyu yoklaması ve araştırması</a:t>
                      </a:r>
                      <a:r>
                        <a:rPr lang="tr" sz="900" spc="-50">
                          <a:solidFill>
                            <a:srgbClr val="1D1A1B"/>
                          </a:solidFill>
                          <a:latin typeface="Lucida Sans Unicode"/>
                        </a:rPr>
                        <a:t> </a:t>
                      </a:r>
                      <a:r>
                        <a:rPr lang="tr" sz="900" spc="-50">
                          <a:solidFill>
                            <a:srgbClr val="1F1919"/>
                          </a:solidFill>
                          <a:latin typeface="Lucida Sans Unicode"/>
                        </a:rPr>
                        <a:t>yapmak</a:t>
                      </a:r>
                    </a:p>
                  </a:txBody>
                  <a:tcPr marL="0" marR="0" marT="0" marB="0" anchor="ctr"/>
                </a:tc>
                <a:tc>
                  <a:txBody>
                    <a:bodyPr/>
                    <a:lstStyle/>
                    <a:p>
                      <a:pPr marL="50800" indent="0" algn="ctr"/>
                      <a:r>
                        <a:rPr lang="tr" sz="900" spc="-50" dirty="0">
                          <a:solidFill>
                            <a:srgbClr val="1F1919"/>
                          </a:solidFill>
                          <a:latin typeface="Lucida Sans Unicode"/>
                        </a:rPr>
                        <a:t>5302 Sayılı Kanunun 7/(g) Maddesi</a:t>
                      </a:r>
                    </a:p>
                  </a:txBody>
                  <a:tcPr marL="0" marR="0" marT="0" marB="0" anchor="ctr"/>
                </a:tc>
              </a:tr>
              <a:tr h="411480">
                <a:tc>
                  <a:txBody>
                    <a:bodyPr/>
                    <a:lstStyle/>
                    <a:p>
                      <a:pPr marL="50800" indent="0"/>
                      <a:r>
                        <a:rPr lang="tr" sz="900" b="1" spc="-50">
                          <a:solidFill>
                            <a:srgbClr val="1F1919"/>
                          </a:solidFill>
                          <a:latin typeface="Lucida Sans Unicode"/>
                        </a:rPr>
                        <a:t>37</a:t>
                      </a:r>
                    </a:p>
                  </a:txBody>
                  <a:tcPr marL="0" marR="0" marT="0" marB="0" anchor="ctr"/>
                </a:tc>
                <a:tc>
                  <a:txBody>
                    <a:bodyPr/>
                    <a:lstStyle/>
                    <a:p>
                      <a:pPr marL="50800" marR="76200" indent="0">
                        <a:lnSpc>
                          <a:spcPts val="1248"/>
                        </a:lnSpc>
                      </a:pPr>
                      <a:r>
                        <a:rPr lang="tr" sz="900" spc="-50">
                          <a:solidFill>
                            <a:srgbClr val="1F1919"/>
                          </a:solidFill>
                          <a:latin typeface="Lucida Sans Unicode"/>
                        </a:rPr>
                        <a:t>Kendisine verilen görev ve hizmet alanlarında,</a:t>
                      </a:r>
                      <a:r>
                        <a:rPr lang="tr" sz="900" spc="-50">
                          <a:solidFill>
                            <a:srgbClr val="1E191A"/>
                          </a:solidFill>
                          <a:latin typeface="Lucida Sans Unicode"/>
                        </a:rPr>
                        <a:t> </a:t>
                      </a:r>
                      <a:r>
                        <a:rPr lang="tr" sz="900" spc="-50">
                          <a:solidFill>
                            <a:srgbClr val="1F1919"/>
                          </a:solidFill>
                          <a:latin typeface="Lucida Sans Unicode"/>
                        </a:rPr>
                        <a:t>mevzuata göre sermaye şirketleri kurmak</a:t>
                      </a:r>
                    </a:p>
                  </a:txBody>
                  <a:tcPr marL="0" marR="0" marT="0" marB="0" anchor="ctr"/>
                </a:tc>
                <a:tc>
                  <a:txBody>
                    <a:bodyPr/>
                    <a:lstStyle/>
                    <a:p>
                      <a:pPr marL="50800" indent="0" algn="ctr"/>
                      <a:r>
                        <a:rPr lang="tr" sz="900" spc="-50" dirty="0">
                          <a:solidFill>
                            <a:srgbClr val="1F1919"/>
                          </a:solidFill>
                          <a:latin typeface="Lucida Sans Unicode"/>
                        </a:rPr>
                        <a:t>5302 Sayılı Kanunun 52. Maddesi</a:t>
                      </a:r>
                    </a:p>
                  </a:txBody>
                  <a:tcPr marL="0" marR="0" marT="0" marB="0" anchor="ctr"/>
                </a:tc>
              </a:tr>
              <a:tr h="667512">
                <a:tc>
                  <a:txBody>
                    <a:bodyPr/>
                    <a:lstStyle/>
                    <a:p>
                      <a:pPr marL="50800" indent="0"/>
                      <a:r>
                        <a:rPr lang="tr" sz="900" b="1" spc="-50">
                          <a:solidFill>
                            <a:srgbClr val="1F1919"/>
                          </a:solidFill>
                          <a:latin typeface="Lucida Sans Unicode"/>
                        </a:rPr>
                        <a:t>38</a:t>
                      </a:r>
                    </a:p>
                  </a:txBody>
                  <a:tcPr marL="0" marR="0" marT="0" marB="0" anchor="ctr"/>
                </a:tc>
                <a:tc>
                  <a:txBody>
                    <a:bodyPr/>
                    <a:lstStyle/>
                    <a:p>
                      <a:pPr marL="50800" marR="76200" indent="0">
                        <a:lnSpc>
                          <a:spcPts val="1224"/>
                        </a:lnSpc>
                      </a:pPr>
                      <a:r>
                        <a:rPr lang="tr" sz="900" spc="-50">
                          <a:solidFill>
                            <a:srgbClr val="1F1919"/>
                          </a:solidFill>
                          <a:latin typeface="Lucida Sans Unicode"/>
                        </a:rPr>
                        <a:t>Görev alanıyla ilgili konularda faaliyet gösteren</a:t>
                      </a:r>
                      <a:r>
                        <a:rPr lang="tr" sz="900" spc="-50">
                          <a:solidFill>
                            <a:srgbClr val="1D1A1B"/>
                          </a:solidFill>
                          <a:latin typeface="Lucida Sans Unicode"/>
                        </a:rPr>
                        <a:t> </a:t>
                      </a:r>
                      <a:r>
                        <a:rPr lang="tr" sz="900" spc="-50">
                          <a:solidFill>
                            <a:srgbClr val="1F1919"/>
                          </a:solidFill>
                          <a:latin typeface="Lucida Sans Unicode"/>
                        </a:rPr>
                        <a:t>uluslararası teşekkül ve organizasyonlara kurucu üye ya</a:t>
                      </a:r>
                      <a:r>
                        <a:rPr lang="tr" sz="900" spc="-50">
                          <a:solidFill>
                            <a:srgbClr val="1D1A1B"/>
                          </a:solidFill>
                          <a:latin typeface="Lucida Sans Unicode"/>
                        </a:rPr>
                        <a:t> </a:t>
                      </a:r>
                      <a:r>
                        <a:rPr lang="tr" sz="900" spc="-50">
                          <a:solidFill>
                            <a:srgbClr val="1F1919"/>
                          </a:solidFill>
                          <a:latin typeface="Lucida Sans Unicode"/>
                        </a:rPr>
                        <a:t>da üye olmak, bu faaliyet ve organizasyonlarda ortak</a:t>
                      </a:r>
                      <a:r>
                        <a:rPr lang="tr" sz="900" spc="-50">
                          <a:solidFill>
                            <a:srgbClr val="1D1A1B"/>
                          </a:solidFill>
                          <a:latin typeface="Lucida Sans Unicode"/>
                        </a:rPr>
                        <a:t> </a:t>
                      </a:r>
                      <a:r>
                        <a:rPr lang="tr" sz="900" spc="-50">
                          <a:solidFill>
                            <a:srgbClr val="1F1919"/>
                          </a:solidFill>
                          <a:latin typeface="Lucida Sans Unicode"/>
                        </a:rPr>
                        <a:t>faaliyet ve hizmet projeleri gerçekleştirmek</a:t>
                      </a:r>
                    </a:p>
                  </a:txBody>
                  <a:tcPr marL="0" marR="0" marT="0" marB="0" anchor="ctr"/>
                </a:tc>
                <a:tc>
                  <a:txBody>
                    <a:bodyPr/>
                    <a:lstStyle/>
                    <a:p>
                      <a:pPr marL="50800" indent="0" algn="ctr"/>
                      <a:r>
                        <a:rPr lang="tr" sz="900" spc="-50">
                          <a:solidFill>
                            <a:srgbClr val="1F1919"/>
                          </a:solidFill>
                          <a:latin typeface="Lucida Sans Unicode"/>
                        </a:rPr>
                        <a:t>5302 Sayılı Kanunun 62. Maddesi</a:t>
                      </a:r>
                    </a:p>
                  </a:txBody>
                  <a:tcPr marL="0" marR="0" marT="0" marB="0" anchor="ctr"/>
                </a:tc>
              </a:tr>
              <a:tr h="780288">
                <a:tc>
                  <a:txBody>
                    <a:bodyPr/>
                    <a:lstStyle/>
                    <a:p>
                      <a:pPr marL="50800" indent="0"/>
                      <a:r>
                        <a:rPr lang="tr" sz="900" b="1" spc="-50">
                          <a:solidFill>
                            <a:srgbClr val="1F1919"/>
                          </a:solidFill>
                          <a:latin typeface="Lucida Sans Unicode"/>
                        </a:rPr>
                        <a:t>39</a:t>
                      </a:r>
                    </a:p>
                  </a:txBody>
                  <a:tcPr marL="0" marR="0" marT="0" marB="0" anchor="ctr"/>
                </a:tc>
                <a:tc>
                  <a:txBody>
                    <a:bodyPr/>
                    <a:lstStyle/>
                    <a:p>
                      <a:pPr marL="50800" marR="76200" indent="0">
                        <a:lnSpc>
                          <a:spcPts val="1224"/>
                        </a:lnSpc>
                      </a:pPr>
                      <a:r>
                        <a:rPr lang="tr" sz="900" spc="-50">
                          <a:solidFill>
                            <a:srgbClr val="1F1919"/>
                          </a:solidFill>
                          <a:latin typeface="Lucida Sans Unicode"/>
                        </a:rPr>
                        <a:t>Diğer kamu kurum kuruluşlarına ait yapım, bakım,</a:t>
                      </a:r>
                      <a:r>
                        <a:rPr lang="tr" sz="900" spc="-50">
                          <a:solidFill>
                            <a:srgbClr val="1E191A"/>
                          </a:solidFill>
                          <a:latin typeface="Lucida Sans Unicode"/>
                        </a:rPr>
                        <a:t> </a:t>
                      </a:r>
                      <a:r>
                        <a:rPr lang="tr" sz="900" spc="-50">
                          <a:solidFill>
                            <a:srgbClr val="1F1919"/>
                          </a:solidFill>
                          <a:latin typeface="Lucida Sans Unicode"/>
                        </a:rPr>
                        <a:t>onarım ve taşıma işlerini bedelli veya bedelsiz</a:t>
                      </a:r>
                      <a:r>
                        <a:rPr lang="tr" sz="900" spc="-50">
                          <a:solidFill>
                            <a:srgbClr val="1E191A"/>
                          </a:solidFill>
                          <a:latin typeface="Lucida Sans Unicode"/>
                        </a:rPr>
                        <a:t> </a:t>
                      </a:r>
                      <a:r>
                        <a:rPr lang="tr" sz="900" spc="-50">
                          <a:solidFill>
                            <a:srgbClr val="1F1919"/>
                          </a:solidFill>
                          <a:latin typeface="Lucida Sans Unicode"/>
                        </a:rPr>
                        <a:t>üstlenmek, bu kuruluşlar ile ortak hizmet projeleri</a:t>
                      </a:r>
                      <a:r>
                        <a:rPr lang="tr" sz="900" spc="-50">
                          <a:solidFill>
                            <a:srgbClr val="1E191A"/>
                          </a:solidFill>
                          <a:latin typeface="Lucida Sans Unicode"/>
                        </a:rPr>
                        <a:t> </a:t>
                      </a:r>
                      <a:r>
                        <a:rPr lang="tr" sz="900" spc="-50">
                          <a:solidFill>
                            <a:srgbClr val="1F1919"/>
                          </a:solidFill>
                          <a:latin typeface="Lucida Sans Unicode"/>
                        </a:rPr>
                        <a:t>gerçekleştirmek, bu amaçla kaynak aktarımında</a:t>
                      </a:r>
                      <a:r>
                        <a:rPr lang="tr" sz="900" spc="-50">
                          <a:solidFill>
                            <a:srgbClr val="1E191A"/>
                          </a:solidFill>
                          <a:latin typeface="Lucida Sans Unicode"/>
                        </a:rPr>
                        <a:t> </a:t>
                      </a:r>
                      <a:r>
                        <a:rPr lang="tr" sz="900" spc="-50">
                          <a:solidFill>
                            <a:srgbClr val="1F1919"/>
                          </a:solidFill>
                          <a:latin typeface="Lucida Sans Unicode"/>
                        </a:rPr>
                        <a:t>bulunmak</a:t>
                      </a:r>
                    </a:p>
                  </a:txBody>
                  <a:tcPr marL="0" marR="0" marT="0" marB="0" anchor="ctr"/>
                </a:tc>
                <a:tc>
                  <a:txBody>
                    <a:bodyPr/>
                    <a:lstStyle/>
                    <a:p>
                      <a:pPr marL="50800" indent="0" algn="ctr"/>
                      <a:r>
                        <a:rPr lang="tr" sz="900" spc="-50">
                          <a:solidFill>
                            <a:srgbClr val="1F1919"/>
                          </a:solidFill>
                          <a:latin typeface="Lucida Sans Unicode"/>
                        </a:rPr>
                        <a:t>5302 Sayılı Kanunun 64/(a) Maddesi</a:t>
                      </a:r>
                    </a:p>
                  </a:txBody>
                  <a:tcPr marL="0" marR="0" marT="0" marB="0" anchor="ctr"/>
                </a:tc>
              </a:tr>
              <a:tr h="627888">
                <a:tc>
                  <a:txBody>
                    <a:bodyPr/>
                    <a:lstStyle/>
                    <a:p>
                      <a:pPr marL="50800" indent="0"/>
                      <a:r>
                        <a:rPr lang="tr" sz="900" b="1" spc="-50" dirty="0">
                          <a:solidFill>
                            <a:srgbClr val="1F1919"/>
                          </a:solidFill>
                          <a:latin typeface="Lucida Sans Unicode"/>
                        </a:rPr>
                        <a:t>40</a:t>
                      </a:r>
                    </a:p>
                  </a:txBody>
                  <a:tcPr marL="0" marR="0" marT="0" marB="0" anchor="ctr"/>
                </a:tc>
                <a:tc>
                  <a:txBody>
                    <a:bodyPr/>
                    <a:lstStyle/>
                    <a:p>
                      <a:pPr marL="50800" marR="76200" indent="0">
                        <a:lnSpc>
                          <a:spcPts val="1200"/>
                        </a:lnSpc>
                      </a:pPr>
                      <a:r>
                        <a:rPr lang="tr" sz="900" spc="-50">
                          <a:solidFill>
                            <a:srgbClr val="1F1919"/>
                          </a:solidFill>
                          <a:latin typeface="Lucida Sans Unicode"/>
                        </a:rPr>
                        <a:t>Merkezi idareye ait asli görev ve hizmetlerin yerine</a:t>
                      </a:r>
                      <a:r>
                        <a:rPr lang="tr" sz="900" spc="-50">
                          <a:solidFill>
                            <a:srgbClr val="1D1A1B"/>
                          </a:solidFill>
                          <a:latin typeface="Lucida Sans Unicode"/>
                        </a:rPr>
                        <a:t> </a:t>
                      </a:r>
                      <a:r>
                        <a:rPr lang="tr" sz="900" spc="-50">
                          <a:solidFill>
                            <a:srgbClr val="1F1919"/>
                          </a:solidFill>
                          <a:latin typeface="Lucida Sans Unicode"/>
                        </a:rPr>
                        <a:t>getirilmesi için gerekli bina ve tesisler ile ayni ihtiyaçları</a:t>
                      </a:r>
                      <a:r>
                        <a:rPr lang="tr" sz="900" spc="-50">
                          <a:solidFill>
                            <a:srgbClr val="1D1A1B"/>
                          </a:solidFill>
                          <a:latin typeface="Lucida Sans Unicode"/>
                        </a:rPr>
                        <a:t> </a:t>
                      </a:r>
                      <a:r>
                        <a:rPr lang="tr" sz="900" spc="-50">
                          <a:solidFill>
                            <a:srgbClr val="1F1919"/>
                          </a:solidFill>
                          <a:latin typeface="Lucida Sans Unicode"/>
                        </a:rPr>
                        <a:t>karşılamak, geçici olarak araç ve personel</a:t>
                      </a:r>
                      <a:r>
                        <a:rPr lang="tr" sz="900" spc="-50">
                          <a:solidFill>
                            <a:srgbClr val="1D1A1B"/>
                          </a:solidFill>
                          <a:latin typeface="Lucida Sans Unicode"/>
                        </a:rPr>
                        <a:t> </a:t>
                      </a:r>
                      <a:r>
                        <a:rPr lang="tr" sz="900" spc="-50">
                          <a:solidFill>
                            <a:srgbClr val="1F1919"/>
                          </a:solidFill>
                          <a:latin typeface="Lucida Sans Unicode"/>
                        </a:rPr>
                        <a:t>görevlendirmek</a:t>
                      </a:r>
                    </a:p>
                  </a:txBody>
                  <a:tcPr marL="0" marR="0" marT="0" marB="0" anchor="ctr"/>
                </a:tc>
                <a:tc>
                  <a:txBody>
                    <a:bodyPr/>
                    <a:lstStyle/>
                    <a:p>
                      <a:pPr marL="50800" indent="0" algn="ctr"/>
                      <a:r>
                        <a:rPr lang="tr" sz="900" spc="-50">
                          <a:solidFill>
                            <a:srgbClr val="1F1919"/>
                          </a:solidFill>
                          <a:latin typeface="Lucida Sans Unicode"/>
                        </a:rPr>
                        <a:t>5302 Sayılı Kanunun 64/(b) Maddesi</a:t>
                      </a:r>
                    </a:p>
                  </a:txBody>
                  <a:tcPr marL="0" marR="0" marT="0" marB="0" anchor="ctr"/>
                </a:tc>
              </a:tr>
              <a:tr h="502920">
                <a:tc>
                  <a:txBody>
                    <a:bodyPr/>
                    <a:lstStyle/>
                    <a:p>
                      <a:pPr marL="50800" indent="0"/>
                      <a:r>
                        <a:rPr lang="tr" sz="900" b="1" spc="-50" dirty="0">
                          <a:solidFill>
                            <a:srgbClr val="1F1919"/>
                          </a:solidFill>
                          <a:latin typeface="Lucida Sans Unicode"/>
                        </a:rPr>
                        <a:t>41</a:t>
                      </a:r>
                    </a:p>
                  </a:txBody>
                  <a:tcPr marL="0" marR="0" marT="0" marB="0" anchor="ctr"/>
                </a:tc>
                <a:tc>
                  <a:txBody>
                    <a:bodyPr/>
                    <a:lstStyle/>
                    <a:p>
                      <a:pPr marL="50800" marR="76200" indent="0">
                        <a:lnSpc>
                          <a:spcPts val="1224"/>
                        </a:lnSpc>
                      </a:pPr>
                      <a:r>
                        <a:rPr lang="tr" sz="900" spc="-50">
                          <a:solidFill>
                            <a:srgbClr val="1F1919"/>
                          </a:solidFill>
                          <a:latin typeface="Lucida Sans Unicode"/>
                        </a:rPr>
                        <a:t>Kamu kurumu niteliğindeki meslek kuruluşları,</a:t>
                      </a:r>
                      <a:r>
                        <a:rPr lang="tr" sz="900" spc="-50">
                          <a:solidFill>
                            <a:srgbClr val="1D191A"/>
                          </a:solidFill>
                          <a:latin typeface="Lucida Sans Unicode"/>
                        </a:rPr>
                        <a:t> </a:t>
                      </a:r>
                      <a:r>
                        <a:rPr lang="tr" sz="900" spc="-50">
                          <a:solidFill>
                            <a:srgbClr val="1F1919"/>
                          </a:solidFill>
                          <a:latin typeface="Lucida Sans Unicode"/>
                        </a:rPr>
                        <a:t>dernekler, vakıflar ve 507 sayılı Kanun kapsamındaki</a:t>
                      </a:r>
                      <a:r>
                        <a:rPr lang="tr" sz="900" spc="-50">
                          <a:solidFill>
                            <a:srgbClr val="1D191A"/>
                          </a:solidFill>
                          <a:latin typeface="Lucida Sans Unicode"/>
                        </a:rPr>
                        <a:t> </a:t>
                      </a:r>
                      <a:r>
                        <a:rPr lang="tr" sz="900" spc="-50">
                          <a:solidFill>
                            <a:srgbClr val="1F1919"/>
                          </a:solidFill>
                          <a:latin typeface="Lucida Sans Unicode"/>
                        </a:rPr>
                        <a:t>meslek odaları ile hizmet projeleri gerçekleştirmek</a:t>
                      </a:r>
                    </a:p>
                  </a:txBody>
                  <a:tcPr marL="0" marR="0" marT="0" marB="0" anchor="ctr"/>
                </a:tc>
                <a:tc>
                  <a:txBody>
                    <a:bodyPr/>
                    <a:lstStyle/>
                    <a:p>
                      <a:pPr marL="50800" indent="0" algn="ctr"/>
                      <a:r>
                        <a:rPr lang="tr" sz="900" spc="-50" dirty="0">
                          <a:solidFill>
                            <a:srgbClr val="1F1919"/>
                          </a:solidFill>
                          <a:latin typeface="Lucida Sans Unicode"/>
                        </a:rPr>
                        <a:t>5302 Sayılı Kanunun 64/(c) Maddesi</a:t>
                      </a:r>
                    </a:p>
                  </a:txBody>
                  <a:tcPr marL="0" marR="0" marT="0" marB="0" anchor="ctr"/>
                </a:tc>
              </a:tr>
              <a:tr h="630936">
                <a:tc>
                  <a:txBody>
                    <a:bodyPr/>
                    <a:lstStyle/>
                    <a:p>
                      <a:pPr marL="50800" indent="0"/>
                      <a:r>
                        <a:rPr lang="tr" sz="900" b="1" spc="-50" dirty="0">
                          <a:solidFill>
                            <a:srgbClr val="1F1919"/>
                          </a:solidFill>
                          <a:latin typeface="Lucida Sans Unicode"/>
                        </a:rPr>
                        <a:t>42</a:t>
                      </a:r>
                    </a:p>
                  </a:txBody>
                  <a:tcPr marL="0" marR="0" marT="0" marB="0" anchor="ctr"/>
                </a:tc>
                <a:tc>
                  <a:txBody>
                    <a:bodyPr/>
                    <a:lstStyle/>
                    <a:p>
                      <a:pPr marL="50800" marR="203200" indent="0" algn="just">
                        <a:lnSpc>
                          <a:spcPts val="1200"/>
                        </a:lnSpc>
                      </a:pPr>
                      <a:r>
                        <a:rPr lang="tr" sz="900" spc="-50" dirty="0">
                          <a:solidFill>
                            <a:srgbClr val="1F1919"/>
                          </a:solidFill>
                          <a:latin typeface="Lucida Sans Unicode"/>
                        </a:rPr>
                        <a:t>Kendisine ait taşınmazları asli görev ve hizmetlerinde</a:t>
                      </a:r>
                      <a:r>
                        <a:rPr lang="tr" sz="900" spc="-50" dirty="0">
                          <a:solidFill>
                            <a:srgbClr val="1D1A1B"/>
                          </a:solidFill>
                          <a:latin typeface="Lucida Sans Unicode"/>
                        </a:rPr>
                        <a:t> </a:t>
                      </a:r>
                      <a:r>
                        <a:rPr lang="tr" sz="900" spc="-50" dirty="0">
                          <a:solidFill>
                            <a:srgbClr val="1F1919"/>
                          </a:solidFill>
                          <a:latin typeface="Lucida Sans Unicode"/>
                        </a:rPr>
                        <a:t>kullanılmak üzere ve 25 yılı geçmemek şartıyla diğer</a:t>
                      </a:r>
                      <a:r>
                        <a:rPr lang="tr" sz="900" spc="-50" dirty="0">
                          <a:solidFill>
                            <a:srgbClr val="1D1A1B"/>
                          </a:solidFill>
                          <a:latin typeface="Lucida Sans Unicode"/>
                        </a:rPr>
                        <a:t> </a:t>
                      </a:r>
                      <a:r>
                        <a:rPr lang="tr" sz="900" spc="-50" dirty="0">
                          <a:solidFill>
                            <a:srgbClr val="1F1919"/>
                          </a:solidFill>
                          <a:latin typeface="Lucida Sans Unicode"/>
                        </a:rPr>
                        <a:t>kamu kurum ve kuruluşlarına tahsis etmek veya kiraya</a:t>
                      </a:r>
                      <a:r>
                        <a:rPr lang="tr" sz="900" spc="-50" dirty="0">
                          <a:solidFill>
                            <a:srgbClr val="1D1A1B"/>
                          </a:solidFill>
                          <a:latin typeface="Lucida Sans Unicode"/>
                        </a:rPr>
                        <a:t> </a:t>
                      </a:r>
                      <a:r>
                        <a:rPr lang="tr" sz="900" spc="-50" dirty="0">
                          <a:solidFill>
                            <a:srgbClr val="1F1919"/>
                          </a:solidFill>
                          <a:latin typeface="Lucida Sans Unicode"/>
                        </a:rPr>
                        <a:t>vermek</a:t>
                      </a:r>
                    </a:p>
                  </a:txBody>
                  <a:tcPr marL="0" marR="0" marT="0" marB="0" anchor="ctr"/>
                </a:tc>
                <a:tc>
                  <a:txBody>
                    <a:bodyPr/>
                    <a:lstStyle/>
                    <a:p>
                      <a:pPr marL="50800" indent="0" algn="ctr"/>
                      <a:r>
                        <a:rPr lang="tr" sz="900" spc="-50" dirty="0">
                          <a:latin typeface="Lucida Sans Unicode"/>
                        </a:rPr>
                        <a:t>5302 Sayılı Kanunun 64/(d) Maddesi</a:t>
                      </a:r>
                    </a:p>
                  </a:txBody>
                  <a:tcPr marL="0" marR="0" marT="0" marB="0" anchor="ct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ERZİNCAN’I GELECEĞE  TAŞIYORUZ</a:t>
            </a:r>
            <a:endParaRPr lang="tr" sz="1000" spc="-100" dirty="0">
              <a:solidFill>
                <a:srgbClr val="808282"/>
              </a:solidFill>
              <a:latin typeface="Trebuchet MS"/>
            </a:endParaRP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5928360"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1352533" y="1775594"/>
            <a:ext cx="5326591" cy="259404"/>
          </a:xfrm>
          <a:prstGeom prst="rect">
            <a:avLst/>
          </a:prstGeom>
          <a:solidFill>
            <a:srgbClr val="FE5A27"/>
          </a:solidFill>
        </p:spPr>
        <p:txBody>
          <a:bodyPr lIns="0" tIns="0" rIns="0" bIns="0" anchor="ctr">
            <a:noAutofit/>
          </a:bodyPr>
          <a:lstStyle/>
          <a:p>
            <a:pPr marL="12700" indent="0">
              <a:spcAft>
                <a:spcPts val="1050"/>
              </a:spcAft>
            </a:pPr>
            <a:r>
              <a:rPr lang="tr" sz="1100" spc="-50" dirty="0" smtClean="0">
                <a:solidFill>
                  <a:srgbClr val="FFFFFF"/>
                </a:solidFill>
                <a:latin typeface="Lucida Sans Unicode"/>
              </a:rPr>
              <a:t>                         DİĞER </a:t>
            </a:r>
            <a:r>
              <a:rPr lang="tr" sz="1100" spc="-50" dirty="0">
                <a:solidFill>
                  <a:srgbClr val="FFFFFF"/>
                </a:solidFill>
                <a:latin typeface="Lucida Sans Unicode"/>
              </a:rPr>
              <a:t>KANUNLARLA VERİLEN GÖREV VE YETKİLER</a:t>
            </a:r>
          </a:p>
        </p:txBody>
      </p:sp>
      <p:sp>
        <p:nvSpPr>
          <p:cNvPr id="7" name="6 Dikdörtgen"/>
          <p:cNvSpPr/>
          <p:nvPr/>
        </p:nvSpPr>
        <p:spPr>
          <a:xfrm>
            <a:off x="1352533" y="2418536"/>
            <a:ext cx="5047488" cy="4529328"/>
          </a:xfrm>
          <a:prstGeom prst="rect">
            <a:avLst/>
          </a:prstGeom>
        </p:spPr>
        <p:txBody>
          <a:bodyPr lIns="0" tIns="0" rIns="0" bIns="0">
            <a:noAutofit/>
          </a:bodyPr>
          <a:lstStyle/>
          <a:p>
            <a:pPr marL="12700" marR="152400" indent="0">
              <a:lnSpc>
                <a:spcPts val="2184"/>
              </a:lnSpc>
              <a:spcBef>
                <a:spcPts val="1050"/>
              </a:spcBef>
              <a:buFont typeface="Arial" charset="0"/>
              <a:buChar char="•"/>
            </a:pPr>
            <a:r>
              <a:rPr lang="tr" sz="1000" spc="-50" dirty="0" smtClean="0">
                <a:solidFill>
                  <a:srgbClr val="1F1919"/>
                </a:solidFill>
                <a:latin typeface="Lucida Sans Unicode"/>
              </a:rPr>
              <a:t>3202 </a:t>
            </a:r>
            <a:r>
              <a:rPr lang="tr" sz="1000" spc="-50" dirty="0">
                <a:solidFill>
                  <a:srgbClr val="1F1919"/>
                </a:solidFill>
                <a:latin typeface="Lucida Sans Unicode"/>
              </a:rPr>
              <a:t>Köye Yönelik Hizmetler Hakkındaki Kanun</a:t>
            </a:r>
            <a:r>
              <a:rPr lang="tr" sz="1000" spc="-50" dirty="0">
                <a:solidFill>
                  <a:srgbClr val="1E181A"/>
                </a:solidFill>
                <a:latin typeface="Lucida Sans Unicode"/>
              </a:rPr>
              <a:t> </a:t>
            </a:r>
            <a:r>
              <a:rPr lang="tr" sz="1000" spc="-50" dirty="0" smtClean="0">
                <a:solidFill>
                  <a:srgbClr val="1E181A"/>
                </a:solidFill>
                <a:latin typeface="Lucida Sans Unicode"/>
              </a:rPr>
              <a:t>                                                                 </a:t>
            </a:r>
            <a:r>
              <a:rPr lang="tr" sz="1000" spc="-50" dirty="0" smtClean="0">
                <a:solidFill>
                  <a:srgbClr val="1F1919"/>
                </a:solidFill>
                <a:latin typeface="Lucida Sans Unicode"/>
              </a:rPr>
              <a:t>* 222 </a:t>
            </a:r>
            <a:r>
              <a:rPr lang="tr" sz="1000" spc="-50" dirty="0">
                <a:solidFill>
                  <a:srgbClr val="1F1919"/>
                </a:solidFill>
                <a:latin typeface="Lucida Sans Unicode"/>
              </a:rPr>
              <a:t>İlköğretim ve Eğitim Kanunu</a:t>
            </a:r>
            <a:r>
              <a:rPr lang="tr" sz="1000" spc="-50" dirty="0">
                <a:solidFill>
                  <a:srgbClr val="1E181A"/>
                </a:solidFill>
                <a:latin typeface="Lucida Sans Unicode"/>
              </a:rPr>
              <a:t> </a:t>
            </a:r>
            <a:r>
              <a:rPr lang="tr" sz="1000" spc="-50" dirty="0">
                <a:solidFill>
                  <a:srgbClr val="1F1919"/>
                </a:solidFill>
                <a:latin typeface="Lucida Sans Unicode"/>
              </a:rPr>
              <a:t>3194 İmar Kanunu</a:t>
            </a:r>
          </a:p>
          <a:p>
            <a:pPr marL="12700" marR="152400" indent="0">
              <a:lnSpc>
                <a:spcPts val="2184"/>
              </a:lnSpc>
            </a:pPr>
            <a:r>
              <a:rPr lang="tr" sz="1000" spc="-50" dirty="0" smtClean="0">
                <a:solidFill>
                  <a:srgbClr val="1F1919"/>
                </a:solidFill>
                <a:latin typeface="Lucida Sans Unicode"/>
              </a:rPr>
              <a:t>* 4562 </a:t>
            </a:r>
            <a:r>
              <a:rPr lang="tr" sz="1000" spc="-50" dirty="0">
                <a:solidFill>
                  <a:srgbClr val="1F1919"/>
                </a:solidFill>
                <a:latin typeface="Lucida Sans Unicode"/>
              </a:rPr>
              <a:t>Organize Sanayi Bölgeleri Kanunu</a:t>
            </a:r>
            <a:r>
              <a:rPr lang="tr" sz="1000" spc="-50" dirty="0">
                <a:solidFill>
                  <a:srgbClr val="1E181A"/>
                </a:solidFill>
                <a:latin typeface="Lucida Sans Unicode"/>
              </a:rPr>
              <a:t> </a:t>
            </a:r>
            <a:endParaRPr lang="tr" sz="1000" spc="-50" dirty="0" smtClean="0">
              <a:solidFill>
                <a:srgbClr val="1E181A"/>
              </a:solidFill>
              <a:latin typeface="Lucida Sans Unicode"/>
            </a:endParaRPr>
          </a:p>
          <a:p>
            <a:pPr marL="12700" marR="152400" indent="0">
              <a:lnSpc>
                <a:spcPts val="2184"/>
              </a:lnSpc>
            </a:pPr>
            <a:r>
              <a:rPr lang="tr" sz="1000" spc="-50" dirty="0" smtClean="0">
                <a:solidFill>
                  <a:srgbClr val="1F1919"/>
                </a:solidFill>
                <a:latin typeface="Lucida Sans Unicode"/>
              </a:rPr>
              <a:t>* 2872 </a:t>
            </a:r>
            <a:r>
              <a:rPr lang="tr" sz="1000" spc="-50" dirty="0">
                <a:solidFill>
                  <a:srgbClr val="1F1919"/>
                </a:solidFill>
                <a:latin typeface="Lucida Sans Unicode"/>
              </a:rPr>
              <a:t>Çevre Kanunu</a:t>
            </a:r>
          </a:p>
          <a:p>
            <a:pPr marL="12700" marR="152400" indent="0">
              <a:lnSpc>
                <a:spcPts val="2184"/>
              </a:lnSpc>
            </a:pPr>
            <a:r>
              <a:rPr lang="tr" sz="1000" spc="-50" dirty="0" smtClean="0">
                <a:solidFill>
                  <a:srgbClr val="1F1919"/>
                </a:solidFill>
                <a:latin typeface="Lucida Sans Unicode"/>
              </a:rPr>
              <a:t>* 3285 </a:t>
            </a:r>
            <a:r>
              <a:rPr lang="tr" sz="1000" spc="-50" dirty="0">
                <a:solidFill>
                  <a:srgbClr val="1F1919"/>
                </a:solidFill>
                <a:latin typeface="Lucida Sans Unicode"/>
              </a:rPr>
              <a:t>Hayvan Sağlığı ve Zabıtası Kanunu</a:t>
            </a:r>
            <a:r>
              <a:rPr lang="tr" sz="1000" spc="-50" dirty="0">
                <a:solidFill>
                  <a:srgbClr val="1E181A"/>
                </a:solidFill>
                <a:latin typeface="Lucida Sans Unicode"/>
              </a:rPr>
              <a:t> </a:t>
            </a:r>
            <a:endParaRPr lang="tr" sz="1000" spc="-50" dirty="0" smtClean="0">
              <a:solidFill>
                <a:srgbClr val="1E181A"/>
              </a:solidFill>
              <a:latin typeface="Lucida Sans Unicode"/>
            </a:endParaRPr>
          </a:p>
          <a:p>
            <a:pPr marL="12700" marR="152400" indent="0">
              <a:lnSpc>
                <a:spcPts val="2184"/>
              </a:lnSpc>
            </a:pPr>
            <a:r>
              <a:rPr lang="tr" sz="1000" spc="-50" dirty="0" smtClean="0">
                <a:solidFill>
                  <a:srgbClr val="1F1919"/>
                </a:solidFill>
                <a:latin typeface="Lucida Sans Unicode"/>
              </a:rPr>
              <a:t>* 2510 </a:t>
            </a:r>
            <a:r>
              <a:rPr lang="tr" sz="1000" spc="-50" dirty="0">
                <a:solidFill>
                  <a:srgbClr val="1F1919"/>
                </a:solidFill>
                <a:latin typeface="Lucida Sans Unicode"/>
              </a:rPr>
              <a:t>İskân Kanunu</a:t>
            </a:r>
          </a:p>
          <a:p>
            <a:pPr marL="12700" marR="152400" indent="0">
              <a:lnSpc>
                <a:spcPts val="2184"/>
              </a:lnSpc>
            </a:pPr>
            <a:r>
              <a:rPr lang="tr" sz="1000" spc="-50" dirty="0" smtClean="0">
                <a:solidFill>
                  <a:srgbClr val="1F1919"/>
                </a:solidFill>
                <a:latin typeface="Lucida Sans Unicode"/>
              </a:rPr>
              <a:t>* 3998 </a:t>
            </a:r>
            <a:r>
              <a:rPr lang="tr" sz="1000" spc="-50" dirty="0">
                <a:solidFill>
                  <a:srgbClr val="1F1919"/>
                </a:solidFill>
                <a:latin typeface="Lucida Sans Unicode"/>
              </a:rPr>
              <a:t>Köy Mezarlıklarının Korunması Hakkındaki Kanun</a:t>
            </a:r>
            <a:r>
              <a:rPr lang="tr" sz="1000" spc="-50" dirty="0">
                <a:solidFill>
                  <a:srgbClr val="1E181A"/>
                </a:solidFill>
                <a:latin typeface="Lucida Sans Unicode"/>
              </a:rPr>
              <a:t> </a:t>
            </a:r>
            <a:endParaRPr lang="tr" sz="1000" spc="-50" dirty="0" smtClean="0">
              <a:solidFill>
                <a:srgbClr val="1E181A"/>
              </a:solidFill>
              <a:latin typeface="Lucida Sans Unicode"/>
            </a:endParaRPr>
          </a:p>
          <a:p>
            <a:pPr marL="12700" marR="152400" indent="0">
              <a:lnSpc>
                <a:spcPts val="2184"/>
              </a:lnSpc>
              <a:buFont typeface="Arial" charset="0"/>
              <a:buChar char="•"/>
            </a:pPr>
            <a:r>
              <a:rPr lang="tr" sz="1000" cap="small" spc="-50" dirty="0" smtClean="0">
                <a:solidFill>
                  <a:srgbClr val="1F1919"/>
                </a:solidFill>
                <a:latin typeface="Lucida Sans Unicode"/>
              </a:rPr>
              <a:t>1593 Umumi hıfzısıhha kanunu</a:t>
            </a:r>
            <a:endParaRPr lang="tr" sz="1000" cap="small" spc="-50" dirty="0">
              <a:solidFill>
                <a:srgbClr val="1F1919"/>
              </a:solidFill>
              <a:latin typeface="Lucida Sans Unicode"/>
            </a:endParaRPr>
          </a:p>
          <a:p>
            <a:pPr marL="12700" marR="152400" indent="0">
              <a:lnSpc>
                <a:spcPts val="1320"/>
              </a:lnSpc>
              <a:spcAft>
                <a:spcPts val="420"/>
              </a:spcAft>
            </a:pPr>
            <a:r>
              <a:rPr lang="tr" sz="1000" spc="-50" dirty="0" smtClean="0">
                <a:solidFill>
                  <a:srgbClr val="1F1919"/>
                </a:solidFill>
                <a:latin typeface="Lucida Sans Unicode"/>
              </a:rPr>
              <a:t>* 5286 </a:t>
            </a:r>
            <a:r>
              <a:rPr lang="tr" sz="1000" spc="-50" dirty="0">
                <a:solidFill>
                  <a:srgbClr val="1F1919"/>
                </a:solidFill>
                <a:latin typeface="Lucida Sans Unicode"/>
              </a:rPr>
              <a:t>Köy Hizmetleri Genel Müdürlüğünün Kaldırılması ve Bazı Kanunlarda Değişiklik</a:t>
            </a:r>
            <a:r>
              <a:rPr lang="tr" sz="1000" spc="-50" dirty="0">
                <a:solidFill>
                  <a:srgbClr val="1E181A"/>
                </a:solidFill>
                <a:latin typeface="Lucida Sans Unicode"/>
              </a:rPr>
              <a:t> </a:t>
            </a:r>
            <a:r>
              <a:rPr lang="tr" sz="1000" spc="-50" dirty="0">
                <a:solidFill>
                  <a:srgbClr val="1F1919"/>
                </a:solidFill>
                <a:latin typeface="Lucida Sans Unicode"/>
              </a:rPr>
              <a:t>Yapılması Hakkındaki </a:t>
            </a:r>
            <a:r>
              <a:rPr lang="tr" sz="1000" spc="-50" dirty="0" smtClean="0">
                <a:solidFill>
                  <a:srgbClr val="1F1919"/>
                </a:solidFill>
                <a:latin typeface="Lucida Sans Unicode"/>
              </a:rPr>
              <a:t>Kanun</a:t>
            </a:r>
          </a:p>
          <a:p>
            <a:pPr marL="12700" marR="152400" indent="0">
              <a:lnSpc>
                <a:spcPts val="1320"/>
              </a:lnSpc>
              <a:spcAft>
                <a:spcPts val="420"/>
              </a:spcAft>
            </a:pPr>
            <a:r>
              <a:rPr lang="tr" sz="1000" spc="-50" dirty="0" smtClean="0">
                <a:solidFill>
                  <a:srgbClr val="1F1919"/>
                </a:solidFill>
                <a:latin typeface="Lucida Sans Unicode"/>
              </a:rPr>
              <a:t>* 5442 </a:t>
            </a:r>
            <a:r>
              <a:rPr lang="tr" sz="1000" spc="-50" dirty="0">
                <a:solidFill>
                  <a:srgbClr val="1F1919"/>
                </a:solidFill>
                <a:latin typeface="Lucida Sans Unicode"/>
              </a:rPr>
              <a:t>İl İdaresi Kanunu</a:t>
            </a:r>
          </a:p>
          <a:p>
            <a:pPr marL="12700" marR="152400" indent="0">
              <a:lnSpc>
                <a:spcPts val="2184"/>
              </a:lnSpc>
            </a:pPr>
            <a:r>
              <a:rPr lang="tr" sz="1000" spc="-50" dirty="0" smtClean="0">
                <a:solidFill>
                  <a:srgbClr val="1F1919"/>
                </a:solidFill>
                <a:latin typeface="Lucida Sans Unicode"/>
              </a:rPr>
              <a:t>* 3213 </a:t>
            </a:r>
            <a:r>
              <a:rPr lang="tr" sz="1000" spc="-50" dirty="0">
                <a:solidFill>
                  <a:srgbClr val="1F1919"/>
                </a:solidFill>
                <a:latin typeface="Lucida Sans Unicode"/>
              </a:rPr>
              <a:t>Maden Kanunu ve Çeşitli Kanunlarda Değişiklik Yapılması Hakkındaki </a:t>
            </a:r>
            <a:r>
              <a:rPr lang="tr" sz="1000" spc="-50" dirty="0" smtClean="0">
                <a:solidFill>
                  <a:srgbClr val="1F1919"/>
                </a:solidFill>
                <a:latin typeface="Lucida Sans Unicode"/>
              </a:rPr>
              <a:t>Kanun</a:t>
            </a:r>
            <a:r>
              <a:rPr lang="tr" sz="1000" spc="-50" dirty="0">
                <a:solidFill>
                  <a:srgbClr val="1E181A"/>
                </a:solidFill>
                <a:latin typeface="Lucida Sans Unicode"/>
              </a:rPr>
              <a:t> </a:t>
            </a:r>
            <a:r>
              <a:rPr lang="tr" sz="1000" spc="-50" dirty="0" smtClean="0">
                <a:solidFill>
                  <a:srgbClr val="1E181A"/>
                </a:solidFill>
                <a:latin typeface="Lucida Sans Unicode"/>
              </a:rPr>
              <a:t>                                                               * </a:t>
            </a:r>
            <a:r>
              <a:rPr lang="tr" sz="1000" spc="-50" dirty="0" smtClean="0">
                <a:solidFill>
                  <a:srgbClr val="1F1919"/>
                </a:solidFill>
                <a:latin typeface="Lucida Sans Unicode"/>
              </a:rPr>
              <a:t>5226 </a:t>
            </a:r>
            <a:r>
              <a:rPr lang="tr" sz="1000" spc="-50" dirty="0">
                <a:solidFill>
                  <a:srgbClr val="1F1919"/>
                </a:solidFill>
                <a:latin typeface="Lucida Sans Unicode"/>
              </a:rPr>
              <a:t>Kültür ve Tabiat Varlıklarını Koruma Kanunu</a:t>
            </a:r>
            <a:r>
              <a:rPr lang="tr" sz="1000" spc="-50" dirty="0">
                <a:solidFill>
                  <a:srgbClr val="1E181A"/>
                </a:solidFill>
                <a:latin typeface="Lucida Sans Unicode"/>
              </a:rPr>
              <a:t> </a:t>
            </a:r>
            <a:endParaRPr lang="tr" sz="1000" spc="-50" dirty="0" smtClean="0">
              <a:solidFill>
                <a:srgbClr val="1E181A"/>
              </a:solidFill>
              <a:latin typeface="Lucida Sans Unicode"/>
            </a:endParaRPr>
          </a:p>
          <a:p>
            <a:pPr marL="12700" marR="152400" indent="0">
              <a:lnSpc>
                <a:spcPts val="2184"/>
              </a:lnSpc>
            </a:pPr>
            <a:r>
              <a:rPr lang="tr" sz="1000" spc="-50" dirty="0" smtClean="0">
                <a:solidFill>
                  <a:srgbClr val="1F1919"/>
                </a:solidFill>
                <a:latin typeface="Lucida Sans Unicode"/>
              </a:rPr>
              <a:t>* 5403 </a:t>
            </a:r>
            <a:r>
              <a:rPr lang="tr" sz="1000" spc="-50" dirty="0">
                <a:solidFill>
                  <a:srgbClr val="1F1919"/>
                </a:solidFill>
                <a:latin typeface="Lucida Sans Unicode"/>
              </a:rPr>
              <a:t>Toprak Koruma ve Arazi Kanunu</a:t>
            </a:r>
          </a:p>
          <a:p>
            <a:pPr marL="12700" marR="152400" indent="0">
              <a:lnSpc>
                <a:spcPts val="2184"/>
              </a:lnSpc>
            </a:pPr>
            <a:r>
              <a:rPr lang="tr" sz="1000" spc="-50" dirty="0" smtClean="0">
                <a:solidFill>
                  <a:srgbClr val="1F1919"/>
                </a:solidFill>
                <a:latin typeface="Lucida Sans Unicode"/>
              </a:rPr>
              <a:t>* 927 </a:t>
            </a:r>
            <a:r>
              <a:rPr lang="tr" sz="1000" spc="-50" dirty="0">
                <a:solidFill>
                  <a:srgbClr val="1F1919"/>
                </a:solidFill>
                <a:latin typeface="Lucida Sans Unicode"/>
              </a:rPr>
              <a:t>Sıcak ve Soğuk Maden Sularının İstismarı İle Kaplıcalar Tesisatı Hakkında Kanun</a:t>
            </a:r>
            <a:r>
              <a:rPr lang="tr" sz="1000" spc="-50" dirty="0">
                <a:solidFill>
                  <a:srgbClr val="1E181A"/>
                </a:solidFill>
                <a:latin typeface="Lucida Sans Unicode"/>
              </a:rPr>
              <a:t> </a:t>
            </a:r>
            <a:r>
              <a:rPr lang="tr" sz="1000" spc="-50" dirty="0" smtClean="0">
                <a:solidFill>
                  <a:srgbClr val="1E181A"/>
                </a:solidFill>
                <a:latin typeface="Lucida Sans Unicode"/>
              </a:rPr>
              <a:t>  * </a:t>
            </a:r>
            <a:r>
              <a:rPr lang="tr" sz="1000" spc="-50" dirty="0" smtClean="0">
                <a:solidFill>
                  <a:srgbClr val="1F1919"/>
                </a:solidFill>
                <a:latin typeface="Lucida Sans Unicode"/>
              </a:rPr>
              <a:t>5902 </a:t>
            </a:r>
            <a:r>
              <a:rPr lang="tr" sz="1000" spc="-50" dirty="0">
                <a:solidFill>
                  <a:srgbClr val="1F1919"/>
                </a:solidFill>
                <a:latin typeface="Lucida Sans Unicode"/>
              </a:rPr>
              <a:t>Afet ve Acil Durum Yönetimi Başkanlığının Teşkilat ve Görevleri Hakkında Kanun</a:t>
            </a:r>
          </a:p>
        </p:txBody>
      </p:sp>
      <p:sp>
        <p:nvSpPr>
          <p:cNvPr id="8" name="7 Dikdörtgen"/>
          <p:cNvSpPr/>
          <p:nvPr/>
        </p:nvSpPr>
        <p:spPr>
          <a:xfrm>
            <a:off x="6330696" y="9698736"/>
            <a:ext cx="478536" cy="326136"/>
          </a:xfrm>
          <a:prstGeom prst="rect">
            <a:avLst/>
          </a:prstGeom>
        </p:spPr>
        <p:txBody>
          <a:bodyPr lIns="0" tIns="0" rIns="0" bIns="0">
            <a:noAutofit/>
          </a:bodyPr>
          <a:lstStyle/>
          <a:p>
            <a:pPr marL="63500" indent="0"/>
            <a:endParaRPr lang="tr" sz="1600" cap="small" spc="-150" dirty="0">
              <a:solidFill>
                <a:srgbClr val="9A9697"/>
              </a:solidFill>
              <a:latin typeface="Aria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1709723" y="1418404"/>
            <a:ext cx="4376928" cy="655320"/>
          </a:xfrm>
          <a:prstGeom prst="rect">
            <a:avLst/>
          </a:prstGeom>
        </p:spPr>
      </p:pic>
      <p:sp>
        <p:nvSpPr>
          <p:cNvPr id="4" name="3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İL ÖZEL İDARESİ</a:t>
            </a:r>
          </a:p>
        </p:txBody>
      </p:sp>
      <p:sp>
        <p:nvSpPr>
          <p:cNvPr id="7" name="6 Dikdörtgen"/>
          <p:cNvSpPr/>
          <p:nvPr/>
        </p:nvSpPr>
        <p:spPr>
          <a:xfrm>
            <a:off x="768096" y="2148840"/>
            <a:ext cx="5858256" cy="6443472"/>
          </a:xfrm>
          <a:prstGeom prst="rect">
            <a:avLst/>
          </a:prstGeom>
        </p:spPr>
        <p:txBody>
          <a:bodyPr lIns="0" tIns="0" rIns="0" bIns="0">
            <a:noAutofit/>
          </a:bodyPr>
          <a:lstStyle/>
          <a:p>
            <a:pPr marL="12700" marR="12700" indent="508000" algn="ctr">
              <a:lnSpc>
                <a:spcPts val="1320"/>
              </a:lnSpc>
              <a:spcBef>
                <a:spcPts val="420"/>
              </a:spcBef>
              <a:spcAft>
                <a:spcPts val="420"/>
              </a:spcAft>
            </a:pPr>
            <a:endParaRPr lang="tr" sz="1000" cap="small" spc="-50" dirty="0" smtClean="0">
              <a:solidFill>
                <a:srgbClr val="1F1919"/>
              </a:solidFill>
              <a:latin typeface="Lucida Sans Unicode"/>
            </a:endParaRPr>
          </a:p>
          <a:p>
            <a:pPr marL="12700" marR="12700" indent="508000" algn="ctr">
              <a:lnSpc>
                <a:spcPts val="1320"/>
              </a:lnSpc>
              <a:spcBef>
                <a:spcPts val="420"/>
              </a:spcBef>
              <a:spcAft>
                <a:spcPts val="420"/>
              </a:spcAft>
            </a:pPr>
            <a:r>
              <a:rPr lang="tr" sz="1000" cap="small" spc="-50" dirty="0" smtClean="0">
                <a:solidFill>
                  <a:srgbClr val="1F1919"/>
                </a:solidFill>
                <a:latin typeface="Lucida Sans Unicode" pitchFamily="34" charset="0"/>
                <a:cs typeface="Lucida Sans Unicode" pitchFamily="34" charset="0"/>
              </a:rPr>
              <a:t>■</a:t>
            </a:r>
            <a:r>
              <a:rPr lang="tr-TR" sz="1000" dirty="0" smtClean="0">
                <a:latin typeface="Lucida Sans Unicode" pitchFamily="34" charset="0"/>
                <a:cs typeface="Lucida Sans Unicode" pitchFamily="34" charset="0"/>
              </a:rPr>
              <a:t> İl genel meclisi, il özel idaresinin karar organıdır ve ilgili kanunda gösterilen esas ve usullere  göre ildeki seçmenler tarafından seçilmiş üyelerden oluşur.</a:t>
            </a:r>
            <a:endParaRPr lang="tr" sz="1000" spc="-50" dirty="0">
              <a:solidFill>
                <a:srgbClr val="1F1919"/>
              </a:solidFill>
              <a:latin typeface="Lucida Sans Unicode" pitchFamily="34" charset="0"/>
              <a:cs typeface="Lucida Sans Unicode" pitchFamily="34" charset="0"/>
            </a:endParaRPr>
          </a:p>
          <a:p>
            <a:pPr marL="520700" marR="12700" indent="0" algn="just">
              <a:lnSpc>
                <a:spcPts val="1320"/>
              </a:lnSpc>
              <a:spcAft>
                <a:spcPts val="420"/>
              </a:spcAft>
            </a:pPr>
            <a:r>
              <a:rPr lang="tr" sz="1000" b="1" spc="-50" dirty="0">
                <a:solidFill>
                  <a:srgbClr val="3E1912"/>
                </a:solidFill>
                <a:latin typeface="Lucida Sans Unicode"/>
              </a:rPr>
              <a:t>a</a:t>
            </a:r>
            <a:r>
              <a:rPr lang="tr" sz="1000" b="1" spc="-50" dirty="0" smtClean="0">
                <a:solidFill>
                  <a:srgbClr val="3E1912"/>
                </a:solidFill>
                <a:latin typeface="Lucida Sans Unicode"/>
              </a:rPr>
              <a:t>) </a:t>
            </a:r>
            <a:r>
              <a:rPr lang="tr" sz="1000" spc="-50" dirty="0" smtClean="0">
                <a:solidFill>
                  <a:srgbClr val="3E1912"/>
                </a:solidFill>
                <a:latin typeface="Lucida Sans Unicode"/>
              </a:rPr>
              <a:t>Stratejik </a:t>
            </a:r>
            <a:r>
              <a:rPr lang="tr" sz="1000" spc="-50" dirty="0">
                <a:solidFill>
                  <a:srgbClr val="1F1919"/>
                </a:solidFill>
                <a:latin typeface="Lucida Sans Unicode"/>
              </a:rPr>
              <a:t>plan ile yatırım ve çalışma programlarını, İl Özel İdaresi faaliyetlerini ve personelinin</a:t>
            </a:r>
            <a:r>
              <a:rPr lang="tr" sz="1000" spc="-50" dirty="0">
                <a:solidFill>
                  <a:srgbClr val="1E191A"/>
                </a:solidFill>
                <a:latin typeface="Lucida Sans Unicode"/>
              </a:rPr>
              <a:t> </a:t>
            </a:r>
            <a:r>
              <a:rPr lang="tr" sz="1000" spc="-50" dirty="0">
                <a:solidFill>
                  <a:srgbClr val="1F1919"/>
                </a:solidFill>
                <a:latin typeface="Lucida Sans Unicode"/>
              </a:rPr>
              <a:t>performans ölçütlerini görüşmekve karara bağlamak.</a:t>
            </a:r>
          </a:p>
          <a:p>
            <a:pPr marL="520700" marR="12700" indent="0" algn="just">
              <a:lnSpc>
                <a:spcPts val="1296"/>
              </a:lnSpc>
              <a:spcAft>
                <a:spcPts val="420"/>
              </a:spcAft>
            </a:pPr>
            <a:r>
              <a:rPr lang="tr" sz="1000" b="1" spc="-50" dirty="0">
                <a:solidFill>
                  <a:srgbClr val="3E1912"/>
                </a:solidFill>
                <a:latin typeface="Lucida Sans Unicode"/>
              </a:rPr>
              <a:t>b</a:t>
            </a:r>
            <a:r>
              <a:rPr lang="tr" sz="1000" b="1" spc="-50" dirty="0" smtClean="0">
                <a:solidFill>
                  <a:srgbClr val="3E1912"/>
                </a:solidFill>
                <a:latin typeface="Lucida Sans Unicode"/>
              </a:rPr>
              <a:t>) </a:t>
            </a:r>
            <a:r>
              <a:rPr lang="tr" sz="1000" spc="-50" dirty="0" smtClean="0">
                <a:solidFill>
                  <a:srgbClr val="3E1912"/>
                </a:solidFill>
                <a:latin typeface="Lucida Sans Unicode"/>
              </a:rPr>
              <a:t>Bütçe </a:t>
            </a:r>
            <a:r>
              <a:rPr lang="tr" sz="1000" spc="-50" dirty="0">
                <a:solidFill>
                  <a:srgbClr val="1F1919"/>
                </a:solidFill>
                <a:latin typeface="Lucida Sans Unicode"/>
              </a:rPr>
              <a:t>ve kesin hesabı kabul etmek, bütçede kurumsal kodlama yapılan birimler ile</a:t>
            </a:r>
            <a:r>
              <a:rPr lang="tr" sz="1000" spc="-50" dirty="0">
                <a:solidFill>
                  <a:srgbClr val="1E191A"/>
                </a:solidFill>
                <a:latin typeface="Lucida Sans Unicode"/>
              </a:rPr>
              <a:t> </a:t>
            </a:r>
            <a:r>
              <a:rPr lang="tr" sz="1000" spc="-50" dirty="0">
                <a:solidFill>
                  <a:srgbClr val="1F1919"/>
                </a:solidFill>
                <a:latin typeface="Lucida Sans Unicode"/>
              </a:rPr>
              <a:t>fonksiyonel sınıflandırmanın birinci düzeyleri arasında aktarma yapmak.</a:t>
            </a:r>
          </a:p>
          <a:p>
            <a:pPr marL="520700" marR="12700" indent="0" algn="just">
              <a:lnSpc>
                <a:spcPts val="1320"/>
              </a:lnSpc>
              <a:spcAft>
                <a:spcPts val="420"/>
              </a:spcAft>
            </a:pPr>
            <a:r>
              <a:rPr lang="tr" sz="1000" b="1" spc="-50" dirty="0" smtClean="0">
                <a:latin typeface="Lucida Sans Unicode"/>
              </a:rPr>
              <a:t>c)</a:t>
            </a:r>
            <a:r>
              <a:rPr lang="tr" sz="1000" b="1" spc="-50" dirty="0" smtClean="0">
                <a:solidFill>
                  <a:srgbClr val="981E32"/>
                </a:solidFill>
                <a:latin typeface="Lucida Sans Unicode"/>
              </a:rPr>
              <a:t> </a:t>
            </a:r>
            <a:r>
              <a:rPr lang="tr" sz="1000" spc="-50" dirty="0" smtClean="0">
                <a:latin typeface="Lucida Sans Unicode"/>
              </a:rPr>
              <a:t>İl </a:t>
            </a:r>
            <a:r>
              <a:rPr lang="tr" sz="1000" spc="-50" dirty="0" smtClean="0">
                <a:solidFill>
                  <a:srgbClr val="1F1919"/>
                </a:solidFill>
                <a:latin typeface="Lucida Sans Unicode"/>
              </a:rPr>
              <a:t>çevre </a:t>
            </a:r>
            <a:r>
              <a:rPr lang="tr" sz="1000" spc="-50" dirty="0">
                <a:solidFill>
                  <a:srgbClr val="1F1919"/>
                </a:solidFill>
                <a:latin typeface="Lucida Sans Unicode"/>
              </a:rPr>
              <a:t>düzeni planı ile belediye sınırları dışındaki alanların imar planlarını </a:t>
            </a:r>
            <a:r>
              <a:rPr lang="tr" sz="1000" spc="-50" dirty="0" smtClean="0">
                <a:solidFill>
                  <a:srgbClr val="1F1919"/>
                </a:solidFill>
                <a:latin typeface="Lucida Sans Unicode"/>
              </a:rPr>
              <a:t>görüşmek ve </a:t>
            </a:r>
            <a:r>
              <a:rPr lang="tr" sz="1000" spc="-50" dirty="0">
                <a:solidFill>
                  <a:srgbClr val="1F1919"/>
                </a:solidFill>
                <a:latin typeface="Lucida Sans Unicode"/>
              </a:rPr>
              <a:t>karara</a:t>
            </a:r>
            <a:r>
              <a:rPr lang="tr" sz="1000" spc="-50" dirty="0">
                <a:solidFill>
                  <a:srgbClr val="1E191A"/>
                </a:solidFill>
                <a:latin typeface="Lucida Sans Unicode"/>
              </a:rPr>
              <a:t> </a:t>
            </a:r>
            <a:r>
              <a:rPr lang="tr" sz="1000" spc="-50" dirty="0">
                <a:solidFill>
                  <a:srgbClr val="1F1919"/>
                </a:solidFill>
                <a:latin typeface="Lucida Sans Unicode"/>
              </a:rPr>
              <a:t>bağlamak.</a:t>
            </a:r>
          </a:p>
          <a:p>
            <a:pPr marL="520700" indent="0" algn="just">
              <a:spcAft>
                <a:spcPts val="630"/>
              </a:spcAft>
            </a:pPr>
            <a:r>
              <a:rPr lang="tr" sz="1000" b="1" spc="-50" dirty="0">
                <a:solidFill>
                  <a:srgbClr val="3E1912"/>
                </a:solidFill>
                <a:latin typeface="Lucida Sans Unicode"/>
              </a:rPr>
              <a:t>d</a:t>
            </a:r>
            <a:r>
              <a:rPr lang="tr" sz="1000" b="1" spc="-50" dirty="0" smtClean="0">
                <a:solidFill>
                  <a:srgbClr val="3E1912"/>
                </a:solidFill>
                <a:latin typeface="Lucida Sans Unicode"/>
              </a:rPr>
              <a:t>) </a:t>
            </a:r>
            <a:r>
              <a:rPr lang="tr" sz="1000" spc="-50" dirty="0" smtClean="0">
                <a:solidFill>
                  <a:srgbClr val="3E1912"/>
                </a:solidFill>
                <a:latin typeface="Lucida Sans Unicode"/>
              </a:rPr>
              <a:t>Borçlanmaya </a:t>
            </a:r>
            <a:r>
              <a:rPr lang="tr" sz="1000" spc="-50" dirty="0" smtClean="0">
                <a:solidFill>
                  <a:srgbClr val="1F1919"/>
                </a:solidFill>
                <a:latin typeface="Lucida Sans Unicode"/>
              </a:rPr>
              <a:t>karar vermek</a:t>
            </a:r>
            <a:r>
              <a:rPr lang="tr" sz="1000" spc="-50" dirty="0">
                <a:solidFill>
                  <a:srgbClr val="1F1919"/>
                </a:solidFill>
                <a:latin typeface="Lucida Sans Unicode"/>
              </a:rPr>
              <a:t>.</a:t>
            </a:r>
          </a:p>
          <a:p>
            <a:pPr marL="520700" marR="12700" indent="0" algn="just">
              <a:lnSpc>
                <a:spcPts val="1320"/>
              </a:lnSpc>
              <a:spcAft>
                <a:spcPts val="420"/>
              </a:spcAft>
            </a:pPr>
            <a:r>
              <a:rPr lang="tr" sz="1000" b="1" spc="-50" dirty="0">
                <a:latin typeface="Lucida Sans Unicode"/>
              </a:rPr>
              <a:t>e</a:t>
            </a:r>
            <a:r>
              <a:rPr lang="tr" sz="1000" b="1" spc="-50" dirty="0" smtClean="0">
                <a:latin typeface="Lucida Sans Unicode"/>
              </a:rPr>
              <a:t>) </a:t>
            </a:r>
            <a:r>
              <a:rPr lang="tr" sz="1000" spc="-50" dirty="0" smtClean="0">
                <a:solidFill>
                  <a:srgbClr val="3E1912"/>
                </a:solidFill>
                <a:latin typeface="Lucida Sans Unicode"/>
              </a:rPr>
              <a:t>Bütçe </a:t>
            </a:r>
            <a:r>
              <a:rPr lang="tr" sz="1000" spc="-50" dirty="0">
                <a:solidFill>
                  <a:srgbClr val="1F1919"/>
                </a:solidFill>
                <a:latin typeface="Lucida Sans Unicode"/>
              </a:rPr>
              <a:t>içi işletmeler ile Türk Ticaret Kanununa tâbi ortaklıklar kurulmasına veya bu</a:t>
            </a:r>
            <a:r>
              <a:rPr lang="tr" sz="1000" spc="-50" dirty="0">
                <a:solidFill>
                  <a:srgbClr val="1E191A"/>
                </a:solidFill>
                <a:latin typeface="Lucida Sans Unicode"/>
              </a:rPr>
              <a:t> </a:t>
            </a:r>
            <a:r>
              <a:rPr lang="tr" sz="1000" spc="-50" dirty="0">
                <a:solidFill>
                  <a:srgbClr val="1F1919"/>
                </a:solidFill>
                <a:latin typeface="Lucida Sans Unicode"/>
              </a:rPr>
              <a:t>ortaklıklardan ayrılmaya, sermaye artışına ve gayrimenkul yatırım ortaklığı kurulmasına karar</a:t>
            </a:r>
            <a:r>
              <a:rPr lang="tr" sz="1000" spc="-50" dirty="0">
                <a:solidFill>
                  <a:srgbClr val="1E191A"/>
                </a:solidFill>
                <a:latin typeface="Lucida Sans Unicode"/>
              </a:rPr>
              <a:t> </a:t>
            </a:r>
            <a:r>
              <a:rPr lang="tr" sz="1000" spc="-50" dirty="0">
                <a:solidFill>
                  <a:srgbClr val="1F1919"/>
                </a:solidFill>
                <a:latin typeface="Lucida Sans Unicode"/>
              </a:rPr>
              <a:t>vermek.</a:t>
            </a:r>
          </a:p>
          <a:p>
            <a:pPr marL="520700" marR="12700" indent="0" algn="just">
              <a:lnSpc>
                <a:spcPts val="1320"/>
              </a:lnSpc>
              <a:spcAft>
                <a:spcPts val="420"/>
              </a:spcAft>
            </a:pPr>
            <a:r>
              <a:rPr lang="tr" sz="1000" b="1" spc="-50" dirty="0">
                <a:solidFill>
                  <a:srgbClr val="3E1912"/>
                </a:solidFill>
                <a:latin typeface="Lucida Sans Unicode"/>
              </a:rPr>
              <a:t>f</a:t>
            </a:r>
            <a:r>
              <a:rPr lang="tr" sz="1000" b="1" spc="-50" dirty="0" smtClean="0">
                <a:solidFill>
                  <a:srgbClr val="3E1912"/>
                </a:solidFill>
                <a:latin typeface="Lucida Sans Unicode"/>
              </a:rPr>
              <a:t>) </a:t>
            </a:r>
            <a:r>
              <a:rPr lang="tr" sz="1000" spc="-50" dirty="0" smtClean="0">
                <a:solidFill>
                  <a:srgbClr val="3E1912"/>
                </a:solidFill>
                <a:latin typeface="Lucida Sans Unicode"/>
              </a:rPr>
              <a:t>Taşınmaz </a:t>
            </a:r>
            <a:r>
              <a:rPr lang="tr" sz="1000" spc="-50" dirty="0">
                <a:solidFill>
                  <a:srgbClr val="1F1919"/>
                </a:solidFill>
                <a:latin typeface="Lucida Sans Unicode"/>
              </a:rPr>
              <a:t>mal alımına, satımına, trampa edilmesine, tahsisine, tahsis şeklinin değiştirilmesine</a:t>
            </a:r>
            <a:r>
              <a:rPr lang="tr" sz="1000" spc="-50" dirty="0">
                <a:solidFill>
                  <a:srgbClr val="1E191A"/>
                </a:solidFill>
                <a:latin typeface="Lucida Sans Unicode"/>
              </a:rPr>
              <a:t> </a:t>
            </a:r>
            <a:r>
              <a:rPr lang="tr" sz="1000" spc="-50" dirty="0">
                <a:solidFill>
                  <a:srgbClr val="1F1919"/>
                </a:solidFill>
                <a:latin typeface="Lucida Sans Unicode"/>
              </a:rPr>
              <a:t>veya tahsisli bir taşınmazın akar haline getirilmesine izin; üç yıldan fazla kiralanmasına ve</a:t>
            </a:r>
            <a:r>
              <a:rPr lang="tr" sz="1000" spc="-50" dirty="0">
                <a:solidFill>
                  <a:srgbClr val="1E191A"/>
                </a:solidFill>
                <a:latin typeface="Lucida Sans Unicode"/>
              </a:rPr>
              <a:t> </a:t>
            </a:r>
            <a:r>
              <a:rPr lang="tr" sz="1000" spc="-50" dirty="0">
                <a:solidFill>
                  <a:srgbClr val="1F1919"/>
                </a:solidFill>
                <a:latin typeface="Lucida Sans Unicode"/>
              </a:rPr>
              <a:t>süresi yirmi beş yılı geçmemek kaydıyla bunlar üzerinde sınırlı aynîhaktesisine karar vermek.</a:t>
            </a:r>
          </a:p>
          <a:p>
            <a:pPr marL="520700" indent="0" algn="just">
              <a:spcAft>
                <a:spcPts val="630"/>
              </a:spcAft>
            </a:pPr>
            <a:r>
              <a:rPr lang="tr" sz="1000" b="1" spc="-50" dirty="0" smtClean="0">
                <a:solidFill>
                  <a:srgbClr val="3E1912"/>
                </a:solidFill>
                <a:latin typeface="Lucida Sans Unicode"/>
              </a:rPr>
              <a:t>g) </a:t>
            </a:r>
            <a:r>
              <a:rPr lang="tr" sz="1000" spc="-50" dirty="0" smtClean="0">
                <a:solidFill>
                  <a:srgbClr val="3E1912"/>
                </a:solidFill>
                <a:latin typeface="Lucida Sans Unicode"/>
              </a:rPr>
              <a:t>Şartlı </a:t>
            </a:r>
            <a:r>
              <a:rPr lang="tr" sz="1000" spc="-50" dirty="0">
                <a:solidFill>
                  <a:srgbClr val="1F1919"/>
                </a:solidFill>
                <a:latin typeface="Lucida Sans Unicode"/>
              </a:rPr>
              <a:t>bağışları kabul etmek.</a:t>
            </a:r>
          </a:p>
          <a:p>
            <a:pPr marL="520700" marR="12700" indent="0" algn="just">
              <a:lnSpc>
                <a:spcPts val="1320"/>
              </a:lnSpc>
              <a:spcAft>
                <a:spcPts val="420"/>
              </a:spcAft>
            </a:pPr>
            <a:r>
              <a:rPr lang="tr" sz="1000" b="1" spc="-50" dirty="0">
                <a:latin typeface="Lucida Sans Unicode"/>
              </a:rPr>
              <a:t>h) </a:t>
            </a:r>
            <a:r>
              <a:rPr lang="tr" sz="1000" spc="-50" dirty="0">
                <a:solidFill>
                  <a:srgbClr val="3E1912"/>
                </a:solidFill>
                <a:latin typeface="Lucida Sans Unicode"/>
              </a:rPr>
              <a:t>İl </a:t>
            </a:r>
            <a:r>
              <a:rPr lang="tr" sz="1000" spc="-50" dirty="0">
                <a:solidFill>
                  <a:srgbClr val="1F1919"/>
                </a:solidFill>
                <a:latin typeface="Lucida Sans Unicode"/>
              </a:rPr>
              <a:t>Özel İdaresi adına imtiyaz verilmesine ve İl Özel İdaresi yatırımlarının yap-işlet veya </a:t>
            </a:r>
            <a:r>
              <a:rPr lang="tr" sz="1000" spc="-50" dirty="0" smtClean="0">
                <a:solidFill>
                  <a:srgbClr val="1F1919"/>
                </a:solidFill>
                <a:latin typeface="Lucida Sans Unicode"/>
              </a:rPr>
              <a:t>yap-işlet-devret </a:t>
            </a:r>
            <a:r>
              <a:rPr lang="tr" sz="1000" spc="-50" dirty="0">
                <a:solidFill>
                  <a:srgbClr val="1F1919"/>
                </a:solidFill>
                <a:latin typeface="Lucida Sans Unicode"/>
              </a:rPr>
              <a:t>modeli ile yapılmasına, İl Özel İdaresine ait şirket, işletme ve iştiraklerin</a:t>
            </a:r>
            <a:r>
              <a:rPr lang="tr" sz="1000" spc="-50" dirty="0">
                <a:solidFill>
                  <a:srgbClr val="1E191A"/>
                </a:solidFill>
                <a:latin typeface="Lucida Sans Unicode"/>
              </a:rPr>
              <a:t> </a:t>
            </a:r>
            <a:r>
              <a:rPr lang="tr" sz="1000" spc="-50" dirty="0">
                <a:solidFill>
                  <a:srgbClr val="1F1919"/>
                </a:solidFill>
                <a:latin typeface="Lucida Sans Unicode"/>
              </a:rPr>
              <a:t>özelleştirilmesine kararvermek.</a:t>
            </a:r>
          </a:p>
          <a:p>
            <a:pPr marL="520700" algn="just">
              <a:spcAft>
                <a:spcPts val="630"/>
              </a:spcAft>
            </a:pPr>
            <a:r>
              <a:rPr lang="tr" sz="1000" b="1" cap="small" spc="-50" dirty="0">
                <a:solidFill>
                  <a:srgbClr val="1F1919"/>
                </a:solidFill>
                <a:latin typeface="Lucida Sans Unicode"/>
              </a:rPr>
              <a:t>i</a:t>
            </a:r>
            <a:r>
              <a:rPr lang="tr" sz="1000" b="1" cap="small" spc="-50" dirty="0" smtClean="0">
                <a:solidFill>
                  <a:srgbClr val="1F1919"/>
                </a:solidFill>
                <a:latin typeface="Lucida Sans Unicode"/>
              </a:rPr>
              <a:t>)</a:t>
            </a:r>
            <a:r>
              <a:rPr lang="tr-TR" sz="1000" dirty="0" smtClean="0"/>
              <a:t> </a:t>
            </a:r>
            <a:r>
              <a:rPr lang="tr-TR" sz="1000" dirty="0" smtClean="0">
                <a:latin typeface="Lucida Sans Unicode" pitchFamily="34" charset="0"/>
                <a:cs typeface="Lucida Sans Unicode" pitchFamily="34" charset="0"/>
              </a:rPr>
              <a:t>Encümen Üyeleri İle İhtisas Komisyonları Üyelerini Seçmek</a:t>
            </a:r>
            <a:endParaRPr lang="tr" sz="1000" cap="small" spc="-50" dirty="0">
              <a:solidFill>
                <a:srgbClr val="1F1919"/>
              </a:solidFill>
              <a:latin typeface="Lucida Sans Unicode" pitchFamily="34" charset="0"/>
              <a:cs typeface="Lucida Sans Unicode" pitchFamily="34" charset="0"/>
            </a:endParaRPr>
          </a:p>
          <a:p>
            <a:pPr marL="520700" indent="0" algn="just">
              <a:spcAft>
                <a:spcPts val="630"/>
              </a:spcAft>
            </a:pPr>
            <a:r>
              <a:rPr lang="tr" sz="1000" b="1" spc="-50" dirty="0" smtClean="0">
                <a:latin typeface="Lucida Sans Unicode"/>
              </a:rPr>
              <a:t>j)</a:t>
            </a:r>
            <a:r>
              <a:rPr lang="tr" sz="1000" b="1" spc="-50" dirty="0" smtClean="0">
                <a:solidFill>
                  <a:srgbClr val="981E32"/>
                </a:solidFill>
                <a:latin typeface="Lucida Sans Unicode"/>
              </a:rPr>
              <a:t> </a:t>
            </a:r>
            <a:r>
              <a:rPr lang="tr" sz="1000" spc="-50" dirty="0" smtClean="0">
                <a:latin typeface="Lucida Sans Unicode"/>
              </a:rPr>
              <a:t>İl </a:t>
            </a:r>
            <a:r>
              <a:rPr lang="tr" sz="1000" spc="-50" dirty="0" smtClean="0">
                <a:solidFill>
                  <a:srgbClr val="1F1919"/>
                </a:solidFill>
                <a:latin typeface="Lucida Sans Unicode"/>
              </a:rPr>
              <a:t>Özel </a:t>
            </a:r>
            <a:r>
              <a:rPr lang="tr" sz="1000" spc="-50" dirty="0">
                <a:solidFill>
                  <a:srgbClr val="1F1919"/>
                </a:solidFill>
                <a:latin typeface="Lucida Sans Unicode"/>
              </a:rPr>
              <a:t>İdaresi tarafından çıkarılacakyönetmelikleri kabul etmek.</a:t>
            </a:r>
          </a:p>
          <a:p>
            <a:pPr marL="520700" marR="12700" indent="0" algn="just">
              <a:lnSpc>
                <a:spcPts val="1320"/>
              </a:lnSpc>
              <a:spcAft>
                <a:spcPts val="420"/>
              </a:spcAft>
            </a:pPr>
            <a:r>
              <a:rPr lang="tr" sz="1000" b="1" spc="-50" dirty="0" smtClean="0">
                <a:solidFill>
                  <a:srgbClr val="3E1912"/>
                </a:solidFill>
                <a:latin typeface="Lucida Sans Unicode"/>
              </a:rPr>
              <a:t>k) </a:t>
            </a:r>
            <a:r>
              <a:rPr lang="tr" sz="1000" spc="-50" dirty="0" smtClean="0">
                <a:solidFill>
                  <a:srgbClr val="3E1912"/>
                </a:solidFill>
                <a:latin typeface="Lucida Sans Unicode"/>
              </a:rPr>
              <a:t>Norm </a:t>
            </a:r>
            <a:r>
              <a:rPr lang="tr" sz="1000" spc="-50" dirty="0">
                <a:solidFill>
                  <a:srgbClr val="1F1919"/>
                </a:solidFill>
                <a:latin typeface="Lucida Sans Unicode"/>
              </a:rPr>
              <a:t>kadro çerçevesinde İl Özel İdaresinin ve bağlı kuruluşlarının kadrolarının ihdas, iptal ve</a:t>
            </a:r>
            <a:r>
              <a:rPr lang="tr" sz="1000" spc="-50" dirty="0">
                <a:solidFill>
                  <a:srgbClr val="1E191A"/>
                </a:solidFill>
                <a:latin typeface="Lucida Sans Unicode"/>
              </a:rPr>
              <a:t> </a:t>
            </a:r>
            <a:r>
              <a:rPr lang="tr" sz="1000" spc="-50" dirty="0">
                <a:solidFill>
                  <a:srgbClr val="1F1919"/>
                </a:solidFill>
                <a:latin typeface="Lucida Sans Unicode"/>
              </a:rPr>
              <a:t>değiştirilmesine kararvermek.</a:t>
            </a:r>
          </a:p>
          <a:p>
            <a:pPr marL="520700" marR="12700" indent="0" algn="just">
              <a:lnSpc>
                <a:spcPts val="1320"/>
              </a:lnSpc>
              <a:spcAft>
                <a:spcPts val="420"/>
              </a:spcAft>
            </a:pPr>
            <a:r>
              <a:rPr lang="tr" sz="1000" b="1" spc="-50" dirty="0">
                <a:solidFill>
                  <a:srgbClr val="3E1912"/>
                </a:solidFill>
                <a:latin typeface="Lucida Sans Unicode"/>
              </a:rPr>
              <a:t>l</a:t>
            </a:r>
            <a:r>
              <a:rPr lang="tr" sz="1000" b="1" spc="-50" dirty="0" smtClean="0">
                <a:solidFill>
                  <a:srgbClr val="3E1912"/>
                </a:solidFill>
                <a:latin typeface="Lucida Sans Unicode"/>
              </a:rPr>
              <a:t>) </a:t>
            </a:r>
            <a:r>
              <a:rPr lang="tr" sz="1000" spc="-50" dirty="0" smtClean="0">
                <a:solidFill>
                  <a:srgbClr val="3E1912"/>
                </a:solidFill>
                <a:latin typeface="Lucida Sans Unicode"/>
              </a:rPr>
              <a:t>Yurt </a:t>
            </a:r>
            <a:r>
              <a:rPr lang="tr" sz="1000" spc="-50" dirty="0">
                <a:solidFill>
                  <a:srgbClr val="1F1919"/>
                </a:solidFill>
                <a:latin typeface="Lucida Sans Unicode"/>
              </a:rPr>
              <a:t>içindeki ve yurt dışındaki mahallî idareler ve mahallî idare birlikleriyle karşılıklı işbirliği</a:t>
            </a:r>
            <a:r>
              <a:rPr lang="tr" sz="1000" spc="-50" dirty="0">
                <a:solidFill>
                  <a:srgbClr val="1E191A"/>
                </a:solidFill>
                <a:latin typeface="Lucida Sans Unicode"/>
              </a:rPr>
              <a:t> </a:t>
            </a:r>
            <a:r>
              <a:rPr lang="tr" sz="1000" spc="-50" dirty="0">
                <a:solidFill>
                  <a:srgbClr val="1F1919"/>
                </a:solidFill>
                <a:latin typeface="Lucida Sans Unicode"/>
              </a:rPr>
              <a:t>yapılmasına kararvermek.</a:t>
            </a:r>
          </a:p>
          <a:p>
            <a:pPr marL="520700" algn="just">
              <a:spcAft>
                <a:spcPts val="420"/>
              </a:spcAft>
            </a:pPr>
            <a:r>
              <a:rPr lang="tr" sz="1000" b="1" cap="small" spc="-50" dirty="0" smtClean="0">
                <a:solidFill>
                  <a:srgbClr val="3E1912"/>
                </a:solidFill>
                <a:latin typeface="Lucida Sans Unicode"/>
              </a:rPr>
              <a:t>m) </a:t>
            </a:r>
            <a:r>
              <a:rPr lang="tr-TR" sz="1050" dirty="0" smtClean="0"/>
              <a:t>Diğer</a:t>
            </a:r>
            <a:r>
              <a:rPr lang="tr" sz="1050" cap="small" spc="-50" dirty="0" smtClean="0">
                <a:solidFill>
                  <a:srgbClr val="3E1912"/>
                </a:solidFill>
                <a:latin typeface="Lucida Sans Unicode"/>
              </a:rPr>
              <a:t> </a:t>
            </a:r>
            <a:r>
              <a:rPr lang="tr" sz="1000" spc="-50" dirty="0">
                <a:solidFill>
                  <a:srgbClr val="1F1919"/>
                </a:solidFill>
                <a:latin typeface="Lucida Sans Unicode"/>
              </a:rPr>
              <a:t>mahallî idarelerle birlik kurulmasına, kurulmuş birliklere katılmaya veya ayrılmaya</a:t>
            </a:r>
          </a:p>
          <a:p>
            <a:pPr marL="520700" indent="0" algn="just">
              <a:spcAft>
                <a:spcPts val="630"/>
              </a:spcAft>
            </a:pPr>
            <a:r>
              <a:rPr lang="tr" sz="1000" spc="-50" dirty="0">
                <a:solidFill>
                  <a:srgbClr val="1F1919"/>
                </a:solidFill>
                <a:latin typeface="Lucida Sans Unicode"/>
              </a:rPr>
              <a:t>karar vermek.</a:t>
            </a:r>
          </a:p>
          <a:p>
            <a:pPr marL="520700" marR="12700" indent="0" algn="just">
              <a:lnSpc>
                <a:spcPts val="1320"/>
              </a:lnSpc>
              <a:spcAft>
                <a:spcPts val="6300"/>
              </a:spcAft>
            </a:pPr>
            <a:r>
              <a:rPr lang="tr" sz="1000" b="1" spc="-50" dirty="0" smtClean="0">
                <a:latin typeface="Lucida Sans Unicode"/>
              </a:rPr>
              <a:t>n) </a:t>
            </a:r>
            <a:r>
              <a:rPr lang="tr" sz="1000" spc="-50" dirty="0" smtClean="0">
                <a:solidFill>
                  <a:srgbClr val="1F1919"/>
                </a:solidFill>
                <a:latin typeface="Lucida Sans Unicode"/>
              </a:rPr>
              <a:t>Özel </a:t>
            </a:r>
            <a:r>
              <a:rPr lang="tr" sz="1000" spc="-50" dirty="0">
                <a:solidFill>
                  <a:srgbClr val="1F1919"/>
                </a:solidFill>
                <a:latin typeface="Lucida Sans Unicode"/>
              </a:rPr>
              <a:t>İdaresine kanunlarla verilen görev ve hizmetler dışında kalan ve ilgililerin isteğine bağlı</a:t>
            </a:r>
            <a:r>
              <a:rPr lang="tr" sz="1000" spc="-50" dirty="0">
                <a:solidFill>
                  <a:srgbClr val="1E191A"/>
                </a:solidFill>
                <a:latin typeface="Lucida Sans Unicode"/>
              </a:rPr>
              <a:t> </a:t>
            </a:r>
            <a:r>
              <a:rPr lang="tr" sz="1000" spc="-50" dirty="0">
                <a:solidFill>
                  <a:srgbClr val="1F1919"/>
                </a:solidFill>
                <a:latin typeface="Lucida Sans Unicode"/>
              </a:rPr>
              <a:t>nizmetleriçin uygulanacak ücret tarifesini belirlemek.</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10 Dikdörtgen"/>
          <p:cNvSpPr/>
          <p:nvPr/>
        </p:nvSpPr>
        <p:spPr>
          <a:xfrm>
            <a:off x="1138219" y="3847296"/>
            <a:ext cx="5286752" cy="7143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0" tIns="0" rIns="0" bIns="0" anchor="ctr">
            <a:noAutofit/>
            <a:scene3d>
              <a:camera prst="perspectiveBelow"/>
              <a:lightRig rig="threePt" dir="t"/>
            </a:scene3d>
          </a:bodyPr>
          <a:lstStyle/>
          <a:p>
            <a:pPr marR="50800" indent="0">
              <a:lnSpc>
                <a:spcPts val="1560"/>
              </a:lnSpc>
              <a:spcBef>
                <a:spcPts val="5880"/>
              </a:spcBef>
              <a:spcAft>
                <a:spcPts val="4830"/>
              </a:spcAft>
            </a:pPr>
            <a:r>
              <a:rPr lang="tr" sz="1200" spc="-50" dirty="0">
                <a:ln cmpd="dbl">
                  <a:solidFill>
                    <a:schemeClr val="tx1"/>
                  </a:solidFill>
                </a:ln>
                <a:solidFill>
                  <a:srgbClr val="663300"/>
                </a:solidFill>
                <a:latin typeface="Lucida Sans Unicode"/>
              </a:rPr>
              <a:t>ENCÜMENİN GÖREV VE YETKİLERİ </a:t>
            </a:r>
            <a:r>
              <a:rPr lang="tr" sz="1200" spc="-50" dirty="0" smtClean="0">
                <a:ln cmpd="dbl">
                  <a:solidFill>
                    <a:schemeClr val="tx1"/>
                  </a:solidFill>
                </a:ln>
                <a:solidFill>
                  <a:srgbClr val="663300"/>
                </a:solidFill>
                <a:latin typeface="Lucida Sans Unicode"/>
              </a:rPr>
              <a:t>ŞUNLARDIR                                                                               (5302 </a:t>
            </a:r>
            <a:r>
              <a:rPr lang="tr" sz="1200" spc="-50" dirty="0">
                <a:ln cmpd="dbl">
                  <a:solidFill>
                    <a:schemeClr val="tx1"/>
                  </a:solidFill>
                </a:ln>
                <a:solidFill>
                  <a:srgbClr val="663300"/>
                </a:solidFill>
                <a:latin typeface="Lucida Sans Unicode"/>
              </a:rPr>
              <a:t>Sayılı Kanunun 26. Maddesi)</a:t>
            </a:r>
          </a:p>
        </p:txBody>
      </p:sp>
      <p:pic>
        <p:nvPicPr>
          <p:cNvPr id="2" name="1 Resim"/>
          <p:cNvPicPr>
            <a:picLocks noChangeAspect="1"/>
          </p:cNvPicPr>
          <p:nvPr/>
        </p:nvPicPr>
        <p:blipFill>
          <a:blip r:embed="rId2" cstate="print"/>
          <a:stretch>
            <a:fillRect/>
          </a:stretch>
        </p:blipFill>
        <p:spPr>
          <a:xfrm>
            <a:off x="1566847" y="1418404"/>
            <a:ext cx="4895088" cy="268224"/>
          </a:xfrm>
          <a:prstGeom prst="rect">
            <a:avLst/>
          </a:prstGeom>
        </p:spPr>
      </p:pic>
      <p:pic>
        <p:nvPicPr>
          <p:cNvPr id="3" name="2 Resim"/>
          <p:cNvPicPr>
            <a:picLocks noChangeAspect="1"/>
          </p:cNvPicPr>
          <p:nvPr/>
        </p:nvPicPr>
        <p:blipFill>
          <a:blip r:embed="rId3" cstate="print"/>
          <a:stretch>
            <a:fillRect/>
          </a:stretch>
        </p:blipFill>
        <p:spPr>
          <a:xfrm>
            <a:off x="4710119" y="3561544"/>
            <a:ext cx="2264664" cy="1731264"/>
          </a:xfrm>
          <a:prstGeom prst="rect">
            <a:avLst/>
          </a:prstGeom>
        </p:spPr>
      </p:pic>
      <p:sp>
        <p:nvSpPr>
          <p:cNvPr id="5" name="4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a:t>
            </a:r>
            <a:r>
              <a:rPr lang="tr" sz="1000" spc="-100" dirty="0" smtClean="0">
                <a:solidFill>
                  <a:srgbClr val="808282"/>
                </a:solidFill>
                <a:latin typeface="Trebuchet MS"/>
              </a:rPr>
              <a:t> TAŞIYORUZ</a:t>
            </a:r>
            <a:endParaRPr lang="tr" sz="1000" spc="-100" dirty="0">
              <a:solidFill>
                <a:srgbClr val="808282"/>
              </a:solidFill>
              <a:latin typeface="Trebuchet MS"/>
            </a:endParaRPr>
          </a:p>
        </p:txBody>
      </p:sp>
      <p:sp>
        <p:nvSpPr>
          <p:cNvPr id="6" name="5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7" name="6 Dikdörtgen"/>
          <p:cNvSpPr/>
          <p:nvPr/>
        </p:nvSpPr>
        <p:spPr>
          <a:xfrm>
            <a:off x="5928360"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8" name="7 Dikdörtgen"/>
          <p:cNvSpPr/>
          <p:nvPr/>
        </p:nvSpPr>
        <p:spPr>
          <a:xfrm>
            <a:off x="1359408" y="1563624"/>
            <a:ext cx="79248" cy="146304"/>
          </a:xfrm>
          <a:prstGeom prst="rect">
            <a:avLst/>
          </a:prstGeom>
        </p:spPr>
        <p:txBody>
          <a:bodyPr lIns="0" tIns="0" rIns="0" bIns="0">
            <a:noAutofit/>
          </a:bodyPr>
          <a:lstStyle/>
          <a:p>
            <a:pPr indent="0"/>
            <a:endParaRPr lang="tr" sz="1200" dirty="0">
              <a:solidFill>
                <a:srgbClr val="FA1825"/>
              </a:solidFill>
              <a:latin typeface="Bookman Old Style"/>
            </a:endParaRPr>
          </a:p>
        </p:txBody>
      </p:sp>
      <p:sp>
        <p:nvSpPr>
          <p:cNvPr id="9" name="8 Dikdörtgen"/>
          <p:cNvSpPr/>
          <p:nvPr/>
        </p:nvSpPr>
        <p:spPr>
          <a:xfrm>
            <a:off x="935736" y="1801368"/>
            <a:ext cx="5858256" cy="1246632"/>
          </a:xfrm>
          <a:prstGeom prst="rect">
            <a:avLst/>
          </a:prstGeom>
        </p:spPr>
        <p:txBody>
          <a:bodyPr lIns="0" tIns="0" rIns="0" bIns="0">
            <a:noAutofit/>
          </a:bodyPr>
          <a:lstStyle/>
          <a:p>
            <a:pPr marR="50800" indent="444500" algn="just">
              <a:lnSpc>
                <a:spcPts val="1320"/>
              </a:lnSpc>
              <a:spcAft>
                <a:spcPts val="420"/>
              </a:spcAft>
            </a:pPr>
            <a:r>
              <a:rPr lang="tr" sz="1000" spc="-50" dirty="0">
                <a:solidFill>
                  <a:srgbClr val="1F1919"/>
                </a:solidFill>
                <a:latin typeface="Lucida Sans Unicode"/>
              </a:rPr>
              <a:t>İl Encümeni Valinin başkanlığında, İl Genel Meclisinin her yıl kendi üyeleri arasından bir yıl için</a:t>
            </a:r>
            <a:r>
              <a:rPr lang="tr" sz="1000" spc="-50" dirty="0">
                <a:solidFill>
                  <a:srgbClr val="1E1718"/>
                </a:solidFill>
                <a:latin typeface="Lucida Sans Unicode"/>
              </a:rPr>
              <a:t> </a:t>
            </a:r>
            <a:r>
              <a:rPr lang="tr" sz="1000" spc="-50" dirty="0">
                <a:solidFill>
                  <a:srgbClr val="1F1919"/>
                </a:solidFill>
                <a:latin typeface="Lucida Sans Unicode"/>
              </a:rPr>
              <a:t>gizli oyla seçeceği beş üye İle biri malî hizmetler birim amiri olmak üzere Valinin her yıl birim amirleri</a:t>
            </a:r>
            <a:r>
              <a:rPr lang="tr" sz="1000" spc="-50" dirty="0">
                <a:solidFill>
                  <a:srgbClr val="1E1718"/>
                </a:solidFill>
                <a:latin typeface="Lucida Sans Unicode"/>
              </a:rPr>
              <a:t> </a:t>
            </a:r>
            <a:r>
              <a:rPr lang="tr" sz="1000" spc="-50" dirty="0">
                <a:solidFill>
                  <a:srgbClr val="1F1919"/>
                </a:solidFill>
                <a:latin typeface="Lucida Sans Unicode"/>
              </a:rPr>
              <a:t>arasından seçeceği beş üyeden oluşur.</a:t>
            </a:r>
          </a:p>
          <a:p>
            <a:pPr indent="444500" algn="just">
              <a:spcAft>
                <a:spcPts val="840"/>
              </a:spcAft>
            </a:pPr>
            <a:r>
              <a:rPr lang="tr" sz="1000" spc="-50" dirty="0">
                <a:solidFill>
                  <a:srgbClr val="1F1919"/>
                </a:solidFill>
                <a:latin typeface="Lucida Sans Unicode"/>
              </a:rPr>
              <a:t>Valinin katılamadığı </a:t>
            </a:r>
            <a:r>
              <a:rPr lang="tr" sz="1000" spc="-50" dirty="0" smtClean="0">
                <a:solidFill>
                  <a:srgbClr val="1F1919"/>
                </a:solidFill>
                <a:latin typeface="Lucida Sans Unicode"/>
              </a:rPr>
              <a:t>encümen toplantısına </a:t>
            </a:r>
            <a:r>
              <a:rPr lang="tr" sz="1000" spc="-50" dirty="0">
                <a:solidFill>
                  <a:srgbClr val="1F1919"/>
                </a:solidFill>
                <a:latin typeface="Lucida Sans Unicode"/>
              </a:rPr>
              <a:t>Genel Sekreter </a:t>
            </a:r>
            <a:r>
              <a:rPr lang="tr" sz="1000" spc="-50" dirty="0" smtClean="0">
                <a:solidFill>
                  <a:srgbClr val="1F1919"/>
                </a:solidFill>
                <a:latin typeface="Lucida Sans Unicode"/>
              </a:rPr>
              <a:t>başkanlık eder</a:t>
            </a:r>
            <a:r>
              <a:rPr lang="tr" sz="1000" spc="-50" dirty="0">
                <a:solidFill>
                  <a:srgbClr val="1F1919"/>
                </a:solidFill>
                <a:latin typeface="Lucida Sans Unicode"/>
              </a:rPr>
              <a:t>.</a:t>
            </a:r>
          </a:p>
          <a:p>
            <a:pPr marR="50800" indent="444500" algn="just">
              <a:lnSpc>
                <a:spcPts val="1320"/>
              </a:lnSpc>
              <a:spcAft>
                <a:spcPts val="5880"/>
              </a:spcAft>
            </a:pPr>
            <a:r>
              <a:rPr lang="tr" sz="1000" spc="-50" dirty="0">
                <a:solidFill>
                  <a:srgbClr val="1F1919"/>
                </a:solidFill>
                <a:latin typeface="Lucida Sans Unicode"/>
              </a:rPr>
              <a:t>Encümen toplantılarına gündemdeki konularla ilgili olarak, ilgili birim amirleri Vali tarafından oy</a:t>
            </a:r>
            <a:r>
              <a:rPr lang="tr" sz="1000" spc="-50" dirty="0">
                <a:solidFill>
                  <a:srgbClr val="1E1718"/>
                </a:solidFill>
                <a:latin typeface="Lucida Sans Unicode"/>
              </a:rPr>
              <a:t> </a:t>
            </a:r>
            <a:r>
              <a:rPr lang="tr" sz="1000" spc="-50" dirty="0">
                <a:solidFill>
                  <a:srgbClr val="1F1919"/>
                </a:solidFill>
                <a:latin typeface="Lucida Sans Unicode"/>
              </a:rPr>
              <a:t>hakkı olmaksızın görüşleri </a:t>
            </a:r>
            <a:r>
              <a:rPr lang="tr" sz="1000" spc="-50" dirty="0" smtClean="0">
                <a:solidFill>
                  <a:srgbClr val="1F1919"/>
                </a:solidFill>
                <a:latin typeface="Lucida Sans Unicode"/>
              </a:rPr>
              <a:t>alınmak üzere çağrılabilir</a:t>
            </a:r>
            <a:r>
              <a:rPr lang="tr" sz="1000" spc="-50" dirty="0">
                <a:solidFill>
                  <a:srgbClr val="1F1919"/>
                </a:solidFill>
                <a:latin typeface="Lucida Sans Unicode"/>
              </a:rPr>
              <a:t>.</a:t>
            </a:r>
          </a:p>
        </p:txBody>
      </p:sp>
      <p:sp>
        <p:nvSpPr>
          <p:cNvPr id="10" name="9 Dikdörtgen"/>
          <p:cNvSpPr/>
          <p:nvPr/>
        </p:nvSpPr>
        <p:spPr>
          <a:xfrm>
            <a:off x="935736" y="5657088"/>
            <a:ext cx="5858256" cy="3203448"/>
          </a:xfrm>
          <a:prstGeom prst="rect">
            <a:avLst/>
          </a:prstGeom>
        </p:spPr>
        <p:txBody>
          <a:bodyPr lIns="0" tIns="0" rIns="0" bIns="0">
            <a:noAutofit/>
          </a:bodyPr>
          <a:lstStyle/>
          <a:p>
            <a:pPr marL="635000" marR="50800" indent="-190500">
              <a:lnSpc>
                <a:spcPts val="1320"/>
              </a:lnSpc>
              <a:spcBef>
                <a:spcPts val="4830"/>
              </a:spcBef>
              <a:spcAft>
                <a:spcPts val="420"/>
              </a:spcAft>
            </a:pPr>
            <a:r>
              <a:rPr lang="tr" sz="1000" spc="-50" dirty="0">
                <a:solidFill>
                  <a:srgbClr val="FA1825"/>
                </a:solidFill>
                <a:latin typeface="Lucida Sans Unicode"/>
              </a:rPr>
              <a:t>a) </a:t>
            </a:r>
            <a:r>
              <a:rPr lang="tr" sz="1000" spc="-50" dirty="0">
                <a:solidFill>
                  <a:srgbClr val="1F1919"/>
                </a:solidFill>
                <a:latin typeface="Lucida Sans Unicode"/>
              </a:rPr>
              <a:t>Stratejik plân ve yıllık çalışma programı ile bütçe ve kesin hesabı inceleyip İl Genel Meclisine</a:t>
            </a:r>
            <a:r>
              <a:rPr lang="tr" sz="1000" spc="-50" dirty="0">
                <a:solidFill>
                  <a:srgbClr val="1F191A"/>
                </a:solidFill>
                <a:latin typeface="Lucida Sans Unicode"/>
              </a:rPr>
              <a:t> </a:t>
            </a:r>
            <a:r>
              <a:rPr lang="tr" sz="1000" spc="-50" dirty="0">
                <a:solidFill>
                  <a:srgbClr val="1F1919"/>
                </a:solidFill>
                <a:latin typeface="Lucida Sans Unicode"/>
              </a:rPr>
              <a:t>görüş bildirmek.</a:t>
            </a:r>
          </a:p>
          <a:p>
            <a:pPr indent="444500" algn="just">
              <a:lnSpc>
                <a:spcPts val="2184"/>
              </a:lnSpc>
            </a:pPr>
            <a:r>
              <a:rPr lang="tr" sz="1000" spc="-50" dirty="0">
                <a:solidFill>
                  <a:srgbClr val="FA1825"/>
                </a:solidFill>
                <a:latin typeface="Lucida Sans Unicode"/>
              </a:rPr>
              <a:t>b) </a:t>
            </a:r>
            <a:r>
              <a:rPr lang="tr" sz="1000" spc="-50" dirty="0">
                <a:solidFill>
                  <a:srgbClr val="1F1919"/>
                </a:solidFill>
                <a:latin typeface="Lucida Sans Unicode"/>
              </a:rPr>
              <a:t>Yıllıkçalışma programına alınan işlerle ilgili kamulaştırma kararlarını almakve uygulamak.</a:t>
            </a:r>
          </a:p>
          <a:p>
            <a:pPr indent="444500" algn="just">
              <a:lnSpc>
                <a:spcPts val="2184"/>
              </a:lnSpc>
            </a:pPr>
            <a:r>
              <a:rPr lang="tr" sz="1000" cap="small" spc="-50" dirty="0">
                <a:solidFill>
                  <a:srgbClr val="FA1825"/>
                </a:solidFill>
                <a:latin typeface="Lucida Sans Unicode"/>
              </a:rPr>
              <a:t>c) </a:t>
            </a:r>
            <a:r>
              <a:rPr lang="tr" sz="1000" spc="-50" dirty="0">
                <a:solidFill>
                  <a:srgbClr val="1F1919"/>
                </a:solidFill>
                <a:latin typeface="Lucida Sans Unicode"/>
              </a:rPr>
              <a:t>Öngörülmeyen giderler ödeneğinin harcama yerlerini belirlemek.</a:t>
            </a:r>
          </a:p>
          <a:p>
            <a:pPr indent="444500" algn="just">
              <a:lnSpc>
                <a:spcPts val="2184"/>
              </a:lnSpc>
            </a:pPr>
            <a:r>
              <a:rPr lang="tr" sz="1000" spc="-50" dirty="0">
                <a:solidFill>
                  <a:srgbClr val="FA1825"/>
                </a:solidFill>
                <a:latin typeface="Lucida Sans Unicode"/>
              </a:rPr>
              <a:t>d) </a:t>
            </a:r>
            <a:r>
              <a:rPr lang="tr" sz="1000" spc="-50" dirty="0">
                <a:solidFill>
                  <a:srgbClr val="1F1919"/>
                </a:solidFill>
                <a:latin typeface="Lucida Sans Unicode"/>
              </a:rPr>
              <a:t>Bütçede fonksiyonel sınıflandırmanın ikinci düzeyleri arasında aktarma yapmak.</a:t>
            </a:r>
          </a:p>
          <a:p>
            <a:pPr indent="444500" algn="just">
              <a:lnSpc>
                <a:spcPts val="2184"/>
              </a:lnSpc>
            </a:pPr>
            <a:r>
              <a:rPr lang="tr" sz="1000" spc="-50" dirty="0">
                <a:solidFill>
                  <a:srgbClr val="FA1825"/>
                </a:solidFill>
                <a:latin typeface="Lucida Sans Unicode"/>
              </a:rPr>
              <a:t>e) </a:t>
            </a:r>
            <a:r>
              <a:rPr lang="tr" sz="1000" spc="-50" dirty="0">
                <a:solidFill>
                  <a:srgbClr val="1F1919"/>
                </a:solidFill>
                <a:latin typeface="Lucida Sans Unicode"/>
              </a:rPr>
              <a:t>Kanunlarda öngörülen cezaları vermek.</a:t>
            </a:r>
          </a:p>
          <a:p>
            <a:pPr marL="635000" marR="50800" indent="-190500">
              <a:lnSpc>
                <a:spcPts val="1320"/>
              </a:lnSpc>
              <a:spcAft>
                <a:spcPts val="420"/>
              </a:spcAft>
            </a:pPr>
            <a:r>
              <a:rPr lang="tr" sz="1000" spc="-50" dirty="0">
                <a:solidFill>
                  <a:srgbClr val="FA1825"/>
                </a:solidFill>
                <a:latin typeface="Lucida Sans Unicode"/>
              </a:rPr>
              <a:t>f) </a:t>
            </a:r>
            <a:r>
              <a:rPr lang="tr" sz="1000" spc="-50" dirty="0" smtClean="0">
                <a:solidFill>
                  <a:srgbClr val="FA1825"/>
                </a:solidFill>
                <a:latin typeface="Lucida Sans Unicode"/>
              </a:rPr>
              <a:t> </a:t>
            </a:r>
            <a:r>
              <a:rPr lang="tr" sz="1000" spc="-50" dirty="0" smtClean="0">
                <a:solidFill>
                  <a:srgbClr val="1F1919"/>
                </a:solidFill>
                <a:latin typeface="Lucida Sans Unicode"/>
              </a:rPr>
              <a:t>Vergi</a:t>
            </a:r>
            <a:r>
              <a:rPr lang="tr" sz="1000" spc="-50" dirty="0">
                <a:solidFill>
                  <a:srgbClr val="1F1919"/>
                </a:solidFill>
                <a:latin typeface="Lucida Sans Unicode"/>
              </a:rPr>
              <a:t>, resim ve harçlar dışında kalan ve miktarı beş milyarTürk Lirasına kadar olan </a:t>
            </a:r>
            <a:r>
              <a:rPr lang="tr" sz="1000" spc="-50" dirty="0" smtClean="0">
                <a:solidFill>
                  <a:srgbClr val="1F1919"/>
                </a:solidFill>
                <a:latin typeface="Lucida Sans Unicode"/>
              </a:rPr>
              <a:t>ihtilafların</a:t>
            </a:r>
            <a:r>
              <a:rPr lang="tr" sz="1000" spc="-50" dirty="0" smtClean="0">
                <a:solidFill>
                  <a:srgbClr val="1F191A"/>
                </a:solidFill>
                <a:latin typeface="Lucida Sans Unicode"/>
              </a:rPr>
              <a:t> </a:t>
            </a:r>
            <a:r>
              <a:rPr lang="tr" sz="1000" spc="-50" dirty="0" smtClean="0">
                <a:solidFill>
                  <a:srgbClr val="1F1919"/>
                </a:solidFill>
                <a:latin typeface="Lucida Sans Unicode"/>
              </a:rPr>
              <a:t>sulhen </a:t>
            </a:r>
            <a:r>
              <a:rPr lang="tr" sz="1000" spc="-50" dirty="0">
                <a:solidFill>
                  <a:srgbClr val="1F1919"/>
                </a:solidFill>
                <a:latin typeface="Lucida Sans Unicode"/>
              </a:rPr>
              <a:t>halline karar vermek.</a:t>
            </a:r>
          </a:p>
          <a:p>
            <a:pPr marL="635000" marR="50800" indent="-190500">
              <a:lnSpc>
                <a:spcPts val="1320"/>
              </a:lnSpc>
              <a:spcAft>
                <a:spcPts val="420"/>
              </a:spcAft>
            </a:pPr>
            <a:r>
              <a:rPr lang="tr" sz="1000" spc="-50" dirty="0">
                <a:solidFill>
                  <a:srgbClr val="FA1825"/>
                </a:solidFill>
                <a:latin typeface="Lucida Sans Unicode"/>
              </a:rPr>
              <a:t>g) </a:t>
            </a:r>
            <a:r>
              <a:rPr lang="tr" sz="1000" spc="-50" dirty="0">
                <a:solidFill>
                  <a:srgbClr val="1F1919"/>
                </a:solidFill>
                <a:latin typeface="Lucida Sans Unicode"/>
              </a:rPr>
              <a:t>Taşınmaz mal satımına, trampa edilmesine ve tahsisine ilişkin kararları uygulamak, süresi üç</a:t>
            </a:r>
            <a:r>
              <a:rPr lang="tr" sz="1000" spc="-50" dirty="0">
                <a:solidFill>
                  <a:srgbClr val="1F191A"/>
                </a:solidFill>
                <a:latin typeface="Lucida Sans Unicode"/>
              </a:rPr>
              <a:t> </a:t>
            </a:r>
            <a:r>
              <a:rPr lang="tr" sz="1000" spc="-50" dirty="0">
                <a:solidFill>
                  <a:srgbClr val="1F1919"/>
                </a:solidFill>
                <a:latin typeface="Lucida Sans Unicode"/>
              </a:rPr>
              <a:t>yılı geçmemek üzere kiralanmasına karar vermek.</a:t>
            </a:r>
          </a:p>
          <a:p>
            <a:pPr indent="444500" algn="just">
              <a:lnSpc>
                <a:spcPts val="2184"/>
              </a:lnSpc>
            </a:pPr>
            <a:r>
              <a:rPr lang="tr" sz="1000" spc="-50" dirty="0">
                <a:solidFill>
                  <a:srgbClr val="FA1825"/>
                </a:solidFill>
                <a:latin typeface="Lucida Sans Unicode"/>
              </a:rPr>
              <a:t>h) </a:t>
            </a:r>
            <a:r>
              <a:rPr lang="tr" sz="1000" spc="-50" dirty="0">
                <a:solidFill>
                  <a:srgbClr val="1F1919"/>
                </a:solidFill>
                <a:latin typeface="Lucida Sans Unicode"/>
              </a:rPr>
              <a:t>Belediye sınırları dışındaki umuma açıkyerlerin açılış ve kapanış saatlerini belirlemek</a:t>
            </a:r>
          </a:p>
          <a:p>
            <a:pPr indent="444500" algn="just">
              <a:lnSpc>
                <a:spcPts val="2184"/>
              </a:lnSpc>
            </a:pPr>
            <a:r>
              <a:rPr lang="tr" sz="1000" spc="-50" dirty="0">
                <a:solidFill>
                  <a:srgbClr val="FA1825"/>
                </a:solidFill>
                <a:latin typeface="Lucida Sans Unicode"/>
              </a:rPr>
              <a:t>i) </a:t>
            </a:r>
            <a:r>
              <a:rPr lang="tr" sz="1000" spc="-50" dirty="0">
                <a:solidFill>
                  <a:srgbClr val="1F1919"/>
                </a:solidFill>
                <a:latin typeface="Lucida Sans Unicode"/>
              </a:rPr>
              <a:t>Vali tarafından havale edilen konularda görüş bildirmek.</a:t>
            </a:r>
          </a:p>
          <a:p>
            <a:pPr indent="444500" algn="just">
              <a:lnSpc>
                <a:spcPts val="2184"/>
              </a:lnSpc>
              <a:spcAft>
                <a:spcPts val="4830"/>
              </a:spcAft>
            </a:pPr>
            <a:r>
              <a:rPr lang="tr" sz="1000" spc="-50" dirty="0">
                <a:solidFill>
                  <a:srgbClr val="FA1825"/>
                </a:solidFill>
                <a:latin typeface="Lucida Sans Unicode"/>
              </a:rPr>
              <a:t>j) </a:t>
            </a:r>
            <a:r>
              <a:rPr lang="tr" sz="1000" spc="-50" dirty="0">
                <a:solidFill>
                  <a:srgbClr val="1F1919"/>
                </a:solidFill>
                <a:latin typeface="Lucida Sans Unicode"/>
              </a:rPr>
              <a:t>Kanunlarla verilen diğer görevleri yapmak.</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676656" y="682752"/>
            <a:ext cx="963168" cy="292608"/>
          </a:xfrm>
          <a:prstGeom prst="rect">
            <a:avLst/>
          </a:prstGeom>
        </p:spPr>
        <p:txBody>
          <a:bodyPr lIns="0" tIns="0" rIns="0" bIns="0">
            <a:noAutofit/>
          </a:bodyPr>
          <a:lstStyle/>
          <a:p>
            <a:pPr marL="190500" indent="0"/>
            <a:r>
              <a:rPr lang="tr" sz="600" dirty="0">
                <a:solidFill>
                  <a:srgbClr val="FA273F"/>
                </a:solidFill>
                <a:latin typeface="Lucida Sans Unicode"/>
              </a:rPr>
              <a:t>STRATEJİK PLAN</a:t>
            </a:r>
          </a:p>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3" name="2 Dikdörtgen"/>
          <p:cNvSpPr/>
          <p:nvPr/>
        </p:nvSpPr>
        <p:spPr>
          <a:xfrm>
            <a:off x="5254751" y="865632"/>
            <a:ext cx="1741383" cy="195582"/>
          </a:xfrm>
          <a:prstGeom prst="rect">
            <a:avLst/>
          </a:prstGeom>
        </p:spPr>
        <p:txBody>
          <a:bodyPr lIns="0" tIns="0" rIns="0" bIns="0">
            <a:noAutofit/>
          </a:bodyPr>
          <a:lstStyle/>
          <a:p>
            <a:pPr indent="0"/>
            <a:r>
              <a:rPr lang="tr" sz="1000" spc="-50" dirty="0" smtClean="0">
                <a:solidFill>
                  <a:srgbClr val="808282"/>
                </a:solidFill>
                <a:latin typeface="Lucida Sans Unicode"/>
              </a:rPr>
              <a:t>ERZİNCAN </a:t>
            </a:r>
            <a:r>
              <a:rPr lang="tr" sz="1000" spc="-50" dirty="0">
                <a:solidFill>
                  <a:srgbClr val="808282"/>
                </a:solidFill>
                <a:latin typeface="Lucida Sans Unicode"/>
              </a:rPr>
              <a:t>İL ÖZEL İDARESİ</a:t>
            </a:r>
          </a:p>
        </p:txBody>
      </p:sp>
      <p:sp>
        <p:nvSpPr>
          <p:cNvPr id="5" name="4 Dikdörtgen"/>
          <p:cNvSpPr/>
          <p:nvPr/>
        </p:nvSpPr>
        <p:spPr>
          <a:xfrm>
            <a:off x="1225296" y="2286000"/>
            <a:ext cx="5407152" cy="478536"/>
          </a:xfrm>
          <a:prstGeom prst="rect">
            <a:avLst/>
          </a:prstGeom>
        </p:spPr>
        <p:txBody>
          <a:bodyPr lIns="0" tIns="0" rIns="0" bIns="0">
            <a:noAutofit/>
          </a:bodyPr>
          <a:lstStyle/>
          <a:p>
            <a:pPr marL="215900" marR="12700" indent="0" algn="just">
              <a:lnSpc>
                <a:spcPts val="1320"/>
              </a:lnSpc>
              <a:spcBef>
                <a:spcPts val="1890"/>
              </a:spcBef>
              <a:spcAft>
                <a:spcPts val="1890"/>
              </a:spcAft>
            </a:pPr>
            <a:r>
              <a:rPr lang="tr" sz="900" b="1" cap="small" dirty="0">
                <a:solidFill>
                  <a:srgbClr val="1F1919"/>
                </a:solidFill>
                <a:latin typeface="Lucida Sans Unicode"/>
              </a:rPr>
              <a:t>"Vali ve Mülki Amir sıfatı </a:t>
            </a:r>
            <a:r>
              <a:rPr lang="tr" sz="900" b="1" cap="small" dirty="0" smtClean="0">
                <a:solidFill>
                  <a:srgbClr val="1F1919"/>
                </a:solidFill>
                <a:latin typeface="Lucida Sans Unicode"/>
              </a:rPr>
              <a:t>ile 250 </a:t>
            </a:r>
            <a:r>
              <a:rPr lang="tr" sz="900" b="1" cap="small" dirty="0">
                <a:solidFill>
                  <a:srgbClr val="1F1919"/>
                </a:solidFill>
                <a:latin typeface="Lucida Sans Unicode"/>
              </a:rPr>
              <a:t>civarında Kanunda, 550 civarında Yönetmelikte, ayrıca</a:t>
            </a:r>
            <a:r>
              <a:rPr lang="tr" sz="900" b="1" dirty="0">
                <a:solidFill>
                  <a:srgbClr val="1E1819"/>
                </a:solidFill>
                <a:latin typeface="Lucida Sans Unicode"/>
              </a:rPr>
              <a:t> </a:t>
            </a:r>
            <a:r>
              <a:rPr lang="tr" sz="900" b="1" dirty="0">
                <a:solidFill>
                  <a:srgbClr val="1F1919"/>
                </a:solidFill>
                <a:latin typeface="Lucida Sans Unicode"/>
              </a:rPr>
              <a:t>Kanun Hükmünde Kararnamelerde ve Tebliğlerde çok sayıda görev ve yetkiler</a:t>
            </a:r>
            <a:r>
              <a:rPr lang="tr" sz="900" b="1" dirty="0">
                <a:solidFill>
                  <a:srgbClr val="1E1819"/>
                </a:solidFill>
                <a:latin typeface="Lucida Sans Unicode"/>
              </a:rPr>
              <a:t> </a:t>
            </a:r>
            <a:r>
              <a:rPr lang="tr" sz="900" b="1" dirty="0">
                <a:solidFill>
                  <a:srgbClr val="1F1919"/>
                </a:solidFill>
                <a:latin typeface="Lucida Sans Unicode"/>
              </a:rPr>
              <a:t>verilmektedir."</a:t>
            </a:r>
          </a:p>
        </p:txBody>
      </p:sp>
      <p:sp>
        <p:nvSpPr>
          <p:cNvPr id="6" name="5 Dikdörtgen"/>
          <p:cNvSpPr/>
          <p:nvPr/>
        </p:nvSpPr>
        <p:spPr>
          <a:xfrm>
            <a:off x="1225296" y="3163824"/>
            <a:ext cx="5407152" cy="185928"/>
          </a:xfrm>
          <a:prstGeom prst="rect">
            <a:avLst/>
          </a:prstGeom>
        </p:spPr>
        <p:txBody>
          <a:bodyPr lIns="0" tIns="0" rIns="0" bIns="0">
            <a:noAutofit/>
          </a:bodyPr>
          <a:lstStyle/>
          <a:p>
            <a:pPr marL="469900" indent="0">
              <a:spcBef>
                <a:spcPts val="1890"/>
              </a:spcBef>
              <a:spcAft>
                <a:spcPts val="2310"/>
              </a:spcAft>
            </a:pPr>
            <a:r>
              <a:rPr lang="tr" sz="1000" b="1" spc="-50" dirty="0">
                <a:solidFill>
                  <a:srgbClr val="1F1919"/>
                </a:solidFill>
                <a:latin typeface="Lucida Sans Unicode"/>
              </a:rPr>
              <a:t>Vali, İl Özel İdaresinin başı ve tüzel kişiliğinin temsilcisidir.</a:t>
            </a:r>
          </a:p>
        </p:txBody>
      </p:sp>
      <p:sp>
        <p:nvSpPr>
          <p:cNvPr id="7" name="6 Dikdörtgen"/>
          <p:cNvSpPr/>
          <p:nvPr/>
        </p:nvSpPr>
        <p:spPr>
          <a:xfrm>
            <a:off x="1225296" y="3724656"/>
            <a:ext cx="5407152" cy="5102352"/>
          </a:xfrm>
          <a:prstGeom prst="rect">
            <a:avLst/>
          </a:prstGeom>
        </p:spPr>
        <p:txBody>
          <a:bodyPr lIns="0" tIns="0" rIns="0" bIns="0">
            <a:noAutofit/>
          </a:bodyPr>
          <a:lstStyle/>
          <a:p>
            <a:pPr marL="215900" marR="12700" indent="-203200" algn="just">
              <a:lnSpc>
                <a:spcPts val="1320"/>
              </a:lnSpc>
              <a:spcBef>
                <a:spcPts val="2310"/>
              </a:spcBef>
              <a:spcAft>
                <a:spcPts val="420"/>
              </a:spcAft>
            </a:pPr>
            <a:r>
              <a:rPr lang="tr" sz="1000" spc="-50" dirty="0">
                <a:solidFill>
                  <a:srgbClr val="FA1825"/>
                </a:solidFill>
                <a:latin typeface="Lucida Sans Unicode"/>
              </a:rPr>
              <a:t>a) </a:t>
            </a:r>
            <a:r>
              <a:rPr lang="tr" sz="1000" spc="-50" dirty="0">
                <a:solidFill>
                  <a:srgbClr val="1F1919"/>
                </a:solidFill>
                <a:latin typeface="Lucida Sans Unicode"/>
              </a:rPr>
              <a:t>İl Özel İdaresi teşkilatının en üst amiri olarak İl Özel İdaresi teşkilâtını sevk ve idare etmek, İl</a:t>
            </a:r>
            <a:r>
              <a:rPr lang="tr" sz="1000" spc="-50" dirty="0">
                <a:solidFill>
                  <a:srgbClr val="1E191A"/>
                </a:solidFill>
                <a:latin typeface="Lucida Sans Unicode"/>
              </a:rPr>
              <a:t> </a:t>
            </a:r>
            <a:r>
              <a:rPr lang="tr" sz="1000" spc="-50" dirty="0">
                <a:solidFill>
                  <a:srgbClr val="1F1919"/>
                </a:solidFill>
                <a:latin typeface="Lucida Sans Unicode"/>
              </a:rPr>
              <a:t>Özel İdaresinin </a:t>
            </a:r>
            <a:r>
              <a:rPr lang="tr" sz="1000" spc="-50" dirty="0" smtClean="0">
                <a:solidFill>
                  <a:srgbClr val="1F1919"/>
                </a:solidFill>
                <a:latin typeface="Lucida Sans Unicode"/>
              </a:rPr>
              <a:t>hak ve </a:t>
            </a:r>
            <a:r>
              <a:rPr lang="tr" sz="1000" spc="-50" dirty="0">
                <a:solidFill>
                  <a:srgbClr val="1F1919"/>
                </a:solidFill>
                <a:latin typeface="Lucida Sans Unicode"/>
              </a:rPr>
              <a:t>menfaatlerini korumak.</a:t>
            </a:r>
          </a:p>
          <a:p>
            <a:pPr marL="215900" marR="12700" indent="-203200" algn="just">
              <a:lnSpc>
                <a:spcPts val="1320"/>
              </a:lnSpc>
              <a:spcAft>
                <a:spcPts val="420"/>
              </a:spcAft>
            </a:pPr>
            <a:r>
              <a:rPr lang="tr" sz="1000" spc="-50" dirty="0" smtClean="0">
                <a:solidFill>
                  <a:srgbClr val="FA1825"/>
                </a:solidFill>
                <a:latin typeface="Lucida Sans Unicode"/>
              </a:rPr>
              <a:t>b)</a:t>
            </a:r>
            <a:r>
              <a:rPr lang="tr" sz="1000" spc="-50" dirty="0" smtClean="0">
                <a:solidFill>
                  <a:srgbClr val="1F1919"/>
                </a:solidFill>
                <a:latin typeface="Lucida Sans Unicode"/>
              </a:rPr>
              <a:t>İl </a:t>
            </a:r>
            <a:r>
              <a:rPr lang="tr" sz="1000" spc="-50" dirty="0">
                <a:solidFill>
                  <a:srgbClr val="1F1919"/>
                </a:solidFill>
                <a:latin typeface="Lucida Sans Unicode"/>
              </a:rPr>
              <a:t>Özel İdaresini stratejik plana uygun olarak yönetmek, İl Özel İdaresinin kurumsal</a:t>
            </a:r>
            <a:r>
              <a:rPr lang="tr" sz="1000" spc="-50" dirty="0">
                <a:solidFill>
                  <a:srgbClr val="1E191A"/>
                </a:solidFill>
                <a:latin typeface="Lucida Sans Unicode"/>
              </a:rPr>
              <a:t> </a:t>
            </a:r>
            <a:r>
              <a:rPr lang="tr" sz="1000" spc="-50" dirty="0">
                <a:solidFill>
                  <a:srgbClr val="1F1919"/>
                </a:solidFill>
                <a:latin typeface="Lucida Sans Unicode"/>
              </a:rPr>
              <a:t>stratejilerini oluşturmak, bu stratejilere uygun olarak bütçeyi, İl Özel İdaresi faaliyetlerinin ve</a:t>
            </a:r>
            <a:r>
              <a:rPr lang="tr" sz="1000" spc="-50" dirty="0">
                <a:solidFill>
                  <a:srgbClr val="1E191A"/>
                </a:solidFill>
                <a:latin typeface="Lucida Sans Unicode"/>
              </a:rPr>
              <a:t> </a:t>
            </a:r>
            <a:r>
              <a:rPr lang="tr" sz="1000" spc="-50" dirty="0">
                <a:solidFill>
                  <a:srgbClr val="1F1919"/>
                </a:solidFill>
                <a:latin typeface="Lucida Sans Unicode"/>
              </a:rPr>
              <a:t>personelinin performans ölçütlerini hazırlamak ve uygulamak, izlemek ve değerlendirmek,</a:t>
            </a:r>
            <a:r>
              <a:rPr lang="tr" sz="1000" spc="-50" dirty="0">
                <a:solidFill>
                  <a:srgbClr val="1E191A"/>
                </a:solidFill>
                <a:latin typeface="Lucida Sans Unicode"/>
              </a:rPr>
              <a:t> </a:t>
            </a:r>
            <a:r>
              <a:rPr lang="tr" sz="1000" spc="-50" dirty="0">
                <a:solidFill>
                  <a:srgbClr val="1F1919"/>
                </a:solidFill>
                <a:latin typeface="Lucida Sans Unicode"/>
              </a:rPr>
              <a:t>bunlarla ilgili raporları meclise sunmak</a:t>
            </a:r>
          </a:p>
          <a:p>
            <a:pPr marL="215900" marR="12700" indent="-203200" algn="just">
              <a:lnSpc>
                <a:spcPts val="1320"/>
              </a:lnSpc>
              <a:spcAft>
                <a:spcPts val="420"/>
              </a:spcAft>
            </a:pPr>
            <a:r>
              <a:rPr lang="tr" sz="1000" cap="small" spc="-50" dirty="0">
                <a:solidFill>
                  <a:srgbClr val="FA1825"/>
                </a:solidFill>
                <a:latin typeface="Lucida Sans Unicode"/>
              </a:rPr>
              <a:t>c) </a:t>
            </a:r>
            <a:r>
              <a:rPr lang="tr" sz="1000" spc="-50" dirty="0">
                <a:solidFill>
                  <a:srgbClr val="1F1919"/>
                </a:solidFill>
                <a:latin typeface="Lucida Sans Unicode"/>
              </a:rPr>
              <a:t>İl Özel İdaresini Devlet dairelerinde ve törenlerde, davacı veya davalı olarak da yarg </a:t>
            </a:r>
            <a:r>
              <a:rPr lang="tr" sz="1000" spc="-50" dirty="0" smtClean="0">
                <a:solidFill>
                  <a:srgbClr val="1F1919"/>
                </a:solidFill>
                <a:latin typeface="Lucida Sans Unicode"/>
              </a:rPr>
              <a:t>yerlerinde </a:t>
            </a:r>
            <a:r>
              <a:rPr lang="tr" sz="1000" spc="-50" dirty="0">
                <a:solidFill>
                  <a:srgbClr val="1F1919"/>
                </a:solidFill>
                <a:latin typeface="Lucida Sans Unicode"/>
              </a:rPr>
              <a:t>temsil etmek veya vekil tayin etmek.</a:t>
            </a:r>
          </a:p>
          <a:p>
            <a:pPr marL="215900" indent="-203200" algn="just">
              <a:lnSpc>
                <a:spcPts val="2184"/>
              </a:lnSpc>
            </a:pPr>
            <a:r>
              <a:rPr lang="tr" sz="1000" spc="-50" dirty="0">
                <a:solidFill>
                  <a:srgbClr val="FA1825"/>
                </a:solidFill>
                <a:latin typeface="Lucida Sans Unicode"/>
              </a:rPr>
              <a:t>d) </a:t>
            </a:r>
            <a:r>
              <a:rPr lang="tr" sz="1000" spc="-50" dirty="0">
                <a:solidFill>
                  <a:srgbClr val="1F1919"/>
                </a:solidFill>
                <a:latin typeface="Lucida Sans Unicode"/>
              </a:rPr>
              <a:t>İl Encümenine </a:t>
            </a:r>
            <a:r>
              <a:rPr lang="tr" sz="1000" spc="-50" dirty="0" smtClean="0">
                <a:solidFill>
                  <a:srgbClr val="1F1919"/>
                </a:solidFill>
                <a:latin typeface="Lucida Sans Unicode"/>
              </a:rPr>
              <a:t>başkanlık etmek. </a:t>
            </a:r>
            <a:endParaRPr lang="tr" sz="1000" spc="-50" dirty="0">
              <a:solidFill>
                <a:srgbClr val="1F1919"/>
              </a:solidFill>
              <a:latin typeface="Lucida Sans Unicode"/>
            </a:endParaRPr>
          </a:p>
          <a:p>
            <a:pPr marL="215900" indent="-203200" algn="just">
              <a:lnSpc>
                <a:spcPts val="2184"/>
              </a:lnSpc>
            </a:pPr>
            <a:r>
              <a:rPr lang="tr" sz="1000" spc="-50" dirty="0">
                <a:solidFill>
                  <a:srgbClr val="FA1825"/>
                </a:solidFill>
                <a:latin typeface="Lucida Sans Unicode"/>
              </a:rPr>
              <a:t>e) </a:t>
            </a:r>
            <a:r>
              <a:rPr lang="tr" sz="1000" spc="-50" dirty="0">
                <a:solidFill>
                  <a:srgbClr val="1F1919"/>
                </a:solidFill>
                <a:latin typeface="Lucida Sans Unicode"/>
              </a:rPr>
              <a:t>İl Özel İdaresinin taşınır ve taşınmaz mallarını idare etmek.</a:t>
            </a:r>
          </a:p>
          <a:p>
            <a:pPr marL="215900" indent="-203200" algn="just">
              <a:lnSpc>
                <a:spcPts val="2184"/>
              </a:lnSpc>
            </a:pPr>
            <a:r>
              <a:rPr lang="tr" sz="1000" spc="-50" dirty="0">
                <a:solidFill>
                  <a:srgbClr val="FA1825"/>
                </a:solidFill>
                <a:latin typeface="Lucida Sans Unicode"/>
              </a:rPr>
              <a:t>f) </a:t>
            </a:r>
            <a:r>
              <a:rPr lang="tr" sz="1000" spc="-50" dirty="0" smtClean="0">
                <a:solidFill>
                  <a:srgbClr val="1F1919"/>
                </a:solidFill>
                <a:latin typeface="Lucida Sans Unicode"/>
              </a:rPr>
              <a:t>İl Özel İdaresinin gelir ve alacaklarını takip ve tahsil etmek</a:t>
            </a:r>
            <a:r>
              <a:rPr lang="tr" sz="1000" spc="-50" dirty="0">
                <a:solidFill>
                  <a:srgbClr val="1F1919"/>
                </a:solidFill>
                <a:latin typeface="Lucida Sans Unicode"/>
              </a:rPr>
              <a:t>.</a:t>
            </a:r>
          </a:p>
          <a:p>
            <a:pPr marL="215900" indent="-203200" algn="just">
              <a:lnSpc>
                <a:spcPts val="2184"/>
              </a:lnSpc>
            </a:pPr>
            <a:r>
              <a:rPr lang="tr" sz="1000" spc="-50" dirty="0">
                <a:solidFill>
                  <a:srgbClr val="FA1825"/>
                </a:solidFill>
                <a:latin typeface="Lucida Sans Unicode"/>
              </a:rPr>
              <a:t>g) </a:t>
            </a:r>
            <a:r>
              <a:rPr lang="tr" sz="1000" spc="-50" dirty="0">
                <a:solidFill>
                  <a:srgbClr val="1F1919"/>
                </a:solidFill>
                <a:latin typeface="Lucida Sans Unicode"/>
              </a:rPr>
              <a:t>Yetkili organların kararını almakşartıyla sözleşme yapmak.</a:t>
            </a:r>
          </a:p>
          <a:p>
            <a:pPr marL="215900" indent="-203200" algn="just">
              <a:lnSpc>
                <a:spcPts val="2184"/>
              </a:lnSpc>
            </a:pPr>
            <a:r>
              <a:rPr lang="tr" sz="1000" cap="small" spc="-50" dirty="0">
                <a:solidFill>
                  <a:srgbClr val="FA1825"/>
                </a:solidFill>
                <a:latin typeface="Lucida Sans Unicode"/>
              </a:rPr>
              <a:t>h) </a:t>
            </a:r>
            <a:r>
              <a:rPr lang="tr" sz="1000" spc="-50" dirty="0">
                <a:solidFill>
                  <a:srgbClr val="1F1919"/>
                </a:solidFill>
                <a:latin typeface="Lucida Sans Unicode"/>
              </a:rPr>
              <a:t>İl Genel Meclisi ve encümen kararlarını uygulamak.</a:t>
            </a:r>
          </a:p>
          <a:p>
            <a:pPr marL="215900" indent="-203200" algn="just">
              <a:lnSpc>
                <a:spcPts val="2184"/>
              </a:lnSpc>
            </a:pPr>
            <a:r>
              <a:rPr lang="tr" sz="1000" spc="-50" dirty="0">
                <a:solidFill>
                  <a:srgbClr val="FA1825"/>
                </a:solidFill>
                <a:latin typeface="Lucida Sans Unicode"/>
              </a:rPr>
              <a:t>i) </a:t>
            </a:r>
            <a:r>
              <a:rPr lang="tr" sz="1000" spc="-50" dirty="0" smtClean="0">
                <a:solidFill>
                  <a:srgbClr val="FA1825"/>
                </a:solidFill>
                <a:latin typeface="Lucida Sans Unicode"/>
              </a:rPr>
              <a:t> </a:t>
            </a:r>
            <a:r>
              <a:rPr lang="tr" sz="1000" spc="-50" dirty="0" smtClean="0">
                <a:solidFill>
                  <a:srgbClr val="1F1919"/>
                </a:solidFill>
                <a:latin typeface="Lucida Sans Unicode"/>
              </a:rPr>
              <a:t>Bütçeyi </a:t>
            </a:r>
            <a:r>
              <a:rPr lang="tr" sz="1000" spc="-50" dirty="0">
                <a:solidFill>
                  <a:srgbClr val="1F1919"/>
                </a:solidFill>
                <a:latin typeface="Lucida Sans Unicode"/>
              </a:rPr>
              <a:t>uygulamak, bütçede meclis ve encümenin yetkisi dışında kalan aktarmaları yapmak.</a:t>
            </a:r>
          </a:p>
          <a:p>
            <a:pPr marL="215900" indent="-203200" algn="just">
              <a:lnSpc>
                <a:spcPts val="2184"/>
              </a:lnSpc>
            </a:pPr>
            <a:r>
              <a:rPr lang="tr" sz="1000" spc="-50" dirty="0">
                <a:solidFill>
                  <a:srgbClr val="FA1825"/>
                </a:solidFill>
                <a:latin typeface="Lucida Sans Unicode"/>
              </a:rPr>
              <a:t>j</a:t>
            </a:r>
            <a:r>
              <a:rPr lang="tr" sz="1000" spc="-50" dirty="0" smtClean="0">
                <a:solidFill>
                  <a:srgbClr val="FA1825"/>
                </a:solidFill>
                <a:latin typeface="Lucida Sans Unicode"/>
              </a:rPr>
              <a:t>)  </a:t>
            </a:r>
            <a:r>
              <a:rPr lang="tr" sz="1000" spc="-50" dirty="0">
                <a:solidFill>
                  <a:srgbClr val="1F1919"/>
                </a:solidFill>
                <a:latin typeface="Lucida Sans Unicode"/>
              </a:rPr>
              <a:t>İl Özel İdaresi personelini atamak.</a:t>
            </a:r>
          </a:p>
          <a:p>
            <a:pPr marL="215900" indent="-203200" algn="just">
              <a:lnSpc>
                <a:spcPts val="2184"/>
              </a:lnSpc>
            </a:pPr>
            <a:r>
              <a:rPr lang="tr" sz="1000" spc="-50" dirty="0">
                <a:solidFill>
                  <a:srgbClr val="FA1825"/>
                </a:solidFill>
                <a:latin typeface="Lucida Sans Unicode"/>
              </a:rPr>
              <a:t>k) </a:t>
            </a:r>
            <a:r>
              <a:rPr lang="tr" sz="1000" spc="-50" dirty="0">
                <a:solidFill>
                  <a:srgbClr val="1F1919"/>
                </a:solidFill>
                <a:latin typeface="Lucida Sans Unicode"/>
              </a:rPr>
              <a:t>İl Özel İdaresi, bağlı kuruluşlarını ve işletmelerini denetlemek.</a:t>
            </a:r>
          </a:p>
          <a:p>
            <a:pPr marL="215900" indent="-203200" algn="just">
              <a:lnSpc>
                <a:spcPts val="2184"/>
              </a:lnSpc>
            </a:pPr>
            <a:r>
              <a:rPr lang="tr" sz="1000" cap="small" spc="-50" dirty="0">
                <a:solidFill>
                  <a:srgbClr val="FA1825"/>
                </a:solidFill>
                <a:latin typeface="Lucida Sans Unicode"/>
              </a:rPr>
              <a:t>I) </a:t>
            </a:r>
            <a:r>
              <a:rPr lang="tr" sz="1000" cap="small" spc="-50" dirty="0" smtClean="0">
                <a:solidFill>
                  <a:srgbClr val="FA1825"/>
                </a:solidFill>
                <a:latin typeface="Lucida Sans Unicode"/>
              </a:rPr>
              <a:t> </a:t>
            </a:r>
            <a:r>
              <a:rPr lang="tr" sz="1000" spc="-50" dirty="0" smtClean="0">
                <a:solidFill>
                  <a:srgbClr val="1F1919"/>
                </a:solidFill>
                <a:latin typeface="Lucida Sans Unicode"/>
              </a:rPr>
              <a:t>Şartsız </a:t>
            </a:r>
            <a:r>
              <a:rPr lang="tr" sz="1000" spc="-50" dirty="0">
                <a:solidFill>
                  <a:srgbClr val="1F1919"/>
                </a:solidFill>
                <a:latin typeface="Lucida Sans Unicode"/>
              </a:rPr>
              <a:t>bağışları kabul etmek.</a:t>
            </a:r>
          </a:p>
          <a:p>
            <a:pPr marL="215900" indent="-203200" algn="just">
              <a:lnSpc>
                <a:spcPts val="2184"/>
              </a:lnSpc>
            </a:pPr>
            <a:r>
              <a:rPr lang="tr" sz="1000" spc="-50" dirty="0">
                <a:solidFill>
                  <a:srgbClr val="FA1825"/>
                </a:solidFill>
                <a:latin typeface="Lucida Sans Unicode"/>
              </a:rPr>
              <a:t>m) </a:t>
            </a:r>
            <a:r>
              <a:rPr lang="tr" sz="1000" spc="-50" dirty="0">
                <a:solidFill>
                  <a:srgbClr val="1F1919"/>
                </a:solidFill>
                <a:latin typeface="Lucida Sans Unicode"/>
              </a:rPr>
              <a:t>İl halkının huzur, esenlik, </a:t>
            </a:r>
            <a:r>
              <a:rPr lang="tr" sz="1000" spc="-50" dirty="0" smtClean="0">
                <a:solidFill>
                  <a:srgbClr val="1F1919"/>
                </a:solidFill>
                <a:latin typeface="Lucida Sans Unicode"/>
              </a:rPr>
              <a:t>sağlık ve </a:t>
            </a:r>
            <a:r>
              <a:rPr lang="tr" sz="1000" spc="-50" dirty="0">
                <a:solidFill>
                  <a:srgbClr val="1F1919"/>
                </a:solidFill>
                <a:latin typeface="Lucida Sans Unicode"/>
              </a:rPr>
              <a:t>mutluluğu için gereken önlemleri almak.</a:t>
            </a:r>
          </a:p>
          <a:p>
            <a:pPr marL="215900" indent="-203200" algn="just">
              <a:lnSpc>
                <a:spcPts val="2184"/>
              </a:lnSpc>
            </a:pPr>
            <a:r>
              <a:rPr lang="tr" sz="1000" spc="-50" dirty="0">
                <a:solidFill>
                  <a:srgbClr val="FA1825"/>
                </a:solidFill>
                <a:latin typeface="Lucida Sans Unicode"/>
              </a:rPr>
              <a:t>n) </a:t>
            </a:r>
            <a:r>
              <a:rPr lang="tr" sz="1000" spc="-50" dirty="0" smtClean="0">
                <a:solidFill>
                  <a:srgbClr val="1F1919"/>
                </a:solidFill>
                <a:latin typeface="Lucida Sans Unicode"/>
              </a:rPr>
              <a:t>Bütçede yoksul </a:t>
            </a:r>
            <a:r>
              <a:rPr lang="tr" sz="1000" spc="-50" dirty="0">
                <a:solidFill>
                  <a:srgbClr val="1F1919"/>
                </a:solidFill>
                <a:latin typeface="Lucida Sans Unicode"/>
              </a:rPr>
              <a:t>ve muhtaçlar için ayrılan ödeneği kullanmak.</a:t>
            </a:r>
          </a:p>
          <a:p>
            <a:pPr marL="215900" marR="12700" indent="-203200" algn="just">
              <a:lnSpc>
                <a:spcPts val="1320"/>
              </a:lnSpc>
            </a:pPr>
            <a:r>
              <a:rPr lang="tr" sz="1000" spc="-50" dirty="0">
                <a:solidFill>
                  <a:srgbClr val="FA1825"/>
                </a:solidFill>
                <a:latin typeface="Lucida Sans Unicode"/>
              </a:rPr>
              <a:t>o) </a:t>
            </a:r>
            <a:r>
              <a:rPr lang="tr" sz="1000" spc="-50" dirty="0">
                <a:solidFill>
                  <a:srgbClr val="1F1919"/>
                </a:solidFill>
                <a:latin typeface="Lucida Sans Unicode"/>
              </a:rPr>
              <a:t>Kanunlarla İl Özel İdaresine verilen ve İl Genel Meclisi veya İl Encümeni kararını </a:t>
            </a:r>
            <a:r>
              <a:rPr lang="tr" sz="1000" spc="-50" dirty="0" smtClean="0">
                <a:solidFill>
                  <a:srgbClr val="1F1919"/>
                </a:solidFill>
                <a:latin typeface="Lucida Sans Unicode"/>
              </a:rPr>
              <a:t>gerektirmeyen</a:t>
            </a:r>
          </a:p>
          <a:p>
            <a:pPr marL="215900" marR="12700" indent="-203200" algn="just">
              <a:lnSpc>
                <a:spcPts val="1320"/>
              </a:lnSpc>
            </a:pPr>
            <a:r>
              <a:rPr lang="tr" sz="1000" spc="-50" dirty="0" smtClean="0">
                <a:solidFill>
                  <a:srgbClr val="1F1919"/>
                </a:solidFill>
                <a:latin typeface="Lucida Sans Unicode"/>
              </a:rPr>
              <a:t> </a:t>
            </a:r>
            <a:r>
              <a:rPr lang="tr" sz="1000" spc="-50" dirty="0">
                <a:solidFill>
                  <a:srgbClr val="1F1919"/>
                </a:solidFill>
                <a:latin typeface="Lucida Sans Unicode"/>
              </a:rPr>
              <a:t>görevleri yapmak ve yetkileri kullanmak.</a:t>
            </a:r>
          </a:p>
        </p:txBody>
      </p:sp>
      <p:sp>
        <p:nvSpPr>
          <p:cNvPr id="8" name="7 Dikdörtgen"/>
          <p:cNvSpPr/>
          <p:nvPr/>
        </p:nvSpPr>
        <p:spPr>
          <a:xfrm>
            <a:off x="755904" y="9704832"/>
            <a:ext cx="469392" cy="316992"/>
          </a:xfrm>
          <a:prstGeom prst="rect">
            <a:avLst/>
          </a:prstGeom>
        </p:spPr>
        <p:txBody>
          <a:bodyPr lIns="0" tIns="0" rIns="0" bIns="0">
            <a:noAutofit/>
          </a:bodyPr>
          <a:lstStyle/>
          <a:p>
            <a:endParaRPr/>
          </a:p>
        </p:txBody>
      </p:sp>
      <p:sp>
        <p:nvSpPr>
          <p:cNvPr id="9" name="8 Dikdörtgen"/>
          <p:cNvSpPr/>
          <p:nvPr/>
        </p:nvSpPr>
        <p:spPr>
          <a:xfrm>
            <a:off x="1423971" y="1561280"/>
            <a:ext cx="5286412" cy="502702"/>
          </a:xfrm>
          <a:prstGeom prst="rect">
            <a:avLst/>
          </a:prstGeom>
        </p:spPr>
        <p:txBody>
          <a:bodyPr wrap="square">
            <a:spAutoFit/>
          </a:bodyPr>
          <a:lstStyle/>
          <a:p>
            <a:pPr marR="50800">
              <a:lnSpc>
                <a:spcPts val="1560"/>
              </a:lnSpc>
              <a:spcBef>
                <a:spcPts val="5880"/>
              </a:spcBef>
              <a:spcAft>
                <a:spcPts val="4830"/>
              </a:spcAft>
            </a:pPr>
            <a:r>
              <a:rPr lang="tr" sz="1200" spc="-50" dirty="0" smtClean="0">
                <a:ln cmpd="dbl">
                  <a:solidFill>
                    <a:schemeClr val="tx1"/>
                  </a:solidFill>
                </a:ln>
                <a:solidFill>
                  <a:srgbClr val="663300"/>
                </a:solidFill>
                <a:latin typeface="Lucida Sans Unicode"/>
              </a:rPr>
              <a:t>VALİ NİN GÖREV VE YETKİLERİ ŞUNLARDIR                                                                               (5302 Sayılı Kanunun 30. Maddesi)</a:t>
            </a:r>
            <a:endParaRPr lang="tr" spc="-50" dirty="0">
              <a:ln cmpd="dbl">
                <a:solidFill>
                  <a:schemeClr val="tx1"/>
                </a:solidFill>
              </a:ln>
              <a:solidFill>
                <a:srgbClr val="663300"/>
              </a:solidFill>
              <a:latin typeface="Lucida Sans Unicode"/>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3" cstate="print"/>
          <a:stretch>
            <a:fillRect/>
          </a:stretch>
        </p:blipFill>
        <p:spPr>
          <a:xfrm>
            <a:off x="0" y="0"/>
            <a:ext cx="6861048" cy="1286256"/>
          </a:xfrm>
          <a:prstGeom prst="rect">
            <a:avLst/>
          </a:prstGeom>
        </p:spPr>
      </p:pic>
      <p:sp>
        <p:nvSpPr>
          <p:cNvPr id="3" name="2 Dikdörtgen"/>
          <p:cNvSpPr/>
          <p:nvPr/>
        </p:nvSpPr>
        <p:spPr>
          <a:xfrm>
            <a:off x="0" y="2039112"/>
            <a:ext cx="6864096" cy="405384"/>
          </a:xfrm>
          <a:prstGeom prst="rect">
            <a:avLst/>
          </a:prstGeom>
        </p:spPr>
        <p:txBody>
          <a:bodyPr lIns="0" tIns="0" rIns="0" bIns="0">
            <a:noAutofit/>
          </a:bodyPr>
          <a:lstStyle/>
          <a:p>
            <a:pPr marL="4597400" indent="0">
              <a:spcBef>
                <a:spcPts val="3990"/>
              </a:spcBef>
              <a:spcAft>
                <a:spcPts val="1470"/>
              </a:spcAft>
            </a:pPr>
            <a:r>
              <a:rPr lang="tr" sz="3200" spc="-50" dirty="0">
                <a:solidFill>
                  <a:srgbClr val="3D3B3C"/>
                </a:solidFill>
                <a:latin typeface="Franklin Gothic Heavy"/>
              </a:rPr>
              <a:t>İçindekiler</a:t>
            </a:r>
          </a:p>
        </p:txBody>
      </p:sp>
      <p:sp>
        <p:nvSpPr>
          <p:cNvPr id="4" name="3 Dikdörtgen"/>
          <p:cNvSpPr/>
          <p:nvPr/>
        </p:nvSpPr>
        <p:spPr>
          <a:xfrm>
            <a:off x="0" y="2636520"/>
            <a:ext cx="6864096" cy="7220712"/>
          </a:xfrm>
          <a:prstGeom prst="rect">
            <a:avLst/>
          </a:prstGeom>
        </p:spPr>
        <p:txBody>
          <a:bodyPr lIns="0" tIns="0" rIns="0" bIns="0">
            <a:noAutofit/>
          </a:bodyPr>
          <a:lstStyle/>
          <a:p>
            <a:pPr marL="1473200" indent="0">
              <a:lnSpc>
                <a:spcPts val="1584"/>
              </a:lnSpc>
            </a:pPr>
            <a:endParaRPr lang="tr" sz="1000" spc="-50" dirty="0" smtClean="0">
              <a:solidFill>
                <a:srgbClr val="3D3B3C"/>
              </a:solidFill>
              <a:latin typeface="Lucida Sans Unicode"/>
            </a:endParaRPr>
          </a:p>
          <a:p>
            <a:pPr marL="1473200" indent="0">
              <a:lnSpc>
                <a:spcPts val="1584"/>
              </a:lnSpc>
            </a:pPr>
            <a:endParaRPr lang="tr" sz="1000" spc="-50" dirty="0" smtClean="0">
              <a:solidFill>
                <a:srgbClr val="3D3B3C"/>
              </a:solidFill>
              <a:latin typeface="Lucida Sans Unicode"/>
            </a:endParaRPr>
          </a:p>
          <a:p>
            <a:pPr marL="1473200" indent="0">
              <a:lnSpc>
                <a:spcPts val="1584"/>
              </a:lnSpc>
            </a:pPr>
            <a:r>
              <a:rPr lang="tr" sz="1000" spc="-50" dirty="0" smtClean="0">
                <a:solidFill>
                  <a:srgbClr val="3D3B3C"/>
                </a:solidFill>
                <a:latin typeface="Lucida Sans Unicode"/>
              </a:rPr>
              <a:t>Vali </a:t>
            </a:r>
            <a:r>
              <a:rPr lang="tr" sz="1000" spc="-50" dirty="0">
                <a:solidFill>
                  <a:srgbClr val="3D3B3C"/>
                </a:solidFill>
                <a:latin typeface="Lucida Sans Unicode"/>
              </a:rPr>
              <a:t>Sunuş </a:t>
            </a:r>
            <a:r>
              <a:rPr lang="tr" sz="1000" spc="-50" dirty="0" smtClean="0">
                <a:solidFill>
                  <a:srgbClr val="3D3B3C"/>
                </a:solidFill>
                <a:latin typeface="Lucida Sans Unicode"/>
              </a:rPr>
              <a:t>.................................................................................................................................. 4</a:t>
            </a:r>
            <a:endParaRPr lang="tr" sz="1000" spc="-50" dirty="0">
              <a:solidFill>
                <a:srgbClr val="3D3B3C"/>
              </a:solidFill>
              <a:latin typeface="Lucida Sans Unicode"/>
            </a:endParaRPr>
          </a:p>
          <a:p>
            <a:pPr marL="1473200" indent="0">
              <a:lnSpc>
                <a:spcPts val="1584"/>
              </a:lnSpc>
              <a:spcAft>
                <a:spcPts val="1050"/>
              </a:spcAft>
            </a:pPr>
            <a:r>
              <a:rPr lang="tr" sz="1000" spc="-50" dirty="0" smtClean="0">
                <a:solidFill>
                  <a:srgbClr val="3D3B3C"/>
                </a:solidFill>
                <a:latin typeface="Lucida Sans Unicode"/>
              </a:rPr>
              <a:t>Giriş ............................................................................................................................................ 5</a:t>
            </a:r>
            <a:endParaRPr lang="tr" sz="1000" spc="-50" dirty="0">
              <a:solidFill>
                <a:srgbClr val="3D3B3C"/>
              </a:solidFill>
              <a:latin typeface="Lucida Sans Unicode"/>
            </a:endParaRPr>
          </a:p>
          <a:p>
            <a:pPr marL="1473200" indent="0">
              <a:lnSpc>
                <a:spcPts val="1584"/>
              </a:lnSpc>
            </a:pPr>
            <a:r>
              <a:rPr lang="tr" sz="1100" cap="small" spc="-50" dirty="0">
                <a:solidFill>
                  <a:srgbClr val="3D3B3C"/>
                </a:solidFill>
                <a:latin typeface="Lucida Sans Unicode"/>
              </a:rPr>
              <a:t>1.BÖLÜM: STRATEJİK ANALİZ</a:t>
            </a:r>
            <a:r>
              <a:rPr lang="tr" sz="1000" spc="-50" dirty="0">
                <a:solidFill>
                  <a:srgbClr val="3D3B3C"/>
                </a:solidFill>
                <a:latin typeface="Lucida Sans Unicode"/>
              </a:rPr>
              <a:t> </a:t>
            </a:r>
            <a:r>
              <a:rPr lang="tr" sz="1000" spc="-50" dirty="0" smtClean="0">
                <a:solidFill>
                  <a:srgbClr val="3D3B3C"/>
                </a:solidFill>
                <a:latin typeface="Lucida Sans Unicode"/>
              </a:rPr>
              <a:t>............................................................................................... </a:t>
            </a:r>
            <a:r>
              <a:rPr lang="tr" sz="1000" spc="-50" dirty="0">
                <a:solidFill>
                  <a:srgbClr val="3D3B3C"/>
                </a:solidFill>
                <a:latin typeface="Lucida Sans Unicode"/>
              </a:rPr>
              <a:t>9</a:t>
            </a:r>
          </a:p>
          <a:p>
            <a:pPr marL="1473200" indent="0">
              <a:lnSpc>
                <a:spcPts val="1584"/>
              </a:lnSpc>
            </a:pPr>
            <a:r>
              <a:rPr lang="tr" sz="1000" spc="-50" dirty="0">
                <a:solidFill>
                  <a:srgbClr val="3D3B3C"/>
                </a:solidFill>
                <a:latin typeface="Lucida Sans Unicode"/>
              </a:rPr>
              <a:t>1.1.Stratejik Plan </a:t>
            </a:r>
            <a:r>
              <a:rPr lang="tr" sz="1000" spc="-50" dirty="0" smtClean="0">
                <a:solidFill>
                  <a:srgbClr val="3D3B3C"/>
                </a:solidFill>
                <a:latin typeface="Lucida Sans Unicode"/>
              </a:rPr>
              <a:t>........................................................................................................................ 9</a:t>
            </a:r>
            <a:endParaRPr lang="tr" sz="1000" spc="-50" dirty="0">
              <a:solidFill>
                <a:srgbClr val="3D3B3C"/>
              </a:solidFill>
              <a:latin typeface="Lucida Sans Unicode"/>
            </a:endParaRPr>
          </a:p>
          <a:p>
            <a:pPr marL="1473200" indent="0">
              <a:lnSpc>
                <a:spcPts val="1584"/>
              </a:lnSpc>
            </a:pPr>
            <a:r>
              <a:rPr lang="tr" sz="1000" cap="small" spc="-50" dirty="0">
                <a:solidFill>
                  <a:srgbClr val="3D3B3C"/>
                </a:solidFill>
                <a:latin typeface="Lucida Sans Unicode"/>
              </a:rPr>
              <a:t>1.2.Stratejik Yönetim </a:t>
            </a:r>
            <a:r>
              <a:rPr lang="tr" sz="1000" cap="small" spc="-50" dirty="0" smtClean="0">
                <a:solidFill>
                  <a:srgbClr val="3D3B3C"/>
                </a:solidFill>
                <a:latin typeface="Lucida Sans Unicode"/>
              </a:rPr>
              <a:t>................................................................................................................ 12</a:t>
            </a:r>
            <a:endParaRPr lang="tr" sz="1000" cap="small" spc="-50" dirty="0">
              <a:solidFill>
                <a:srgbClr val="3D3B3C"/>
              </a:solidFill>
              <a:latin typeface="Lucida Sans Unicode"/>
            </a:endParaRPr>
          </a:p>
          <a:p>
            <a:pPr marL="1473200" indent="0">
              <a:lnSpc>
                <a:spcPts val="1584"/>
              </a:lnSpc>
            </a:pPr>
            <a:r>
              <a:rPr lang="tr" sz="1000" spc="-50" dirty="0">
                <a:solidFill>
                  <a:srgbClr val="3D3B3C"/>
                </a:solidFill>
                <a:latin typeface="Lucida Sans Unicode"/>
              </a:rPr>
              <a:t>1.3.Stratejik Planlama Süreci</a:t>
            </a:r>
            <a:r>
              <a:rPr lang="tr" sz="1000" spc="-50" dirty="0" smtClean="0">
                <a:solidFill>
                  <a:srgbClr val="3D3B3C"/>
                </a:solidFill>
                <a:latin typeface="Lucida Sans Unicode"/>
              </a:rPr>
              <a:t>......................................................................................................</a:t>
            </a:r>
            <a:r>
              <a:rPr lang="tr" sz="1000" spc="-50" dirty="0">
                <a:solidFill>
                  <a:srgbClr val="3D3B3C"/>
                </a:solidFill>
                <a:latin typeface="Lucida Sans Unicode"/>
              </a:rPr>
              <a:t>12</a:t>
            </a:r>
          </a:p>
          <a:p>
            <a:pPr marL="1473200" indent="0">
              <a:lnSpc>
                <a:spcPts val="1584"/>
              </a:lnSpc>
            </a:pPr>
            <a:r>
              <a:rPr lang="tr" sz="1000" spc="-50" dirty="0">
                <a:solidFill>
                  <a:srgbClr val="3D3B3C"/>
                </a:solidFill>
                <a:latin typeface="Lucida Sans Unicode"/>
              </a:rPr>
              <a:t>1.4.İI Özel İdaresinin Tarihsel Gelişimi</a:t>
            </a:r>
            <a:r>
              <a:rPr lang="tr" sz="1000" spc="-50" dirty="0" smtClean="0">
                <a:solidFill>
                  <a:srgbClr val="3D3B3C"/>
                </a:solidFill>
                <a:latin typeface="Lucida Sans Unicode"/>
              </a:rPr>
              <a:t>......................................................................................13</a:t>
            </a:r>
            <a:endParaRPr lang="tr" sz="1000" spc="-50" dirty="0">
              <a:solidFill>
                <a:srgbClr val="3D3B3C"/>
              </a:solidFill>
              <a:latin typeface="Lucida Sans Unicode"/>
            </a:endParaRPr>
          </a:p>
          <a:p>
            <a:pPr marL="1473200" indent="0">
              <a:lnSpc>
                <a:spcPts val="1584"/>
              </a:lnSpc>
            </a:pPr>
            <a:r>
              <a:rPr lang="tr" sz="1000" spc="-50" dirty="0">
                <a:solidFill>
                  <a:srgbClr val="3D3B3C"/>
                </a:solidFill>
                <a:latin typeface="Lucida Sans Unicode"/>
              </a:rPr>
              <a:t>1.5.İI Özel İdaresinin Faaliyetleri ile İlgili Mevzuat</a:t>
            </a:r>
            <a:r>
              <a:rPr lang="tr" sz="1000" spc="-50" dirty="0" smtClean="0">
                <a:solidFill>
                  <a:srgbClr val="3D3B3C"/>
                </a:solidFill>
                <a:latin typeface="Lucida Sans Unicode"/>
              </a:rPr>
              <a:t>....................................................................14</a:t>
            </a:r>
            <a:endParaRPr lang="tr" sz="1000" spc="-50" dirty="0">
              <a:solidFill>
                <a:srgbClr val="3D3B3C"/>
              </a:solidFill>
              <a:latin typeface="Lucida Sans Unicode"/>
            </a:endParaRPr>
          </a:p>
          <a:p>
            <a:pPr marL="1473200" indent="0">
              <a:lnSpc>
                <a:spcPts val="1584"/>
              </a:lnSpc>
            </a:pPr>
            <a:r>
              <a:rPr lang="tr" sz="1000" spc="-50" dirty="0">
                <a:solidFill>
                  <a:srgbClr val="3D3B3C"/>
                </a:solidFill>
                <a:latin typeface="Lucida Sans Unicode"/>
              </a:rPr>
              <a:t>1 </a:t>
            </a:r>
            <a:r>
              <a:rPr lang="tr" sz="1000" spc="-50" dirty="0" smtClean="0">
                <a:solidFill>
                  <a:srgbClr val="3D3B3C"/>
                </a:solidFill>
                <a:latin typeface="Lucida Sans Unicode"/>
              </a:rPr>
              <a:t>.6.Teşkilat </a:t>
            </a:r>
            <a:r>
              <a:rPr lang="tr" sz="1000" spc="-50" dirty="0">
                <a:solidFill>
                  <a:srgbClr val="3D3B3C"/>
                </a:solidFill>
                <a:latin typeface="Lucida Sans Unicode"/>
              </a:rPr>
              <a:t>Yapısı </a:t>
            </a:r>
            <a:r>
              <a:rPr lang="tr" sz="1000" spc="-50" dirty="0" smtClean="0">
                <a:solidFill>
                  <a:srgbClr val="3D3B3C"/>
                </a:solidFill>
                <a:latin typeface="Lucida Sans Unicode"/>
              </a:rPr>
              <a:t>....................................................................................................................21</a:t>
            </a:r>
            <a:endParaRPr lang="tr" sz="1000" spc="-50" dirty="0">
              <a:solidFill>
                <a:srgbClr val="3D3B3C"/>
              </a:solidFill>
              <a:latin typeface="Lucida Sans Unicode"/>
            </a:endParaRPr>
          </a:p>
          <a:p>
            <a:pPr marL="1473200" indent="0">
              <a:lnSpc>
                <a:spcPts val="1584"/>
              </a:lnSpc>
            </a:pPr>
            <a:r>
              <a:rPr lang="tr" sz="1000" spc="-50" dirty="0">
                <a:solidFill>
                  <a:srgbClr val="3D3B3C"/>
                </a:solidFill>
                <a:latin typeface="Lucida Sans Unicode"/>
              </a:rPr>
              <a:t>1.7.Faaliyet Alanları ve Hizmet Alanlarının Belirlenmesi</a:t>
            </a:r>
            <a:r>
              <a:rPr lang="tr" sz="1000" spc="-50" dirty="0" smtClean="0">
                <a:solidFill>
                  <a:srgbClr val="3D3B3C"/>
                </a:solidFill>
                <a:latin typeface="Lucida Sans Unicode"/>
              </a:rPr>
              <a:t>..........................................................22</a:t>
            </a:r>
            <a:endParaRPr lang="tr" sz="1000" spc="-50" dirty="0">
              <a:solidFill>
                <a:srgbClr val="3D3B3C"/>
              </a:solidFill>
              <a:latin typeface="Lucida Sans Unicode"/>
            </a:endParaRPr>
          </a:p>
          <a:p>
            <a:pPr marL="1473200" indent="0">
              <a:lnSpc>
                <a:spcPts val="1584"/>
              </a:lnSpc>
            </a:pPr>
            <a:r>
              <a:rPr lang="tr" sz="1000" spc="-50" dirty="0">
                <a:solidFill>
                  <a:srgbClr val="3D3B3C"/>
                </a:solidFill>
                <a:latin typeface="Lucida Sans Unicode"/>
              </a:rPr>
              <a:t>1.8.Kaynaklar </a:t>
            </a:r>
            <a:r>
              <a:rPr lang="tr" sz="1000" spc="-50" dirty="0" smtClean="0">
                <a:solidFill>
                  <a:srgbClr val="3D3B3C"/>
                </a:solidFill>
                <a:latin typeface="Lucida Sans Unicode"/>
              </a:rPr>
              <a:t>........................................................................................................................... 34</a:t>
            </a:r>
            <a:endParaRPr lang="tr" sz="1000" spc="-50" dirty="0">
              <a:solidFill>
                <a:srgbClr val="3D3B3C"/>
              </a:solidFill>
              <a:latin typeface="Lucida Sans Unicode"/>
            </a:endParaRPr>
          </a:p>
          <a:p>
            <a:pPr marL="1473200" indent="0">
              <a:lnSpc>
                <a:spcPts val="1584"/>
              </a:lnSpc>
            </a:pPr>
            <a:r>
              <a:rPr lang="tr" sz="1000" spc="-50" dirty="0">
                <a:solidFill>
                  <a:srgbClr val="3D3B3C"/>
                </a:solidFill>
                <a:latin typeface="Lucida Sans Unicode"/>
              </a:rPr>
              <a:t>1.9.Mevcut Durum </a:t>
            </a:r>
            <a:r>
              <a:rPr lang="tr" sz="1000" spc="-50" dirty="0" smtClean="0">
                <a:solidFill>
                  <a:srgbClr val="3D3B3C"/>
                </a:solidFill>
                <a:latin typeface="Lucida Sans Unicode"/>
              </a:rPr>
              <a:t>....................................................................................................................38</a:t>
            </a:r>
            <a:endParaRPr lang="tr" sz="1000" spc="-50" dirty="0">
              <a:solidFill>
                <a:srgbClr val="3D3B3C"/>
              </a:solidFill>
              <a:latin typeface="Lucida Sans Unicode"/>
            </a:endParaRPr>
          </a:p>
          <a:p>
            <a:pPr marL="1473200" indent="0">
              <a:lnSpc>
                <a:spcPts val="1584"/>
              </a:lnSpc>
            </a:pPr>
            <a:r>
              <a:rPr lang="tr" sz="1000" spc="-50" dirty="0">
                <a:solidFill>
                  <a:srgbClr val="3D3B3C"/>
                </a:solidFill>
                <a:latin typeface="Lucida Sans Unicode"/>
              </a:rPr>
              <a:t>1.10.Paydaş Analizi </a:t>
            </a:r>
            <a:r>
              <a:rPr lang="tr" sz="1000" spc="-50" dirty="0" smtClean="0">
                <a:solidFill>
                  <a:srgbClr val="3D3B3C"/>
                </a:solidFill>
                <a:latin typeface="Lucida Sans Unicode"/>
              </a:rPr>
              <a:t>...................................................................................................................43</a:t>
            </a:r>
            <a:endParaRPr lang="tr" sz="1000" spc="-50" dirty="0">
              <a:solidFill>
                <a:srgbClr val="3D3B3C"/>
              </a:solidFill>
              <a:latin typeface="Lucida Sans Unicode"/>
            </a:endParaRPr>
          </a:p>
          <a:p>
            <a:pPr marL="1473200" indent="0">
              <a:lnSpc>
                <a:spcPts val="1584"/>
              </a:lnSpc>
              <a:spcAft>
                <a:spcPts val="1050"/>
              </a:spcAft>
            </a:pPr>
            <a:r>
              <a:rPr lang="tr" sz="1000" spc="-50" dirty="0">
                <a:solidFill>
                  <a:srgbClr val="3D3B3C"/>
                </a:solidFill>
                <a:latin typeface="Lucida Sans Unicode"/>
              </a:rPr>
              <a:t>1.11.Güçlü-Zayıf Yönler, Fırsatlar, Tehditler Analizi</a:t>
            </a:r>
            <a:r>
              <a:rPr lang="tr" sz="1000" spc="-50" dirty="0" smtClean="0">
                <a:solidFill>
                  <a:srgbClr val="3D3B3C"/>
                </a:solidFill>
                <a:latin typeface="Lucida Sans Unicode"/>
              </a:rPr>
              <a:t>................................................................52</a:t>
            </a:r>
            <a:endParaRPr lang="tr" sz="1000" spc="-50" dirty="0">
              <a:solidFill>
                <a:srgbClr val="3D3B3C"/>
              </a:solidFill>
              <a:latin typeface="Lucida Sans Unicode"/>
            </a:endParaRPr>
          </a:p>
          <a:p>
            <a:pPr marL="1473200" indent="0">
              <a:lnSpc>
                <a:spcPts val="1584"/>
              </a:lnSpc>
            </a:pPr>
            <a:r>
              <a:rPr lang="tr" sz="1100" spc="-50" dirty="0">
                <a:solidFill>
                  <a:srgbClr val="3D3B3C"/>
                </a:solidFill>
                <a:latin typeface="Lucida Sans Unicode"/>
              </a:rPr>
              <a:t>2.BÖLÜM: STRATEJİK TASARIM</a:t>
            </a:r>
            <a:r>
              <a:rPr lang="tr" sz="1100" spc="-50" dirty="0" smtClean="0">
                <a:solidFill>
                  <a:srgbClr val="3D3B3C"/>
                </a:solidFill>
                <a:latin typeface="Lucida Sans Unicode"/>
              </a:rPr>
              <a:t>...............................................................................</a:t>
            </a:r>
            <a:r>
              <a:rPr lang="tr" sz="1000" dirty="0" smtClean="0">
                <a:solidFill>
                  <a:srgbClr val="3D3B3C"/>
                </a:solidFill>
                <a:latin typeface="Trebuchet MS"/>
              </a:rPr>
              <a:t>57</a:t>
            </a:r>
            <a:endParaRPr lang="tr" sz="1000" dirty="0">
              <a:solidFill>
                <a:srgbClr val="3D3B3C"/>
              </a:solidFill>
              <a:latin typeface="Trebuchet MS"/>
            </a:endParaRPr>
          </a:p>
          <a:p>
            <a:pPr marL="1473200" indent="0">
              <a:lnSpc>
                <a:spcPts val="1584"/>
              </a:lnSpc>
            </a:pPr>
            <a:r>
              <a:rPr lang="tr" sz="1000" spc="-50" dirty="0">
                <a:solidFill>
                  <a:srgbClr val="3D3B3C"/>
                </a:solidFill>
                <a:latin typeface="Lucida Sans Unicode"/>
              </a:rPr>
              <a:t>2.1.Misyon </a:t>
            </a:r>
            <a:r>
              <a:rPr lang="tr" sz="1000" spc="-50" dirty="0" smtClean="0">
                <a:solidFill>
                  <a:srgbClr val="3D3B3C"/>
                </a:solidFill>
                <a:latin typeface="Lucida Sans Unicode"/>
              </a:rPr>
              <a:t>.............................................................................................................................. 57</a:t>
            </a:r>
            <a:endParaRPr lang="tr" sz="1000" spc="-50" dirty="0">
              <a:solidFill>
                <a:srgbClr val="3D3B3C"/>
              </a:solidFill>
              <a:latin typeface="Lucida Sans Unicode"/>
            </a:endParaRPr>
          </a:p>
          <a:p>
            <a:pPr marL="1473200" indent="0">
              <a:lnSpc>
                <a:spcPts val="1584"/>
              </a:lnSpc>
            </a:pPr>
            <a:r>
              <a:rPr lang="tr" sz="1000" spc="-50" dirty="0">
                <a:solidFill>
                  <a:srgbClr val="3D3B3C"/>
                </a:solidFill>
                <a:latin typeface="Lucida Sans Unicode"/>
              </a:rPr>
              <a:t>2.2. Vizyon </a:t>
            </a:r>
            <a:r>
              <a:rPr lang="tr" sz="1000" spc="-50" dirty="0" smtClean="0">
                <a:solidFill>
                  <a:srgbClr val="3D3B3C"/>
                </a:solidFill>
                <a:latin typeface="Lucida Sans Unicode"/>
              </a:rPr>
              <a:t>.............................................................................................................................. 57</a:t>
            </a:r>
            <a:endParaRPr lang="tr" sz="1000" spc="-50" dirty="0">
              <a:solidFill>
                <a:srgbClr val="3D3B3C"/>
              </a:solidFill>
              <a:latin typeface="Lucida Sans Unicode"/>
            </a:endParaRPr>
          </a:p>
          <a:p>
            <a:pPr marL="1473200" indent="0">
              <a:lnSpc>
                <a:spcPts val="1584"/>
              </a:lnSpc>
            </a:pPr>
            <a:r>
              <a:rPr lang="tr" sz="1000" spc="-50" dirty="0">
                <a:solidFill>
                  <a:srgbClr val="3D3B3C"/>
                </a:solidFill>
                <a:latin typeface="Lucida Sans Unicode"/>
              </a:rPr>
              <a:t>2.3.Temel İlke ve Değerler</a:t>
            </a:r>
            <a:r>
              <a:rPr lang="tr" sz="1000" spc="-50" dirty="0" smtClean="0">
                <a:solidFill>
                  <a:srgbClr val="3D3B3C"/>
                </a:solidFill>
                <a:latin typeface="Lucida Sans Unicode"/>
              </a:rPr>
              <a:t>........................................................................................................57</a:t>
            </a:r>
            <a:endParaRPr lang="tr" sz="1000" spc="-50" dirty="0">
              <a:solidFill>
                <a:srgbClr val="3D3B3C"/>
              </a:solidFill>
              <a:latin typeface="Lucida Sans Unicode"/>
            </a:endParaRPr>
          </a:p>
          <a:p>
            <a:pPr marL="1473200" indent="0">
              <a:lnSpc>
                <a:spcPts val="1584"/>
              </a:lnSpc>
            </a:pPr>
            <a:r>
              <a:rPr lang="tr" sz="1000" spc="-50" dirty="0">
                <a:solidFill>
                  <a:srgbClr val="3D3B3C"/>
                </a:solidFill>
                <a:latin typeface="Lucida Sans Unicode"/>
              </a:rPr>
              <a:t>2.4. Temalar</a:t>
            </a:r>
            <a:r>
              <a:rPr lang="tr" sz="1000" spc="-50" dirty="0" smtClean="0">
                <a:solidFill>
                  <a:srgbClr val="3D3B3C"/>
                </a:solidFill>
                <a:latin typeface="Lucida Sans Unicode"/>
              </a:rPr>
              <a:t>...............................................................................................................................58</a:t>
            </a:r>
            <a:endParaRPr lang="tr" sz="1000" spc="-50" dirty="0">
              <a:solidFill>
                <a:srgbClr val="3D3B3C"/>
              </a:solidFill>
              <a:latin typeface="Lucida Sans Unicode"/>
            </a:endParaRPr>
          </a:p>
          <a:p>
            <a:pPr marL="1473200" indent="0">
              <a:lnSpc>
                <a:spcPts val="1584"/>
              </a:lnSpc>
              <a:spcAft>
                <a:spcPts val="1050"/>
              </a:spcAft>
            </a:pPr>
            <a:r>
              <a:rPr lang="tr" sz="1000" spc="-50" dirty="0">
                <a:solidFill>
                  <a:srgbClr val="3D3B3C"/>
                </a:solidFill>
                <a:latin typeface="Lucida Sans Unicode"/>
              </a:rPr>
              <a:t>2.5.Amaçlar, Hedefler ve Faaliyetler</a:t>
            </a:r>
            <a:r>
              <a:rPr lang="tr" sz="1000" spc="-50" dirty="0" smtClean="0">
                <a:solidFill>
                  <a:srgbClr val="3D3B3C"/>
                </a:solidFill>
                <a:latin typeface="Lucida Sans Unicode"/>
              </a:rPr>
              <a:t>.........................................................................................59</a:t>
            </a:r>
            <a:endParaRPr lang="tr" sz="1000" spc="-50" dirty="0">
              <a:solidFill>
                <a:srgbClr val="3D3B3C"/>
              </a:solidFill>
              <a:latin typeface="Lucida Sans Unicode"/>
            </a:endParaRPr>
          </a:p>
          <a:p>
            <a:pPr marL="1473200" indent="0">
              <a:lnSpc>
                <a:spcPts val="1584"/>
              </a:lnSpc>
            </a:pPr>
            <a:r>
              <a:rPr lang="tr" sz="1100" spc="-50" dirty="0" smtClean="0">
                <a:solidFill>
                  <a:srgbClr val="3D3B3C"/>
                </a:solidFill>
                <a:latin typeface="Lucida Sans Unicode"/>
              </a:rPr>
              <a:t>3. </a:t>
            </a:r>
            <a:r>
              <a:rPr lang="tr" sz="1100" spc="-50" dirty="0">
                <a:solidFill>
                  <a:srgbClr val="3D3B3C"/>
                </a:solidFill>
                <a:latin typeface="Lucida Sans Unicode"/>
              </a:rPr>
              <a:t>BÖLÜM: STRATEJİK UYGULAMA</a:t>
            </a:r>
            <a:r>
              <a:rPr lang="tr" sz="1000" spc="-50" dirty="0" smtClean="0">
                <a:solidFill>
                  <a:srgbClr val="3D3B3C"/>
                </a:solidFill>
                <a:latin typeface="Lucida Sans Unicode"/>
              </a:rPr>
              <a:t>.....................................................................................69</a:t>
            </a:r>
            <a:endParaRPr lang="tr" sz="1000" spc="-50" dirty="0">
              <a:solidFill>
                <a:srgbClr val="3D3B3C"/>
              </a:solidFill>
              <a:latin typeface="Lucida Sans Unicode"/>
            </a:endParaRPr>
          </a:p>
          <a:p>
            <a:pPr marL="1473200" indent="0">
              <a:lnSpc>
                <a:spcPts val="1584"/>
              </a:lnSpc>
            </a:pPr>
            <a:r>
              <a:rPr lang="tr" sz="1000" spc="-50" dirty="0">
                <a:solidFill>
                  <a:srgbClr val="3D3B3C"/>
                </a:solidFill>
                <a:latin typeface="Lucida Sans Unicode"/>
              </a:rPr>
              <a:t>3</a:t>
            </a:r>
            <a:r>
              <a:rPr lang="tr" sz="1000" spc="-50" dirty="0" smtClean="0">
                <a:solidFill>
                  <a:srgbClr val="3D3B3C"/>
                </a:solidFill>
                <a:latin typeface="Lucida Sans Unicode"/>
              </a:rPr>
              <a:t>.1</a:t>
            </a:r>
            <a:r>
              <a:rPr lang="tr" sz="1000" spc="-50" dirty="0">
                <a:solidFill>
                  <a:srgbClr val="3D3B3C"/>
                </a:solidFill>
                <a:latin typeface="Lucida Sans Unicode"/>
              </a:rPr>
              <a:t>. Hedefler ve Performans Göstergeleri</a:t>
            </a:r>
            <a:r>
              <a:rPr lang="tr" sz="1000" spc="-50" dirty="0" smtClean="0">
                <a:solidFill>
                  <a:srgbClr val="3D3B3C"/>
                </a:solidFill>
                <a:latin typeface="Lucida Sans Unicode"/>
              </a:rPr>
              <a:t>...............................................................................69</a:t>
            </a:r>
            <a:endParaRPr lang="tr" sz="1000" spc="-50" dirty="0">
              <a:solidFill>
                <a:srgbClr val="3D3B3C"/>
              </a:solidFill>
              <a:latin typeface="Lucida Sans Unicode"/>
            </a:endParaRPr>
          </a:p>
          <a:p>
            <a:pPr marL="1473200" indent="0"/>
            <a:endParaRPr lang="tr" sz="1100" spc="-50" dirty="0" smtClean="0">
              <a:solidFill>
                <a:srgbClr val="3D3B3C"/>
              </a:solidFill>
              <a:latin typeface="Lucida Sans Unicode"/>
            </a:endParaRPr>
          </a:p>
          <a:p>
            <a:pPr marL="1473200" indent="0"/>
            <a:r>
              <a:rPr lang="tr" sz="1100" spc="-50" dirty="0" smtClean="0">
                <a:solidFill>
                  <a:srgbClr val="3D3B3C"/>
                </a:solidFill>
                <a:latin typeface="Lucida Sans Unicode"/>
              </a:rPr>
              <a:t>4. </a:t>
            </a:r>
            <a:r>
              <a:rPr lang="tr" sz="1100" spc="-50" dirty="0">
                <a:solidFill>
                  <a:srgbClr val="3D3B3C"/>
                </a:solidFill>
                <a:latin typeface="Lucida Sans Unicode"/>
              </a:rPr>
              <a:t>BÖLÜM: İZLEME VE DEĞERLENDİRME SÜRECİ</a:t>
            </a:r>
            <a:r>
              <a:rPr lang="tr" sz="1000" spc="-50" dirty="0" smtClean="0">
                <a:solidFill>
                  <a:srgbClr val="3D3B3C"/>
                </a:solidFill>
                <a:latin typeface="Lucida Sans Unicode"/>
              </a:rPr>
              <a:t>.............................................................77</a:t>
            </a:r>
            <a:endParaRPr lang="tr" sz="1000" spc="-50" dirty="0">
              <a:solidFill>
                <a:srgbClr val="3D3B3C"/>
              </a:solidFill>
              <a:latin typeface="Lucida Sans Unicode"/>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2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GELECEĞE  TAŞIYORUZ</a:t>
            </a:r>
            <a:endParaRPr lang="tr" sz="1000" spc="-100" dirty="0">
              <a:solidFill>
                <a:srgbClr val="808282"/>
              </a:solidFill>
              <a:latin typeface="Trebuchet MS"/>
            </a:endParaRPr>
          </a:p>
        </p:txBody>
      </p:sp>
      <p:sp>
        <p:nvSpPr>
          <p:cNvPr id="4" name="3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5943600" y="795528"/>
            <a:ext cx="1121664"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1481328" y="2450592"/>
            <a:ext cx="316992" cy="359664"/>
          </a:xfrm>
          <a:prstGeom prst="rect">
            <a:avLst/>
          </a:prstGeom>
        </p:spPr>
        <p:txBody>
          <a:bodyPr lIns="0" tIns="0" rIns="0" bIns="0">
            <a:noAutofit/>
          </a:bodyPr>
          <a:lstStyle/>
          <a:p>
            <a:endParaRPr/>
          </a:p>
        </p:txBody>
      </p:sp>
      <p:sp>
        <p:nvSpPr>
          <p:cNvPr id="10" name="9 Dikdörtgen"/>
          <p:cNvSpPr/>
          <p:nvPr/>
        </p:nvSpPr>
        <p:spPr>
          <a:xfrm>
            <a:off x="2328672" y="2731008"/>
            <a:ext cx="4014216" cy="469392"/>
          </a:xfrm>
          <a:prstGeom prst="rect">
            <a:avLst/>
          </a:prstGeom>
        </p:spPr>
        <p:txBody>
          <a:bodyPr lIns="0" tIns="0" rIns="0" bIns="0">
            <a:noAutofit/>
          </a:bodyPr>
          <a:lstStyle/>
          <a:p>
            <a:pPr marL="381000" indent="0">
              <a:spcBef>
                <a:spcPts val="840"/>
              </a:spcBef>
            </a:pPr>
            <a:endParaRPr lang="tr" sz="1000" cap="small" spc="-50" dirty="0">
              <a:solidFill>
                <a:srgbClr val="5C5A52"/>
              </a:solidFill>
              <a:latin typeface="Lucida Sans Unicode"/>
            </a:endParaRPr>
          </a:p>
        </p:txBody>
      </p:sp>
      <p:sp>
        <p:nvSpPr>
          <p:cNvPr id="11" name="10 Dikdörtgen"/>
          <p:cNvSpPr/>
          <p:nvPr/>
        </p:nvSpPr>
        <p:spPr>
          <a:xfrm>
            <a:off x="3681984" y="2944368"/>
            <a:ext cx="237744" cy="85344"/>
          </a:xfrm>
          <a:prstGeom prst="rect">
            <a:avLst/>
          </a:prstGeom>
        </p:spPr>
        <p:txBody>
          <a:bodyPr lIns="0" tIns="0" rIns="0" bIns="0">
            <a:noAutofit/>
          </a:bodyPr>
          <a:lstStyle/>
          <a:p>
            <a:endParaRPr/>
          </a:p>
        </p:txBody>
      </p:sp>
      <p:sp>
        <p:nvSpPr>
          <p:cNvPr id="13" name="12 Dikdörtgen"/>
          <p:cNvSpPr/>
          <p:nvPr/>
        </p:nvSpPr>
        <p:spPr>
          <a:xfrm>
            <a:off x="2209789" y="3704420"/>
            <a:ext cx="3143272" cy="500066"/>
          </a:xfrm>
          <a:prstGeom prst="rect">
            <a:avLst/>
          </a:prstGeom>
          <a:solidFill>
            <a:schemeClr val="tx1">
              <a:lumMod val="50000"/>
              <a:lumOff val="50000"/>
            </a:schemeClr>
          </a:solidFill>
        </p:spPr>
        <p:txBody>
          <a:bodyPr lIns="0" tIns="0" rIns="0" bIns="0" anchor="ctr">
            <a:noAutofit/>
          </a:bodyPr>
          <a:lstStyle/>
          <a:p>
            <a:pPr marL="50800" marR="50800" indent="0" algn="ctr">
              <a:lnSpc>
                <a:spcPts val="1536"/>
              </a:lnSpc>
            </a:pPr>
            <a:r>
              <a:rPr lang="tr" sz="1100" spc="-50" dirty="0" smtClean="0">
                <a:latin typeface="Lucida Sans Unicode"/>
              </a:rPr>
              <a:t>DİĞER KURULUŞLARLA İLİŞKİLER                     </a:t>
            </a:r>
            <a:r>
              <a:rPr lang="tr" sz="1100" cap="small" spc="-50" dirty="0" smtClean="0">
                <a:latin typeface="Lucida Sans Unicode"/>
              </a:rPr>
              <a:t>(</a:t>
            </a:r>
            <a:r>
              <a:rPr lang="tr" sz="1100" cap="small" spc="-50" dirty="0">
                <a:latin typeface="Lucida Sans Unicode"/>
              </a:rPr>
              <a:t>5302 </a:t>
            </a:r>
            <a:r>
              <a:rPr lang="tr" sz="1100" cap="small" spc="-50" dirty="0"/>
              <a:t>Sayılı</a:t>
            </a:r>
            <a:r>
              <a:rPr lang="tr" sz="1100" cap="small" spc="-50" dirty="0">
                <a:latin typeface="Lucida Sans Unicode"/>
              </a:rPr>
              <a:t> Kanunun 64. Maddesi)</a:t>
            </a:r>
          </a:p>
        </p:txBody>
      </p:sp>
      <p:sp>
        <p:nvSpPr>
          <p:cNvPr id="14" name="13 Dikdörtgen"/>
          <p:cNvSpPr/>
          <p:nvPr/>
        </p:nvSpPr>
        <p:spPr>
          <a:xfrm>
            <a:off x="5248655" y="3925824"/>
            <a:ext cx="747347" cy="64348"/>
          </a:xfrm>
          <a:prstGeom prst="rect">
            <a:avLst/>
          </a:prstGeom>
        </p:spPr>
        <p:txBody>
          <a:bodyPr lIns="0" tIns="0" rIns="0" bIns="0">
            <a:noAutofit/>
          </a:bodyPr>
          <a:lstStyle/>
          <a:p>
            <a:pPr marL="63500" indent="0"/>
            <a:endParaRPr lang="tr" sz="2500" dirty="0">
              <a:solidFill>
                <a:srgbClr val="FA1825"/>
              </a:solidFill>
              <a:latin typeface="Lucida Sans Unicode"/>
            </a:endParaRPr>
          </a:p>
        </p:txBody>
      </p:sp>
      <p:sp>
        <p:nvSpPr>
          <p:cNvPr id="15" name="14 Dikdörtgen"/>
          <p:cNvSpPr/>
          <p:nvPr/>
        </p:nvSpPr>
        <p:spPr>
          <a:xfrm>
            <a:off x="932688" y="4401312"/>
            <a:ext cx="5839968" cy="3767328"/>
          </a:xfrm>
          <a:prstGeom prst="rect">
            <a:avLst/>
          </a:prstGeom>
        </p:spPr>
        <p:txBody>
          <a:bodyPr lIns="0" tIns="0" rIns="0" bIns="0">
            <a:noAutofit/>
          </a:bodyPr>
          <a:lstStyle/>
          <a:p>
            <a:pPr marR="12700" indent="469900" algn="just">
              <a:lnSpc>
                <a:spcPts val="1320"/>
              </a:lnSpc>
              <a:spcAft>
                <a:spcPts val="420"/>
              </a:spcAft>
            </a:pPr>
            <a:r>
              <a:rPr lang="tr" sz="1000" spc="-50" dirty="0">
                <a:solidFill>
                  <a:srgbClr val="1F1919"/>
                </a:solidFill>
                <a:latin typeface="Lucida Sans Unicode"/>
              </a:rPr>
              <a:t>İl Özel İdaresi, İl Genel Meclisinin kararı üzerine yapacağı anlaşmaya uygun olarak görev</a:t>
            </a:r>
            <a:r>
              <a:rPr lang="tr" sz="1000" spc="-50" dirty="0">
                <a:solidFill>
                  <a:srgbClr val="1D1819"/>
                </a:solidFill>
                <a:latin typeface="Lucida Sans Unicode"/>
              </a:rPr>
              <a:t> </a:t>
            </a:r>
            <a:r>
              <a:rPr lang="tr" sz="1000" spc="-50" dirty="0">
                <a:solidFill>
                  <a:srgbClr val="1F1919"/>
                </a:solidFill>
                <a:latin typeface="Lucida Sans Unicode"/>
              </a:rPr>
              <a:t>ve sorumlulukalanlarına giren konularda;</a:t>
            </a:r>
          </a:p>
          <a:p>
            <a:pPr marL="711200" marR="12700" indent="-228600" algn="just">
              <a:lnSpc>
                <a:spcPts val="1320"/>
              </a:lnSpc>
              <a:spcAft>
                <a:spcPts val="420"/>
              </a:spcAft>
            </a:pPr>
            <a:r>
              <a:rPr lang="tr" sz="1000" spc="-50" dirty="0">
                <a:solidFill>
                  <a:srgbClr val="FA1825"/>
                </a:solidFill>
                <a:latin typeface="Lucida Sans Unicode"/>
              </a:rPr>
              <a:t>a) </a:t>
            </a:r>
            <a:r>
              <a:rPr lang="tr" sz="1000" spc="-50" dirty="0">
                <a:solidFill>
                  <a:srgbClr val="1F1919"/>
                </a:solidFill>
                <a:latin typeface="Lucida Sans Unicode"/>
              </a:rPr>
              <a:t>Diğer kamu kurum ve kuruluşlarına ait yapım, bakım, onarım ve taşıma işlerini bedelli veya</a:t>
            </a:r>
            <a:r>
              <a:rPr lang="tr" sz="1000" spc="-50" dirty="0">
                <a:solidFill>
                  <a:srgbClr val="1D1819"/>
                </a:solidFill>
                <a:latin typeface="Lucida Sans Unicode"/>
              </a:rPr>
              <a:t> </a:t>
            </a:r>
            <a:r>
              <a:rPr lang="tr" sz="1000" spc="-50" dirty="0">
                <a:solidFill>
                  <a:srgbClr val="1F1919"/>
                </a:solidFill>
                <a:latin typeface="Lucida Sans Unicode"/>
              </a:rPr>
              <a:t>bedelsiz üstelenebilir veya bu kuruluşlar ile ortak hizmet projeleri gerçekleştirebilir ve bu</a:t>
            </a:r>
            <a:r>
              <a:rPr lang="tr" sz="1000" spc="-50" dirty="0">
                <a:solidFill>
                  <a:srgbClr val="1D1819"/>
                </a:solidFill>
                <a:latin typeface="Lucida Sans Unicode"/>
              </a:rPr>
              <a:t> </a:t>
            </a:r>
            <a:r>
              <a:rPr lang="tr" sz="1000" spc="-50" dirty="0">
                <a:solidFill>
                  <a:srgbClr val="1F1919"/>
                </a:solidFill>
                <a:latin typeface="Lucida Sans Unicode"/>
              </a:rPr>
              <a:t>amaçla gerekli kaynak aktarımında bulunabilir. Bu takdirde iş, işin yapımını üstlenen</a:t>
            </a:r>
            <a:r>
              <a:rPr lang="tr" sz="1000" spc="-50" dirty="0">
                <a:solidFill>
                  <a:srgbClr val="1D1819"/>
                </a:solidFill>
                <a:latin typeface="Lucida Sans Unicode"/>
              </a:rPr>
              <a:t> </a:t>
            </a:r>
            <a:r>
              <a:rPr lang="tr" sz="1000" spc="-50" dirty="0">
                <a:solidFill>
                  <a:srgbClr val="1F1919"/>
                </a:solidFill>
                <a:latin typeface="Lucida Sans Unicode"/>
              </a:rPr>
              <a:t>kuruluşun tâbi olduğu mevzuat hükümlerine göre sonuçlandırılır.</a:t>
            </a:r>
          </a:p>
          <a:p>
            <a:pPr marL="711200" marR="12700" indent="-228600" algn="just">
              <a:lnSpc>
                <a:spcPts val="1320"/>
              </a:lnSpc>
              <a:spcAft>
                <a:spcPts val="420"/>
              </a:spcAft>
            </a:pPr>
            <a:r>
              <a:rPr lang="tr" sz="1000" spc="-50" dirty="0">
                <a:solidFill>
                  <a:srgbClr val="FA1825"/>
                </a:solidFill>
                <a:latin typeface="Lucida Sans Unicode"/>
              </a:rPr>
              <a:t>b) </a:t>
            </a:r>
            <a:r>
              <a:rPr lang="tr" sz="1000" spc="-50" dirty="0">
                <a:solidFill>
                  <a:srgbClr val="1F1919"/>
                </a:solidFill>
                <a:latin typeface="Lucida Sans Unicode"/>
              </a:rPr>
              <a:t>Merkezî idareye ait asli görev ve hizmetlerin yerine getirilmesi amacıyla gerekli bina ve</a:t>
            </a:r>
            <a:r>
              <a:rPr lang="tr" sz="1000" spc="-50" dirty="0">
                <a:solidFill>
                  <a:srgbClr val="1D1819"/>
                </a:solidFill>
                <a:latin typeface="Lucida Sans Unicode"/>
              </a:rPr>
              <a:t> </a:t>
            </a:r>
            <a:r>
              <a:rPr lang="tr" sz="1000" spc="-50" dirty="0">
                <a:solidFill>
                  <a:srgbClr val="1F1919"/>
                </a:solidFill>
                <a:latin typeface="Lucida Sans Unicode"/>
              </a:rPr>
              <a:t>tesisler ile arsa ve aynî ihtiyaçları karşılayabilir, geçici olarak araç ve personel</a:t>
            </a:r>
            <a:r>
              <a:rPr lang="tr" sz="1000" spc="-50" dirty="0">
                <a:solidFill>
                  <a:srgbClr val="1D1819"/>
                </a:solidFill>
                <a:latin typeface="Lucida Sans Unicode"/>
              </a:rPr>
              <a:t> </a:t>
            </a:r>
            <a:r>
              <a:rPr lang="tr" sz="1000" spc="-50" dirty="0">
                <a:solidFill>
                  <a:srgbClr val="1F1919"/>
                </a:solidFill>
                <a:latin typeface="Lucida Sans Unicode"/>
              </a:rPr>
              <a:t>görevlendirebilir.</a:t>
            </a:r>
          </a:p>
          <a:p>
            <a:pPr marL="711200" marR="12700" indent="-228600" algn="just">
              <a:lnSpc>
                <a:spcPts val="1320"/>
              </a:lnSpc>
              <a:spcAft>
                <a:spcPts val="420"/>
              </a:spcAft>
            </a:pPr>
            <a:r>
              <a:rPr lang="tr" sz="1000" cap="small" spc="-50" dirty="0">
                <a:solidFill>
                  <a:srgbClr val="FA1825"/>
                </a:solidFill>
                <a:latin typeface="Lucida Sans Unicode"/>
              </a:rPr>
              <a:t>c) </a:t>
            </a:r>
            <a:r>
              <a:rPr lang="tr" sz="1000" spc="-50" dirty="0">
                <a:solidFill>
                  <a:srgbClr val="1F1919"/>
                </a:solidFill>
                <a:latin typeface="Lucida Sans Unicode"/>
              </a:rPr>
              <a:t>Kamu kurumu niteliğindeki meslek kuruluşları, dernekler, vakıflar ve 507 Sayılı Esnaf ve</a:t>
            </a:r>
            <a:r>
              <a:rPr lang="tr" sz="1000" spc="-50" dirty="0">
                <a:solidFill>
                  <a:srgbClr val="1D1819"/>
                </a:solidFill>
                <a:latin typeface="Lucida Sans Unicode"/>
              </a:rPr>
              <a:t> </a:t>
            </a:r>
            <a:r>
              <a:rPr lang="tr" sz="1000" spc="-50" dirty="0">
                <a:solidFill>
                  <a:srgbClr val="1F1919"/>
                </a:solidFill>
                <a:latin typeface="Lucida Sans Unicode"/>
              </a:rPr>
              <a:t>Küçük Sanatkârlar Kanunu kapsamına giren meslek odaları ile ortak hizmet projeleri</a:t>
            </a:r>
            <a:r>
              <a:rPr lang="tr" sz="1000" spc="-50" dirty="0">
                <a:solidFill>
                  <a:srgbClr val="1D1819"/>
                </a:solidFill>
                <a:latin typeface="Lucida Sans Unicode"/>
              </a:rPr>
              <a:t> </a:t>
            </a:r>
            <a:r>
              <a:rPr lang="tr" sz="1000" spc="-50" dirty="0">
                <a:solidFill>
                  <a:srgbClr val="1F1919"/>
                </a:solidFill>
                <a:latin typeface="Lucida Sans Unicode"/>
              </a:rPr>
              <a:t>gerçekleştirebilir.</a:t>
            </a:r>
          </a:p>
          <a:p>
            <a:pPr marL="711200" marR="12700" indent="-228600" algn="just">
              <a:lnSpc>
                <a:spcPts val="1320"/>
              </a:lnSpc>
              <a:spcAft>
                <a:spcPts val="420"/>
              </a:spcAft>
            </a:pPr>
            <a:r>
              <a:rPr lang="tr" sz="1000" spc="-50" dirty="0">
                <a:solidFill>
                  <a:srgbClr val="FA1825"/>
                </a:solidFill>
                <a:latin typeface="Lucida Sans Unicode"/>
              </a:rPr>
              <a:t>d) </a:t>
            </a:r>
            <a:r>
              <a:rPr lang="tr" sz="1000" spc="-50" dirty="0">
                <a:solidFill>
                  <a:srgbClr val="1F1919"/>
                </a:solidFill>
                <a:latin typeface="Lucida Sans Unicode"/>
              </a:rPr>
              <a:t>Kendilerine ait taşınmaz malları, asli görev ve hizmetlerinde kullanılmakve süresi yirmi beş</a:t>
            </a:r>
            <a:r>
              <a:rPr lang="tr" sz="1000" spc="-50" dirty="0">
                <a:solidFill>
                  <a:srgbClr val="1D1819"/>
                </a:solidFill>
                <a:latin typeface="Lucida Sans Unicode"/>
              </a:rPr>
              <a:t> </a:t>
            </a:r>
            <a:r>
              <a:rPr lang="tr" sz="1000" spc="-50" dirty="0">
                <a:solidFill>
                  <a:srgbClr val="1F1919"/>
                </a:solidFill>
                <a:latin typeface="Lucida Sans Unicode"/>
              </a:rPr>
              <a:t>yılı geçmemek üzere diğer kamu kurum ve kuruluşlarına tahsis edebilir. Bu taşınmazların,</a:t>
            </a:r>
            <a:r>
              <a:rPr lang="tr" sz="1000" spc="-50" dirty="0">
                <a:solidFill>
                  <a:srgbClr val="1D1819"/>
                </a:solidFill>
                <a:latin typeface="Lucida Sans Unicode"/>
              </a:rPr>
              <a:t> </a:t>
            </a:r>
            <a:r>
              <a:rPr lang="tr" sz="1000" spc="-50" dirty="0">
                <a:solidFill>
                  <a:srgbClr val="1F1919"/>
                </a:solidFill>
                <a:latin typeface="Lucida Sans Unicode"/>
              </a:rPr>
              <a:t>tahsis amacı dışında kullanılması durumunda, tahsis işlemi iptal edilir. Tahsis süresi</a:t>
            </a:r>
            <a:r>
              <a:rPr lang="tr" sz="1000" spc="-50" dirty="0">
                <a:solidFill>
                  <a:srgbClr val="1D1819"/>
                </a:solidFill>
                <a:latin typeface="Lucida Sans Unicode"/>
              </a:rPr>
              <a:t> </a:t>
            </a:r>
            <a:r>
              <a:rPr lang="tr" sz="1000" spc="-50" dirty="0">
                <a:solidFill>
                  <a:srgbClr val="1F1919"/>
                </a:solidFill>
                <a:latin typeface="Lucida Sans Unicode"/>
              </a:rPr>
              <a:t>sonunda, aynı esaslara göre yeniden tahsis mümkündür. Bu taşınmazlar aynı kuruluşlara</a:t>
            </a:r>
            <a:r>
              <a:rPr lang="tr" sz="1000" spc="-50" dirty="0">
                <a:solidFill>
                  <a:srgbClr val="1D1819"/>
                </a:solidFill>
                <a:latin typeface="Lucida Sans Unicode"/>
              </a:rPr>
              <a:t> </a:t>
            </a:r>
            <a:r>
              <a:rPr lang="tr" sz="1000" spc="-50" dirty="0">
                <a:solidFill>
                  <a:srgbClr val="1F1919"/>
                </a:solidFill>
                <a:latin typeface="Lucida Sans Unicode"/>
              </a:rPr>
              <a:t>kiraya da verilebilir.</a:t>
            </a:r>
          </a:p>
          <a:p>
            <a:pPr marR="12700" indent="584200" algn="just">
              <a:lnSpc>
                <a:spcPts val="1320"/>
              </a:lnSpc>
            </a:pPr>
            <a:r>
              <a:rPr lang="tr" sz="1000" spc="-50" dirty="0">
                <a:solidFill>
                  <a:srgbClr val="1F1919"/>
                </a:solidFill>
                <a:latin typeface="Lucida Sans Unicode"/>
              </a:rPr>
              <a:t>(b) ve (d) bentleri uyarınca kamu kurum ve kuruluşlarına İl Özel İdarelerince karşılanan veya</a:t>
            </a:r>
            <a:r>
              <a:rPr lang="tr" sz="1000" spc="-50" dirty="0">
                <a:solidFill>
                  <a:srgbClr val="1D1819"/>
                </a:solidFill>
                <a:latin typeface="Lucida Sans Unicode"/>
              </a:rPr>
              <a:t> </a:t>
            </a:r>
            <a:r>
              <a:rPr lang="tr" sz="1000" spc="-50" dirty="0">
                <a:solidFill>
                  <a:srgbClr val="1F1919"/>
                </a:solidFill>
                <a:latin typeface="Lucida Sans Unicode"/>
              </a:rPr>
              <a:t>tahsis edilen taşınmazlar, kamu konutu ve sosyal tesis olarakkullanılamaz.</a:t>
            </a:r>
          </a:p>
        </p:txBody>
      </p:sp>
      <p:sp>
        <p:nvSpPr>
          <p:cNvPr id="16" name="15 Dikdörtgen"/>
          <p:cNvSpPr/>
          <p:nvPr/>
        </p:nvSpPr>
        <p:spPr>
          <a:xfrm>
            <a:off x="1950720" y="8253984"/>
            <a:ext cx="201168" cy="323088"/>
          </a:xfrm>
          <a:prstGeom prst="rect">
            <a:avLst/>
          </a:prstGeom>
        </p:spPr>
        <p:txBody>
          <a:bodyPr lIns="0" tIns="0" rIns="0" bIns="0">
            <a:noAutofit/>
          </a:bodyPr>
          <a:lstStyle/>
          <a:p>
            <a:pPr indent="0"/>
            <a:endParaRPr lang="tr" sz="2900" dirty="0">
              <a:solidFill>
                <a:srgbClr val="FA1825"/>
              </a:solidFill>
              <a:latin typeface="Consolas"/>
            </a:endParaRPr>
          </a:p>
        </p:txBody>
      </p:sp>
      <p:sp>
        <p:nvSpPr>
          <p:cNvPr id="17" name="16 Dikdörtgen"/>
          <p:cNvSpPr/>
          <p:nvPr/>
        </p:nvSpPr>
        <p:spPr>
          <a:xfrm>
            <a:off x="2352665" y="8133576"/>
            <a:ext cx="3258312" cy="396240"/>
          </a:xfrm>
          <a:prstGeom prst="rect">
            <a:avLst/>
          </a:prstGeom>
          <a:solidFill>
            <a:schemeClr val="tx1">
              <a:lumMod val="50000"/>
              <a:lumOff val="50000"/>
            </a:schemeClr>
          </a:solidFill>
        </p:spPr>
        <p:txBody>
          <a:bodyPr lIns="0" tIns="0" rIns="0" bIns="0">
            <a:noAutofit/>
          </a:bodyPr>
          <a:lstStyle/>
          <a:p>
            <a:pPr indent="0" algn="ctr">
              <a:lnSpc>
                <a:spcPts val="1560"/>
              </a:lnSpc>
            </a:pPr>
            <a:r>
              <a:rPr lang="tr" sz="1100" cap="small" dirty="0"/>
              <a:t>İL ÖZEL İDARESİNE TANINAN MUAFİYETLER </a:t>
            </a:r>
            <a:r>
              <a:rPr lang="tr" sz="1100" spc="-50" dirty="0"/>
              <a:t>(5302 Sayılı Kanunun 8. Maddesi)</a:t>
            </a:r>
          </a:p>
        </p:txBody>
      </p:sp>
      <p:sp>
        <p:nvSpPr>
          <p:cNvPr id="19" name="18 Dikdörtgen"/>
          <p:cNvSpPr/>
          <p:nvPr/>
        </p:nvSpPr>
        <p:spPr>
          <a:xfrm>
            <a:off x="932688" y="8772144"/>
            <a:ext cx="5861304" cy="493776"/>
          </a:xfrm>
          <a:prstGeom prst="rect">
            <a:avLst/>
          </a:prstGeom>
        </p:spPr>
        <p:txBody>
          <a:bodyPr lIns="0" tIns="0" rIns="0" bIns="0">
            <a:noAutofit/>
          </a:bodyPr>
          <a:lstStyle/>
          <a:p>
            <a:pPr marL="12700" marR="25400" indent="457200" algn="just">
              <a:lnSpc>
                <a:spcPts val="1320"/>
              </a:lnSpc>
              <a:spcAft>
                <a:spcPts val="2310"/>
              </a:spcAft>
            </a:pPr>
            <a:r>
              <a:rPr lang="tr" sz="1000" spc="-50">
                <a:solidFill>
                  <a:srgbClr val="1F1919"/>
                </a:solidFill>
                <a:latin typeface="Lucida Sans Unicode"/>
              </a:rPr>
              <a:t>İl Özel İdaresinin kamu hizmetine ayrılan veya kamunun yararlanmasına açık, gelir getirmeyen</a:t>
            </a:r>
            <a:r>
              <a:rPr lang="tr" sz="1000" spc="-50">
                <a:solidFill>
                  <a:srgbClr val="1C1616"/>
                </a:solidFill>
                <a:latin typeface="Lucida Sans Unicode"/>
              </a:rPr>
              <a:t> </a:t>
            </a:r>
            <a:r>
              <a:rPr lang="tr" sz="1000" spc="-50">
                <a:solidFill>
                  <a:srgbClr val="1F1919"/>
                </a:solidFill>
                <a:latin typeface="Lucida Sans Unicode"/>
              </a:rPr>
              <a:t>taşınmaz malları ile bunların inşa ve kullanımları her türü vergi resim, harç, katkı ve katılma paylarından</a:t>
            </a:r>
            <a:r>
              <a:rPr lang="tr" sz="1000" spc="-50">
                <a:solidFill>
                  <a:srgbClr val="1C1616"/>
                </a:solidFill>
                <a:latin typeface="Lucida Sans Unicode"/>
              </a:rPr>
              <a:t> </a:t>
            </a:r>
            <a:r>
              <a:rPr lang="tr" sz="1000" spc="-50">
                <a:solidFill>
                  <a:srgbClr val="1F1919"/>
                </a:solidFill>
                <a:latin typeface="Lucida Sans Unicode"/>
              </a:rPr>
              <a:t>muaftır.</a:t>
            </a:r>
          </a:p>
        </p:txBody>
      </p:sp>
      <p:graphicFrame>
        <p:nvGraphicFramePr>
          <p:cNvPr id="21" name="20 Tablo"/>
          <p:cNvGraphicFramePr>
            <a:graphicFrameLocks noGrp="1"/>
          </p:cNvGraphicFramePr>
          <p:nvPr/>
        </p:nvGraphicFramePr>
        <p:xfrm>
          <a:off x="1281095" y="1561280"/>
          <a:ext cx="5092718" cy="1928826"/>
        </p:xfrm>
        <a:graphic>
          <a:graphicData uri="http://schemas.openxmlformats.org/drawingml/2006/table">
            <a:tbl>
              <a:tblPr firstRow="1" bandRow="1">
                <a:tableStyleId>{5C22544A-7EE6-4342-B048-85BDC9FD1C3A}</a:tableStyleId>
              </a:tblPr>
              <a:tblGrid>
                <a:gridCol w="5092718"/>
              </a:tblGrid>
              <a:tr h="1928826">
                <a:tc>
                  <a:txBody>
                    <a:bodyPr/>
                    <a:lstStyle/>
                    <a:p>
                      <a:endParaRPr lang="tr-TR" dirty="0"/>
                    </a:p>
                  </a:txBody>
                  <a:tcPr>
                    <a:blipFill>
                      <a:blip r:embed="rId3"/>
                      <a:stretch>
                        <a:fillRect/>
                      </a:stretch>
                    </a:blip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5 Dikdörtgen"/>
          <p:cNvSpPr/>
          <p:nvPr/>
        </p:nvSpPr>
        <p:spPr>
          <a:xfrm>
            <a:off x="893064" y="673608"/>
            <a:ext cx="737616" cy="124968"/>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7" name="6 Dikdörtgen"/>
          <p:cNvSpPr/>
          <p:nvPr/>
        </p:nvSpPr>
        <p:spPr>
          <a:xfrm>
            <a:off x="722376" y="795528"/>
            <a:ext cx="1121664"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8" name="7 Dikdörtgen"/>
          <p:cNvSpPr/>
          <p:nvPr/>
        </p:nvSpPr>
        <p:spPr>
          <a:xfrm>
            <a:off x="5285232" y="847344"/>
            <a:ext cx="1374648" cy="161544"/>
          </a:xfrm>
          <a:prstGeom prst="rect">
            <a:avLst/>
          </a:prstGeom>
        </p:spPr>
        <p:txBody>
          <a:bodyPr lIns="0" tIns="0" rIns="0" bIns="0">
            <a:noAutofit/>
          </a:bodyPr>
          <a:lstStyle/>
          <a:p>
            <a:pPr indent="0" algn="just"/>
            <a:r>
              <a:rPr lang="tr" sz="1000" spc="-100" dirty="0" smtClean="0">
                <a:solidFill>
                  <a:srgbClr val="808282"/>
                </a:solidFill>
                <a:latin typeface="Trebuchet MS"/>
              </a:rPr>
              <a:t>ERZİNCAN  İL </a:t>
            </a:r>
            <a:r>
              <a:rPr lang="tr" sz="1000" spc="-100" dirty="0">
                <a:solidFill>
                  <a:srgbClr val="808282"/>
                </a:solidFill>
                <a:latin typeface="Trebuchet MS"/>
              </a:rPr>
              <a:t>ÖZEL İDARESİ</a:t>
            </a:r>
          </a:p>
        </p:txBody>
      </p:sp>
      <p:sp>
        <p:nvSpPr>
          <p:cNvPr id="9" name="8 Dikdörtgen"/>
          <p:cNvSpPr/>
          <p:nvPr/>
        </p:nvSpPr>
        <p:spPr>
          <a:xfrm>
            <a:off x="771144" y="1837944"/>
            <a:ext cx="5864352" cy="289560"/>
          </a:xfrm>
          <a:prstGeom prst="rect">
            <a:avLst/>
          </a:prstGeom>
        </p:spPr>
        <p:txBody>
          <a:bodyPr lIns="0" tIns="0" rIns="0" bIns="0">
            <a:noAutofit/>
          </a:bodyPr>
          <a:lstStyle/>
          <a:p>
            <a:pPr marL="1981200" indent="0">
              <a:spcAft>
                <a:spcPts val="4410"/>
              </a:spcAft>
            </a:pPr>
            <a:endParaRPr lang="tr" sz="1700" cap="small" spc="-50" dirty="0">
              <a:solidFill>
                <a:srgbClr val="007D87"/>
              </a:solidFill>
              <a:latin typeface="Arial" pitchFamily="34" charset="0"/>
              <a:cs typeface="Arial" pitchFamily="34" charset="0"/>
            </a:endParaRPr>
          </a:p>
        </p:txBody>
      </p:sp>
      <p:sp>
        <p:nvSpPr>
          <p:cNvPr id="12" name="11 Dikdörtgen"/>
          <p:cNvSpPr/>
          <p:nvPr/>
        </p:nvSpPr>
        <p:spPr>
          <a:xfrm>
            <a:off x="3067045" y="7847824"/>
            <a:ext cx="1508760" cy="167640"/>
          </a:xfrm>
          <a:prstGeom prst="rect">
            <a:avLst/>
          </a:prstGeom>
        </p:spPr>
        <p:txBody>
          <a:bodyPr lIns="0" tIns="0" rIns="0" bIns="0">
            <a:noAutofit/>
          </a:bodyPr>
          <a:lstStyle/>
          <a:p>
            <a:pPr indent="0"/>
            <a:r>
              <a:rPr lang="tr" sz="900" dirty="0">
                <a:solidFill>
                  <a:schemeClr val="tx1">
                    <a:lumMod val="95000"/>
                    <a:lumOff val="5000"/>
                  </a:schemeClr>
                </a:solidFill>
                <a:latin typeface="Lucida Sans Unicode"/>
              </a:rPr>
              <a:t>Şekil.3. Teşkilat Yapısı</a:t>
            </a:r>
          </a:p>
        </p:txBody>
      </p:sp>
      <p:sp>
        <p:nvSpPr>
          <p:cNvPr id="13" name="12 Dikdörtgen"/>
          <p:cNvSpPr/>
          <p:nvPr/>
        </p:nvSpPr>
        <p:spPr>
          <a:xfrm>
            <a:off x="749808" y="9698736"/>
            <a:ext cx="481584" cy="329184"/>
          </a:xfrm>
          <a:prstGeom prst="rect">
            <a:avLst/>
          </a:prstGeom>
        </p:spPr>
        <p:txBody>
          <a:bodyPr lIns="0" tIns="0" rIns="0" bIns="0">
            <a:noAutofit/>
          </a:bodyPr>
          <a:lstStyle/>
          <a:p>
            <a:pPr indent="0" algn="just"/>
            <a:endParaRPr lang="tr" sz="3000" cap="small" spc="-150" dirty="0">
              <a:solidFill>
                <a:srgbClr val="9A9697"/>
              </a:solidFill>
              <a:latin typeface="Arial Unicode MS"/>
            </a:endParaRPr>
          </a:p>
        </p:txBody>
      </p:sp>
      <p:graphicFrame>
        <p:nvGraphicFramePr>
          <p:cNvPr id="16" name="15 Diyagram"/>
          <p:cNvGraphicFramePr/>
          <p:nvPr/>
        </p:nvGraphicFramePr>
        <p:xfrm>
          <a:off x="1281095" y="2489974"/>
          <a:ext cx="5021280" cy="22145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8" name="17 Dirsek Bağlayıcısı"/>
          <p:cNvCxnSpPr/>
          <p:nvPr/>
        </p:nvCxnSpPr>
        <p:spPr>
          <a:xfrm>
            <a:off x="3638549" y="2990040"/>
            <a:ext cx="857256" cy="35719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cxnSp>
        <p:nvCxnSpPr>
          <p:cNvPr id="20" name="19 Düz Bağlayıcı"/>
          <p:cNvCxnSpPr/>
          <p:nvPr/>
        </p:nvCxnSpPr>
        <p:spPr>
          <a:xfrm rot="5400000">
            <a:off x="3245640" y="3382949"/>
            <a:ext cx="785818" cy="1588"/>
          </a:xfrm>
          <a:prstGeom prst="line">
            <a:avLst/>
          </a:prstGeom>
        </p:spPr>
        <p:style>
          <a:lnRef idx="1">
            <a:schemeClr val="dk1"/>
          </a:lnRef>
          <a:fillRef idx="0">
            <a:schemeClr val="dk1"/>
          </a:fillRef>
          <a:effectRef idx="0">
            <a:schemeClr val="dk1"/>
          </a:effectRef>
          <a:fontRef idx="minor">
            <a:schemeClr val="tx1"/>
          </a:fontRef>
        </p:style>
      </p:cxnSp>
      <p:cxnSp>
        <p:nvCxnSpPr>
          <p:cNvPr id="22" name="21 Düz Bağlayıcı"/>
          <p:cNvCxnSpPr/>
          <p:nvPr/>
        </p:nvCxnSpPr>
        <p:spPr>
          <a:xfrm rot="5400000">
            <a:off x="3495673" y="4133048"/>
            <a:ext cx="285752" cy="1588"/>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3" name="32 Tablo"/>
          <p:cNvGraphicFramePr>
            <a:graphicFrameLocks noGrp="1"/>
          </p:cNvGraphicFramePr>
          <p:nvPr/>
        </p:nvGraphicFramePr>
        <p:xfrm>
          <a:off x="1566847" y="4918866"/>
          <a:ext cx="4000528" cy="2143140"/>
        </p:xfrm>
        <a:graphic>
          <a:graphicData uri="http://schemas.openxmlformats.org/drawingml/2006/table">
            <a:tbl>
              <a:tblPr firstRow="1" bandRow="1">
                <a:tableStyleId>{21E4AEA4-8DFA-4A89-87EB-49C32662AFE0}</a:tableStyleId>
              </a:tblPr>
              <a:tblGrid>
                <a:gridCol w="357190"/>
                <a:gridCol w="357190"/>
                <a:gridCol w="357190"/>
                <a:gridCol w="285752"/>
                <a:gridCol w="500066"/>
                <a:gridCol w="500066"/>
                <a:gridCol w="357190"/>
                <a:gridCol w="357190"/>
                <a:gridCol w="357190"/>
                <a:gridCol w="571504"/>
              </a:tblGrid>
              <a:tr h="2143140">
                <a:tc>
                  <a:txBody>
                    <a:bodyPr/>
                    <a:lstStyle/>
                    <a:p>
                      <a:r>
                        <a:rPr lang="tr-TR" sz="1100" dirty="0" smtClean="0"/>
                        <a:t>İNSAN KAYNAKLARI MÜDÜRLÜĞÜ</a:t>
                      </a:r>
                      <a:endParaRPr lang="tr-TR" sz="1100" dirty="0"/>
                    </a:p>
                  </a:txBody>
                  <a:tcPr vert="vert270"/>
                </a:tc>
                <a:tc>
                  <a:txBody>
                    <a:bodyPr/>
                    <a:lstStyle/>
                    <a:p>
                      <a:r>
                        <a:rPr lang="tr-TR" sz="1100" dirty="0" smtClean="0"/>
                        <a:t>MALİ HİZMETLER MÜDÜRLÜĞÜ</a:t>
                      </a:r>
                      <a:endParaRPr lang="tr-TR" sz="1100" dirty="0"/>
                    </a:p>
                  </a:txBody>
                  <a:tcPr vert="vert270"/>
                </a:tc>
                <a:tc>
                  <a:txBody>
                    <a:bodyPr/>
                    <a:lstStyle/>
                    <a:p>
                      <a:r>
                        <a:rPr lang="tr-TR" sz="1100" dirty="0" smtClean="0"/>
                        <a:t>YAZI İŞLERİ MÜDÜRLÜĞÜ</a:t>
                      </a:r>
                      <a:endParaRPr lang="tr-TR" sz="1100" dirty="0"/>
                    </a:p>
                  </a:txBody>
                  <a:tcPr vert="vert270"/>
                </a:tc>
                <a:tc>
                  <a:txBody>
                    <a:bodyPr/>
                    <a:lstStyle/>
                    <a:p>
                      <a:r>
                        <a:rPr lang="tr-TR" sz="1100" dirty="0" smtClean="0"/>
                        <a:t>DESTEK HİZMETLERİ MÜDÜRLÜĞÜ</a:t>
                      </a:r>
                      <a:endParaRPr lang="tr-TR" sz="1100" dirty="0"/>
                    </a:p>
                  </a:txBody>
                  <a:tcPr vert="vert270"/>
                </a:tc>
                <a:tc>
                  <a:txBody>
                    <a:bodyPr/>
                    <a:lstStyle/>
                    <a:p>
                      <a:r>
                        <a:rPr lang="tr-TR" sz="1100" dirty="0" smtClean="0"/>
                        <a:t>İŞLETME VE İŞTİRAKLER MÜDÜRLÜĞÜ</a:t>
                      </a:r>
                      <a:endParaRPr lang="tr-TR" sz="1100" dirty="0"/>
                    </a:p>
                  </a:txBody>
                  <a:tcPr vert="vert270"/>
                </a:tc>
                <a:tc>
                  <a:txBody>
                    <a:bodyPr/>
                    <a:lstStyle/>
                    <a:p>
                      <a:r>
                        <a:rPr lang="tr-TR" sz="1100" dirty="0" smtClean="0"/>
                        <a:t>YOL VE ULAŞIM HİZM.</a:t>
                      </a:r>
                      <a:r>
                        <a:rPr lang="tr-TR" sz="1100" baseline="0" dirty="0" smtClean="0"/>
                        <a:t> MÜDÜRLÜĞÜ</a:t>
                      </a:r>
                      <a:endParaRPr lang="tr-TR" sz="1100" dirty="0"/>
                    </a:p>
                  </a:txBody>
                  <a:tcPr vert="vert270"/>
                </a:tc>
                <a:tc>
                  <a:txBody>
                    <a:bodyPr/>
                    <a:lstStyle/>
                    <a:p>
                      <a:r>
                        <a:rPr lang="tr-TR" sz="1100" dirty="0" smtClean="0"/>
                        <a:t>İMAR  VE KENTSEL</a:t>
                      </a:r>
                      <a:r>
                        <a:rPr lang="tr-TR" sz="1100" baseline="0" dirty="0" smtClean="0"/>
                        <a:t> MÜDÜRLÜĞÜ</a:t>
                      </a:r>
                      <a:endParaRPr lang="tr-TR" sz="1100" dirty="0"/>
                    </a:p>
                  </a:txBody>
                  <a:tcPr vert="vert270"/>
                </a:tc>
                <a:tc>
                  <a:txBody>
                    <a:bodyPr/>
                    <a:lstStyle/>
                    <a:p>
                      <a:r>
                        <a:rPr lang="tr-TR" sz="1100" dirty="0" smtClean="0"/>
                        <a:t>MAKİNA İKMAL</a:t>
                      </a:r>
                      <a:r>
                        <a:rPr lang="tr-TR" sz="1100" baseline="0" dirty="0" smtClean="0"/>
                        <a:t> MÜDÜRLÜĞÜ</a:t>
                      </a:r>
                      <a:endParaRPr lang="tr-TR" sz="1100" dirty="0"/>
                    </a:p>
                  </a:txBody>
                  <a:tcPr vert="vert270"/>
                </a:tc>
                <a:tc>
                  <a:txBody>
                    <a:bodyPr/>
                    <a:lstStyle/>
                    <a:p>
                      <a:r>
                        <a:rPr lang="tr-TR" sz="1100" dirty="0" smtClean="0"/>
                        <a:t>RUHSAT  DENETİM</a:t>
                      </a:r>
                      <a:r>
                        <a:rPr lang="tr-TR" sz="1100" baseline="0" dirty="0" smtClean="0"/>
                        <a:t> MÜDÜRLÜĞÜ</a:t>
                      </a:r>
                      <a:endParaRPr lang="tr-TR" sz="1100" dirty="0"/>
                    </a:p>
                  </a:txBody>
                  <a:tcPr vert="vert270"/>
                </a:tc>
                <a:tc>
                  <a:txBody>
                    <a:bodyPr/>
                    <a:lstStyle/>
                    <a:p>
                      <a:r>
                        <a:rPr lang="tr-TR" sz="1100" dirty="0" smtClean="0"/>
                        <a:t>SU </a:t>
                      </a:r>
                      <a:r>
                        <a:rPr lang="tr-TR" sz="1100" baseline="0" dirty="0" smtClean="0"/>
                        <a:t> VE KANALİZASYON MÜDÜRLÜĞÜ</a:t>
                      </a:r>
                      <a:endParaRPr lang="tr-TR" sz="1100" dirty="0"/>
                    </a:p>
                  </a:txBody>
                  <a:tcPr vert="vert270"/>
                </a:tc>
              </a:tr>
            </a:tbl>
          </a:graphicData>
        </a:graphic>
      </p:graphicFrame>
      <p:cxnSp>
        <p:nvCxnSpPr>
          <p:cNvPr id="35" name="34 Düz Bağlayıcı"/>
          <p:cNvCxnSpPr/>
          <p:nvPr/>
        </p:nvCxnSpPr>
        <p:spPr>
          <a:xfrm rot="5400000">
            <a:off x="3495673" y="4775990"/>
            <a:ext cx="285752" cy="1588"/>
          </a:xfrm>
          <a:prstGeom prst="line">
            <a:avLst/>
          </a:prstGeom>
        </p:spPr>
        <p:style>
          <a:lnRef idx="1">
            <a:schemeClr val="dk1"/>
          </a:lnRef>
          <a:fillRef idx="0">
            <a:schemeClr val="dk1"/>
          </a:fillRef>
          <a:effectRef idx="0">
            <a:schemeClr val="dk1"/>
          </a:effectRef>
          <a:fontRef idx="minor">
            <a:schemeClr val="tx1"/>
          </a:fontRef>
        </p:style>
      </p:cxnSp>
      <p:graphicFrame>
        <p:nvGraphicFramePr>
          <p:cNvPr id="36" name="35 Tablo"/>
          <p:cNvGraphicFramePr>
            <a:graphicFrameLocks noGrp="1"/>
          </p:cNvGraphicFramePr>
          <p:nvPr/>
        </p:nvGraphicFramePr>
        <p:xfrm>
          <a:off x="5567375" y="4918866"/>
          <a:ext cx="357190" cy="2143140"/>
        </p:xfrm>
        <a:graphic>
          <a:graphicData uri="http://schemas.openxmlformats.org/drawingml/2006/table">
            <a:tbl>
              <a:tblPr firstRow="1" bandRow="1">
                <a:tableStyleId>{21E4AEA4-8DFA-4A89-87EB-49C32662AFE0}</a:tableStyleId>
              </a:tblPr>
              <a:tblGrid>
                <a:gridCol w="357190"/>
              </a:tblGrid>
              <a:tr h="2143140">
                <a:tc>
                  <a:txBody>
                    <a:bodyPr/>
                    <a:lstStyle/>
                    <a:p>
                      <a:r>
                        <a:rPr lang="tr-TR" sz="1100" dirty="0" smtClean="0"/>
                        <a:t>YATIRIM</a:t>
                      </a:r>
                      <a:r>
                        <a:rPr lang="tr-TR" sz="1100" baseline="0" dirty="0" smtClean="0"/>
                        <a:t> İNŞAAT MÜDÜRLÜĞÜ</a:t>
                      </a:r>
                      <a:endParaRPr lang="tr-TR" sz="1100" dirty="0"/>
                    </a:p>
                  </a:txBody>
                  <a:tcPr vert="vert270"/>
                </a:tc>
              </a:tr>
            </a:tbl>
          </a:graphicData>
        </a:graphic>
      </p:graphicFrame>
      <p:sp>
        <p:nvSpPr>
          <p:cNvPr id="15" name="14 Yatay Kaydırma"/>
          <p:cNvSpPr/>
          <p:nvPr/>
        </p:nvSpPr>
        <p:spPr>
          <a:xfrm>
            <a:off x="1837209" y="1531070"/>
            <a:ext cx="3960440" cy="648072"/>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dirty="0" smtClean="0"/>
              <a:t>1.6. TEŞKİLAT YAPISI</a:t>
            </a:r>
            <a:endParaRPr lang="tr-TR"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1423971" y="1275528"/>
            <a:ext cx="4809744" cy="256032"/>
          </a:xfrm>
          <a:prstGeom prst="rect">
            <a:avLst/>
          </a:prstGeom>
        </p:spPr>
      </p:pic>
      <p:pic>
        <p:nvPicPr>
          <p:cNvPr id="3" name="2 Resim"/>
          <p:cNvPicPr>
            <a:picLocks noChangeAspect="1"/>
          </p:cNvPicPr>
          <p:nvPr/>
        </p:nvPicPr>
        <p:blipFill>
          <a:blip r:embed="rId3" cstate="print"/>
          <a:stretch>
            <a:fillRect/>
          </a:stretch>
        </p:blipFill>
        <p:spPr>
          <a:xfrm>
            <a:off x="1209657" y="2632850"/>
            <a:ext cx="4143404" cy="485254"/>
          </a:xfrm>
          <a:prstGeom prst="rect">
            <a:avLst/>
          </a:prstGeom>
        </p:spPr>
      </p:pic>
      <p:sp>
        <p:nvSpPr>
          <p:cNvPr id="5" name="4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 I </a:t>
            </a:r>
            <a:r>
              <a:rPr lang="tr" sz="1000" spc="-100" dirty="0">
                <a:solidFill>
                  <a:srgbClr val="808282"/>
                </a:solidFill>
                <a:latin typeface="Trebuchet MS"/>
              </a:rPr>
              <a:t>GELECEĞE TAŞIYORUZ</a:t>
            </a:r>
          </a:p>
        </p:txBody>
      </p:sp>
      <p:sp>
        <p:nvSpPr>
          <p:cNvPr id="6" name="5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7" name="6 Dikdörtgen"/>
          <p:cNvSpPr/>
          <p:nvPr/>
        </p:nvSpPr>
        <p:spPr>
          <a:xfrm>
            <a:off x="5943600" y="795528"/>
            <a:ext cx="1121664"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8" name="7 Dikdörtgen"/>
          <p:cNvSpPr/>
          <p:nvPr/>
        </p:nvSpPr>
        <p:spPr>
          <a:xfrm>
            <a:off x="1362456" y="1536192"/>
            <a:ext cx="79248" cy="149352"/>
          </a:xfrm>
          <a:prstGeom prst="rect">
            <a:avLst/>
          </a:prstGeom>
        </p:spPr>
        <p:txBody>
          <a:bodyPr lIns="0" tIns="0" rIns="0" bIns="0">
            <a:noAutofit/>
          </a:bodyPr>
          <a:lstStyle/>
          <a:p>
            <a:pPr marL="63500" indent="0"/>
            <a:endParaRPr lang="tr" sz="1400" dirty="0">
              <a:solidFill>
                <a:srgbClr val="FA1825"/>
              </a:solidFill>
              <a:latin typeface="Garamond"/>
            </a:endParaRPr>
          </a:p>
        </p:txBody>
      </p:sp>
      <p:sp>
        <p:nvSpPr>
          <p:cNvPr id="9" name="8 Dikdörtgen"/>
          <p:cNvSpPr/>
          <p:nvPr/>
        </p:nvSpPr>
        <p:spPr>
          <a:xfrm>
            <a:off x="6263640" y="1539240"/>
            <a:ext cx="82296" cy="149352"/>
          </a:xfrm>
          <a:prstGeom prst="rect">
            <a:avLst/>
          </a:prstGeom>
        </p:spPr>
        <p:txBody>
          <a:bodyPr lIns="0" tIns="0" rIns="0" bIns="0">
            <a:noAutofit/>
          </a:bodyPr>
          <a:lstStyle/>
          <a:p>
            <a:pPr marL="63500" indent="0"/>
            <a:endParaRPr lang="tr" sz="900" cap="small" dirty="0">
              <a:solidFill>
                <a:srgbClr val="FA273F"/>
              </a:solidFill>
              <a:latin typeface="Lucida Sans Unicode"/>
            </a:endParaRPr>
          </a:p>
        </p:txBody>
      </p:sp>
      <p:sp>
        <p:nvSpPr>
          <p:cNvPr id="10" name="9 Dikdörtgen"/>
          <p:cNvSpPr/>
          <p:nvPr/>
        </p:nvSpPr>
        <p:spPr>
          <a:xfrm>
            <a:off x="932688" y="1731264"/>
            <a:ext cx="5861304" cy="1021080"/>
          </a:xfrm>
          <a:prstGeom prst="rect">
            <a:avLst/>
          </a:prstGeom>
        </p:spPr>
        <p:txBody>
          <a:bodyPr lIns="0" tIns="0" rIns="0" bIns="0">
            <a:noAutofit/>
          </a:bodyPr>
          <a:lstStyle/>
          <a:p>
            <a:pPr marL="12700" marR="25400" indent="355600" algn="just">
              <a:lnSpc>
                <a:spcPts val="1320"/>
              </a:lnSpc>
              <a:spcAft>
                <a:spcPts val="420"/>
              </a:spcAft>
            </a:pPr>
            <a:r>
              <a:rPr lang="tr" sz="1000" spc="-50" dirty="0">
                <a:solidFill>
                  <a:srgbClr val="1F1919"/>
                </a:solidFill>
                <a:latin typeface="Lucida Sans Unicode" pitchFamily="34" charset="0"/>
                <a:cs typeface="Lucida Sans Unicode" pitchFamily="34" charset="0"/>
              </a:rPr>
              <a:t>Hizmetlerin yerine getirilmesinde öncelik sırası, İl Özel İdaresi'nin mali durumu, hizmetin</a:t>
            </a:r>
            <a:r>
              <a:rPr lang="tr" sz="1000" spc="-50" dirty="0">
                <a:solidFill>
                  <a:srgbClr val="1F1719"/>
                </a:solidFill>
                <a:latin typeface="Lucida Sans Unicode" pitchFamily="34" charset="0"/>
                <a:cs typeface="Lucida Sans Unicode" pitchFamily="34" charset="0"/>
              </a:rPr>
              <a:t> </a:t>
            </a:r>
            <a:r>
              <a:rPr lang="tr" sz="1000" spc="-50" dirty="0">
                <a:solidFill>
                  <a:srgbClr val="1F1919"/>
                </a:solidFill>
                <a:latin typeface="Lucida Sans Unicode" pitchFamily="34" charset="0"/>
                <a:cs typeface="Lucida Sans Unicode" pitchFamily="34" charset="0"/>
              </a:rPr>
              <a:t>ivediliği ve verildiği yerin gelişmişlik düzeyi dikkate alınarak belirlenmektedir. İl Özel İdaresi hizmetleri,</a:t>
            </a:r>
            <a:r>
              <a:rPr lang="tr" sz="1000" spc="-50" dirty="0">
                <a:solidFill>
                  <a:srgbClr val="1F1719"/>
                </a:solidFill>
                <a:latin typeface="Lucida Sans Unicode" pitchFamily="34" charset="0"/>
                <a:cs typeface="Lucida Sans Unicode" pitchFamily="34" charset="0"/>
              </a:rPr>
              <a:t> </a:t>
            </a:r>
            <a:r>
              <a:rPr lang="tr" sz="1000" spc="-50" dirty="0">
                <a:solidFill>
                  <a:srgbClr val="1F1919"/>
                </a:solidFill>
                <a:latin typeface="Lucida Sans Unicode" pitchFamily="34" charset="0"/>
                <a:cs typeface="Lucida Sans Unicode" pitchFamily="34" charset="0"/>
              </a:rPr>
              <a:t>vatandaşlara en yakın yerlerde ve en uygun yöntemlerle sunulur. Hizmet sunumunda özürlü, yaşlı,</a:t>
            </a:r>
            <a:r>
              <a:rPr lang="tr" sz="1000" spc="-50" dirty="0">
                <a:solidFill>
                  <a:srgbClr val="1F1719"/>
                </a:solidFill>
                <a:latin typeface="Lucida Sans Unicode" pitchFamily="34" charset="0"/>
                <a:cs typeface="Lucida Sans Unicode" pitchFamily="34" charset="0"/>
              </a:rPr>
              <a:t> </a:t>
            </a:r>
            <a:r>
              <a:rPr lang="tr" sz="1000" spc="-50" dirty="0">
                <a:solidFill>
                  <a:srgbClr val="1F1919"/>
                </a:solidFill>
                <a:latin typeface="Lucida Sans Unicode" pitchFamily="34" charset="0"/>
                <a:cs typeface="Lucida Sans Unicode" pitchFamily="34" charset="0"/>
              </a:rPr>
              <a:t>düşkün ve dar gelirlilerin durumuna uygun yöntemler uygulanır. Hizmetlerin diğer mahalli idareler ve</a:t>
            </a:r>
            <a:r>
              <a:rPr lang="tr" sz="1000" spc="-50" dirty="0">
                <a:solidFill>
                  <a:srgbClr val="1F1719"/>
                </a:solidFill>
                <a:latin typeface="Lucida Sans Unicode" pitchFamily="34" charset="0"/>
                <a:cs typeface="Lucida Sans Unicode" pitchFamily="34" charset="0"/>
              </a:rPr>
              <a:t> </a:t>
            </a:r>
            <a:r>
              <a:rPr lang="tr" sz="1000" spc="-50" dirty="0">
                <a:solidFill>
                  <a:srgbClr val="1F1919"/>
                </a:solidFill>
                <a:latin typeface="Lucida Sans Unicode" pitchFamily="34" charset="0"/>
                <a:cs typeface="Lucida Sans Unicode" pitchFamily="34" charset="0"/>
              </a:rPr>
              <a:t>kamu kuruluşları arasında bütünlük ve uyum içinde yürütülmesine yönelik koordinasyon, vali</a:t>
            </a:r>
            <a:r>
              <a:rPr lang="tr" sz="1000" spc="-50" dirty="0">
                <a:solidFill>
                  <a:srgbClr val="1F1719"/>
                </a:solidFill>
                <a:latin typeface="Lucida Sans Unicode" pitchFamily="34" charset="0"/>
                <a:cs typeface="Lucida Sans Unicode" pitchFamily="34" charset="0"/>
              </a:rPr>
              <a:t> </a:t>
            </a:r>
            <a:r>
              <a:rPr lang="tr" sz="1000" spc="-50" dirty="0">
                <a:solidFill>
                  <a:srgbClr val="1F1919"/>
                </a:solidFill>
                <a:latin typeface="Lucida Sans Unicode" pitchFamily="34" charset="0"/>
                <a:cs typeface="Lucida Sans Unicode" pitchFamily="34" charset="0"/>
              </a:rPr>
              <a:t>tarafından sağlanır. Kuruluş tarafından sunulan hizmetler birimlere göre şöyledir:</a:t>
            </a:r>
          </a:p>
        </p:txBody>
      </p:sp>
      <p:sp>
        <p:nvSpPr>
          <p:cNvPr id="11" name="10 Dikdörtgen"/>
          <p:cNvSpPr/>
          <p:nvPr/>
        </p:nvSpPr>
        <p:spPr>
          <a:xfrm>
            <a:off x="1399032" y="3145536"/>
            <a:ext cx="783336" cy="118872"/>
          </a:xfrm>
          <a:prstGeom prst="rect">
            <a:avLst/>
          </a:prstGeom>
        </p:spPr>
        <p:txBody>
          <a:bodyPr lIns="0" tIns="0" rIns="0" bIns="0">
            <a:noAutofit/>
          </a:bodyPr>
          <a:lstStyle/>
          <a:p>
            <a:pPr indent="0"/>
            <a:r>
              <a:rPr lang="tr" sz="1100" b="1" dirty="0" smtClean="0">
                <a:solidFill>
                  <a:srgbClr val="FA1825"/>
                </a:solidFill>
              </a:rPr>
              <a:t>Görev Tanımı</a:t>
            </a:r>
            <a:endParaRPr lang="tr" sz="1100" b="1" dirty="0">
              <a:solidFill>
                <a:srgbClr val="FA1825"/>
              </a:solidFill>
            </a:endParaRPr>
          </a:p>
        </p:txBody>
      </p:sp>
      <p:sp>
        <p:nvSpPr>
          <p:cNvPr id="12" name="11 Dikdörtgen"/>
          <p:cNvSpPr/>
          <p:nvPr/>
        </p:nvSpPr>
        <p:spPr>
          <a:xfrm>
            <a:off x="1209657" y="2918602"/>
            <a:ext cx="5861304" cy="320040"/>
          </a:xfrm>
          <a:prstGeom prst="rect">
            <a:avLst/>
          </a:prstGeom>
        </p:spPr>
        <p:txBody>
          <a:bodyPr lIns="0" tIns="0" rIns="0" bIns="0">
            <a:noAutofit/>
          </a:bodyPr>
          <a:lstStyle/>
          <a:p>
            <a:pPr marL="12700" marR="25400" indent="355600" algn="just">
              <a:lnSpc>
                <a:spcPts val="1320"/>
              </a:lnSpc>
              <a:spcBef>
                <a:spcPts val="840"/>
              </a:spcBef>
              <a:spcAft>
                <a:spcPts val="420"/>
              </a:spcAft>
            </a:pPr>
            <a:r>
              <a:rPr lang="tr" sz="1000" b="1" spc="-50" dirty="0" smtClean="0">
                <a:solidFill>
                  <a:schemeClr val="bg1"/>
                </a:solidFill>
                <a:latin typeface="Lucida Sans Unicode"/>
              </a:rPr>
              <a:t>YATIRIM VE İNŞAAT MÜDÜRLÜĞÜ</a:t>
            </a:r>
            <a:endParaRPr lang="tr" sz="1000" b="1" spc="-50" dirty="0">
              <a:solidFill>
                <a:schemeClr val="bg1"/>
              </a:solidFill>
              <a:latin typeface="Lucida Sans Unicode"/>
            </a:endParaRPr>
          </a:p>
        </p:txBody>
      </p:sp>
      <p:sp>
        <p:nvSpPr>
          <p:cNvPr id="13" name="12 Dikdörtgen"/>
          <p:cNvSpPr/>
          <p:nvPr/>
        </p:nvSpPr>
        <p:spPr>
          <a:xfrm>
            <a:off x="923905" y="4133048"/>
            <a:ext cx="5861304" cy="3465576"/>
          </a:xfrm>
          <a:prstGeom prst="rect">
            <a:avLst/>
          </a:prstGeom>
        </p:spPr>
        <p:txBody>
          <a:bodyPr lIns="0" tIns="0" rIns="0" bIns="0">
            <a:noAutofit/>
          </a:bodyPr>
          <a:lstStyle/>
          <a:p>
            <a:pPr marL="12700" indent="355600" algn="just">
              <a:spcAft>
                <a:spcPts val="840"/>
              </a:spcAft>
            </a:pPr>
            <a:endParaRPr lang="tr" sz="1000" spc="-50" dirty="0">
              <a:solidFill>
                <a:srgbClr val="1F1919"/>
              </a:solidFill>
              <a:latin typeface="Lucida Sans Unicode"/>
            </a:endParaRPr>
          </a:p>
        </p:txBody>
      </p:sp>
      <p:sp>
        <p:nvSpPr>
          <p:cNvPr id="14" name="13 Dikdörtgen"/>
          <p:cNvSpPr/>
          <p:nvPr/>
        </p:nvSpPr>
        <p:spPr>
          <a:xfrm>
            <a:off x="932688" y="8490766"/>
            <a:ext cx="5861304" cy="857450"/>
          </a:xfrm>
          <a:prstGeom prst="rect">
            <a:avLst/>
          </a:prstGeom>
        </p:spPr>
        <p:txBody>
          <a:bodyPr lIns="0" tIns="0" rIns="0" bIns="0">
            <a:noAutofit/>
          </a:bodyPr>
          <a:lstStyle/>
          <a:p>
            <a:pPr marL="12700" marR="25400" indent="355600" algn="just">
              <a:lnSpc>
                <a:spcPts val="1320"/>
              </a:lnSpc>
              <a:spcBef>
                <a:spcPts val="840"/>
              </a:spcBef>
              <a:spcAft>
                <a:spcPts val="420"/>
              </a:spcAft>
            </a:pPr>
            <a:endParaRPr lang="tr" sz="1000" spc="-50" dirty="0">
              <a:solidFill>
                <a:srgbClr val="1F1919"/>
              </a:solidFill>
              <a:latin typeface="Lucida Sans Unicode"/>
            </a:endParaRPr>
          </a:p>
        </p:txBody>
      </p:sp>
      <p:sp>
        <p:nvSpPr>
          <p:cNvPr id="15" name="14 Dikdörtgen"/>
          <p:cNvSpPr/>
          <p:nvPr/>
        </p:nvSpPr>
        <p:spPr>
          <a:xfrm>
            <a:off x="1066781" y="4347362"/>
            <a:ext cx="5861304" cy="140208"/>
          </a:xfrm>
          <a:prstGeom prst="rect">
            <a:avLst/>
          </a:prstGeom>
        </p:spPr>
        <p:txBody>
          <a:bodyPr lIns="0" tIns="0" rIns="0" bIns="0">
            <a:noAutofit/>
          </a:bodyPr>
          <a:lstStyle/>
          <a:p>
            <a:pPr marL="12700" indent="355600" algn="just">
              <a:spcBef>
                <a:spcPts val="420"/>
              </a:spcBef>
              <a:spcAft>
                <a:spcPts val="840"/>
              </a:spcAft>
            </a:pPr>
            <a:r>
              <a:rPr lang="tr" sz="1000" b="1" dirty="0" smtClean="0">
                <a:solidFill>
                  <a:srgbClr val="FA1825"/>
                </a:solidFill>
                <a:latin typeface="Lucida Sans Unicode"/>
              </a:rPr>
              <a:t>Görevleri</a:t>
            </a:r>
            <a:endParaRPr lang="tr" sz="1000" b="1" dirty="0">
              <a:solidFill>
                <a:srgbClr val="FA1825"/>
              </a:solidFill>
              <a:latin typeface="Lucida Sans Unicode"/>
            </a:endParaRPr>
          </a:p>
        </p:txBody>
      </p:sp>
      <p:sp>
        <p:nvSpPr>
          <p:cNvPr id="16" name="15 Dikdörtgen"/>
          <p:cNvSpPr/>
          <p:nvPr/>
        </p:nvSpPr>
        <p:spPr>
          <a:xfrm>
            <a:off x="932688" y="7723632"/>
            <a:ext cx="5861304" cy="140208"/>
          </a:xfrm>
          <a:prstGeom prst="rect">
            <a:avLst/>
          </a:prstGeom>
        </p:spPr>
        <p:txBody>
          <a:bodyPr lIns="0" tIns="0" rIns="0" bIns="0">
            <a:noAutofit/>
          </a:bodyPr>
          <a:lstStyle/>
          <a:p>
            <a:pPr marL="12700" indent="355600" algn="just">
              <a:spcBef>
                <a:spcPts val="420"/>
              </a:spcBef>
              <a:spcAft>
                <a:spcPts val="840"/>
              </a:spcAft>
            </a:pPr>
            <a:endParaRPr lang="tr" sz="900" dirty="0">
              <a:solidFill>
                <a:srgbClr val="FA1825"/>
              </a:solidFill>
              <a:latin typeface="Lucida Sans Unicode"/>
            </a:endParaRPr>
          </a:p>
        </p:txBody>
      </p:sp>
      <p:sp>
        <p:nvSpPr>
          <p:cNvPr id="17" name="16 Dikdörtgen"/>
          <p:cNvSpPr/>
          <p:nvPr/>
        </p:nvSpPr>
        <p:spPr>
          <a:xfrm>
            <a:off x="923905" y="3347230"/>
            <a:ext cx="5929354" cy="1015663"/>
          </a:xfrm>
          <a:prstGeom prst="rect">
            <a:avLst/>
          </a:prstGeom>
        </p:spPr>
        <p:txBody>
          <a:bodyPr wrap="square">
            <a:spAutoFit/>
          </a:bodyPr>
          <a:lstStyle/>
          <a:p>
            <a:pPr algn="just"/>
            <a:r>
              <a:rPr lang="tr-TR" sz="1000" dirty="0" smtClean="0">
                <a:latin typeface="Lucida Sans Unicode" pitchFamily="34" charset="0"/>
                <a:cs typeface="Lucida Sans Unicode" pitchFamily="34" charset="0"/>
              </a:rPr>
              <a:t>     İl Özel İdaresinin yatırım programında yer alan ve merkezi idarenin taşra teşkilatına ilişkin Gayrimenkul yapım, bakım-onarım işlerinin ihale öncesi arazi çalışmalarının ve proje çalışmalarının, ruhsat iş ve işlemlerinin yapılması, yaklaşık maliyetlerin, ihale işlem dosyalarının hazırlanması ve ihalelerinin gerçekleştirilmesi, üstlenilen yapım işinin fen ve sanat kurallarına uygun yapılıp yapılmadığı ile hak ediş, kabuller ve iş iş artışı ile revize fiyatlarının hazırlanması amacıyla kurulması öngörülmüştür.</a:t>
            </a:r>
            <a:endParaRPr lang="tr-TR" sz="1000" dirty="0">
              <a:latin typeface="Lucida Sans Unicode" pitchFamily="34" charset="0"/>
              <a:cs typeface="Lucida Sans Unicode" pitchFamily="34" charset="0"/>
            </a:endParaRPr>
          </a:p>
        </p:txBody>
      </p:sp>
      <p:sp>
        <p:nvSpPr>
          <p:cNvPr id="18" name="17 Dikdörtgen"/>
          <p:cNvSpPr/>
          <p:nvPr/>
        </p:nvSpPr>
        <p:spPr>
          <a:xfrm>
            <a:off x="1066781" y="4347362"/>
            <a:ext cx="5857916" cy="3785652"/>
          </a:xfrm>
          <a:prstGeom prst="rect">
            <a:avLst/>
          </a:prstGeom>
        </p:spPr>
        <p:txBody>
          <a:bodyPr wrap="square">
            <a:spAutoFit/>
          </a:bodyPr>
          <a:lstStyle/>
          <a:p>
            <a:pPr fontAlgn="base"/>
            <a:endParaRPr lang="tr" sz="1000" spc="-50" dirty="0" smtClean="0">
              <a:solidFill>
                <a:srgbClr val="C50B19"/>
              </a:solidFill>
            </a:endParaRP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Görev alanına giren konularda ihale işlem dosyası hazırlamak.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err="1" smtClean="0">
                <a:latin typeface="Lucida Sans Unicode" pitchFamily="34" charset="0"/>
                <a:cs typeface="Lucida Sans Unicode" pitchFamily="34" charset="0"/>
              </a:rPr>
              <a:t>Hakedişleri</a:t>
            </a:r>
            <a:r>
              <a:rPr lang="tr-TR" sz="1000" dirty="0" smtClean="0">
                <a:latin typeface="Lucida Sans Unicode" pitchFamily="34" charset="0"/>
                <a:cs typeface="Lucida Sans Unicode" pitchFamily="34" charset="0"/>
              </a:rPr>
              <a:t> düzenlemek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Geçici kabul düzenlemek.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Yeni birim fiyat tanzimi, iş artışları revize birim fiyat hazırlamak.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Köy yerleşim alanlarının tespiti iş ve işlemlerini yapmak.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Hali hazır harita yapımı kontrollük ve onay işlemlerini yapmak veya yaptırmak.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İl Çevre Düzeni Planı hazırlıklarına katkı sağlamak.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 Belediye Mücavir Alanları dışındaki alanlarda İmar uygulaması, İfraz, Tevhit, Yola erk ve İrtifak hakkı işlemlerini yürütmek.</a:t>
            </a:r>
          </a:p>
          <a:p>
            <a:pPr fontAlgn="base"/>
            <a:r>
              <a:rPr lang="tr" sz="1000" spc="-50" dirty="0" smtClean="0">
                <a:solidFill>
                  <a:srgbClr val="C50B19"/>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Tapu Sicil Müdürlüklerinden gelen hisseli satış talepleri hakkında görüş bildirmek.</a:t>
            </a:r>
          </a:p>
          <a:p>
            <a:pPr fontAlgn="base"/>
            <a:r>
              <a:rPr lang="tr" sz="1000" spc="-50" dirty="0" smtClean="0">
                <a:solidFill>
                  <a:srgbClr val="C50B19"/>
                </a:solidFill>
                <a:latin typeface="Lucida Sans Unicode" pitchFamily="34" charset="0"/>
                <a:cs typeface="Lucida Sans Unicode" pitchFamily="34" charset="0"/>
              </a:rPr>
              <a:t>• </a:t>
            </a:r>
            <a:r>
              <a:rPr lang="tr-TR" sz="1000" b="1" spc="-50" dirty="0" smtClean="0">
                <a:solidFill>
                  <a:srgbClr val="C50B19"/>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Kamu Kurum ve Kuruluşları ile Adli mercilerden gelecek mevzuat ile ilgili konularda görüş bildirmek.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Mevzuata uygun program değişiklikleri sunmak.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Amirlerin ve mevzuatın verdiği benzer nitelikteki diğer iş ve işlemleri yerine getirmek.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Birimin faaliyet alanı ile ilgili yıllık programları, stratejik plan doğrultusunda hazırlamak.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Kanalizasyon Hizmetleri.</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İçme suları İş ve İşlemleri.</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Birimin gelen-giden evrak takibini yapmak.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Yıllık Birim faaliyet raporunu hazırlamak</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Birim performans planının hazırlanması</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Yıllara sari ihaleli işlerin takip eden yıl ödeneklerinin bütçeleştirilmesinin sağlanması.</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Birim İstatistik bilgilerinin tutulması, arşivlenmesi ve birleştirilmesi.</a:t>
            </a:r>
          </a:p>
          <a:p>
            <a:pPr fontAlgn="base"/>
            <a:r>
              <a:rPr lang="tr" sz="1000" spc="-50" dirty="0" smtClean="0">
                <a:solidFill>
                  <a:srgbClr val="C50B19"/>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Üst yönetimin uygun gördüğü diğer görevleri yapmak.</a:t>
            </a:r>
            <a:endParaRPr lang="tr-TR" sz="1000" dirty="0">
              <a:latin typeface="Lucida Sans Unicode" pitchFamily="34" charset="0"/>
              <a:cs typeface="Lucida Sans Unicode" pitchFamily="34" charset="0"/>
            </a:endParaRPr>
          </a:p>
        </p:txBody>
      </p:sp>
      <p:pic>
        <p:nvPicPr>
          <p:cNvPr id="20" name="19 Resim" descr="Resim1.jpg"/>
          <p:cNvPicPr>
            <a:picLocks noChangeAspect="1"/>
          </p:cNvPicPr>
          <p:nvPr/>
        </p:nvPicPr>
        <p:blipFill>
          <a:blip r:embed="rId3" cstate="print"/>
          <a:stretch>
            <a:fillRect/>
          </a:stretch>
        </p:blipFill>
        <p:spPr>
          <a:xfrm>
            <a:off x="781029" y="7704948"/>
            <a:ext cx="4760976" cy="518160"/>
          </a:xfrm>
          <a:prstGeom prst="rect">
            <a:avLst/>
          </a:prstGeom>
        </p:spPr>
      </p:pic>
      <p:sp>
        <p:nvSpPr>
          <p:cNvPr id="21" name="20 Dikdörtgen"/>
          <p:cNvSpPr/>
          <p:nvPr/>
        </p:nvSpPr>
        <p:spPr>
          <a:xfrm>
            <a:off x="1138219" y="7919262"/>
            <a:ext cx="2396810" cy="261610"/>
          </a:xfrm>
          <a:prstGeom prst="rect">
            <a:avLst/>
          </a:prstGeom>
        </p:spPr>
        <p:txBody>
          <a:bodyPr wrap="none">
            <a:spAutoFit/>
          </a:bodyPr>
          <a:lstStyle/>
          <a:p>
            <a:r>
              <a:rPr lang="tr-TR" sz="1100" b="1" dirty="0" smtClean="0">
                <a:solidFill>
                  <a:schemeClr val="bg1"/>
                </a:solidFill>
              </a:rPr>
              <a:t>İŞLETME VE İŞTİRAKLER MÜDÜRLÜĞÜ</a:t>
            </a:r>
            <a:endParaRPr lang="tr-TR" sz="1100" b="1" dirty="0">
              <a:solidFill>
                <a:schemeClr val="bg1"/>
              </a:solidFill>
            </a:endParaRPr>
          </a:p>
        </p:txBody>
      </p:sp>
      <p:sp>
        <p:nvSpPr>
          <p:cNvPr id="22" name="21 Dikdörtgen"/>
          <p:cNvSpPr/>
          <p:nvPr/>
        </p:nvSpPr>
        <p:spPr>
          <a:xfrm>
            <a:off x="995343" y="8276452"/>
            <a:ext cx="5643602" cy="1323439"/>
          </a:xfrm>
          <a:prstGeom prst="rect">
            <a:avLst/>
          </a:prstGeom>
        </p:spPr>
        <p:txBody>
          <a:bodyPr wrap="square">
            <a:spAutoFit/>
          </a:bodyPr>
          <a:lstStyle/>
          <a:p>
            <a:pPr fontAlgn="base"/>
            <a:r>
              <a:rPr lang="tr" sz="1000" b="1" dirty="0" smtClean="0">
                <a:solidFill>
                  <a:srgbClr val="FA1825"/>
                </a:solidFill>
                <a:latin typeface="Lucida Sans Unicode" pitchFamily="34" charset="0"/>
                <a:cs typeface="Lucida Sans Unicode" pitchFamily="34" charset="0"/>
              </a:rPr>
              <a:t>Görevleri</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İl Özel İdaresinin sahip olduğu şirketler, işletme ve iştirakler ile birlikler arasında etkin haberleşme, raporlama ve bilgi akışının sağlanması,</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İl Özel İdaresi ile iştirakler ve işletmeler arasında borç alacak ilişkisinin takibi,</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İl Özel İdaresi ile iştirakler ve işletmeler arasında doğabilecek idari ve mali konulardaki problemlerin çözümü üzerinde çalışılması,</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İştiraklerin içinde bulunduğu idari ve mali sorunlar hakkında Genel Sekretere öneride bulunulması ve görüş bildirilmesi,</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923905" y="2632850"/>
            <a:ext cx="3742944" cy="407362"/>
          </a:xfrm>
          <a:prstGeom prst="rect">
            <a:avLst/>
          </a:prstGeom>
        </p:spPr>
      </p:pic>
      <p:sp>
        <p:nvSpPr>
          <p:cNvPr id="5" name="4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6" name="5 Dikdörtgen"/>
          <p:cNvSpPr/>
          <p:nvPr/>
        </p:nvSpPr>
        <p:spPr>
          <a:xfrm>
            <a:off x="722376" y="795528"/>
            <a:ext cx="5900928" cy="182880"/>
          </a:xfrm>
          <a:prstGeom prst="rect">
            <a:avLst/>
          </a:prstGeom>
        </p:spPr>
        <p:txBody>
          <a:bodyPr lIns="0" tIns="0" rIns="0" bIns="0">
            <a:noAutofit/>
          </a:bodyPr>
          <a:lstStyle/>
          <a:p>
            <a:pPr marL="63500" indent="0">
              <a:spcAft>
                <a:spcPts val="273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İL </a:t>
            </a:r>
            <a:r>
              <a:rPr lang="tr" sz="1000" spc="-100" dirty="0">
                <a:solidFill>
                  <a:srgbClr val="808282"/>
                </a:solidFill>
                <a:latin typeface="Trebuchet MS"/>
              </a:rPr>
              <a:t>ÖZEL İDARESİ</a:t>
            </a:r>
          </a:p>
        </p:txBody>
      </p:sp>
      <p:sp>
        <p:nvSpPr>
          <p:cNvPr id="8" name="7 Dikdörtgen"/>
          <p:cNvSpPr/>
          <p:nvPr/>
        </p:nvSpPr>
        <p:spPr>
          <a:xfrm>
            <a:off x="722376" y="1450848"/>
            <a:ext cx="5900928" cy="2011680"/>
          </a:xfrm>
          <a:prstGeom prst="rect">
            <a:avLst/>
          </a:prstGeom>
        </p:spPr>
        <p:txBody>
          <a:bodyPr lIns="0" tIns="0" rIns="0" bIns="0">
            <a:noAutofit/>
          </a:bodyPr>
          <a:lstStyle/>
          <a:p>
            <a:pPr marL="63500" indent="215900" algn="just">
              <a:lnSpc>
                <a:spcPts val="2184"/>
              </a:lnSpc>
              <a:spcBef>
                <a:spcPts val="2730"/>
              </a:spcBef>
            </a:pPr>
            <a:endParaRPr lang="tr" sz="1000" spc="-50" dirty="0">
              <a:solidFill>
                <a:srgbClr val="1F1919"/>
              </a:solidFill>
              <a:latin typeface="Lucida Sans Unicode"/>
            </a:endParaRPr>
          </a:p>
        </p:txBody>
      </p:sp>
      <p:sp>
        <p:nvSpPr>
          <p:cNvPr id="9" name="8 Dikdörtgen"/>
          <p:cNvSpPr/>
          <p:nvPr/>
        </p:nvSpPr>
        <p:spPr>
          <a:xfrm>
            <a:off x="1138219" y="2632850"/>
            <a:ext cx="5900928" cy="3157728"/>
          </a:xfrm>
          <a:prstGeom prst="rect">
            <a:avLst/>
          </a:prstGeom>
        </p:spPr>
        <p:txBody>
          <a:bodyPr lIns="0" tIns="0" rIns="0" bIns="0">
            <a:noAutofit/>
          </a:bodyPr>
          <a:lstStyle/>
          <a:p>
            <a:pPr fontAlgn="base"/>
            <a:r>
              <a:rPr lang="tr" sz="1000" dirty="0" smtClean="0">
                <a:solidFill>
                  <a:srgbClr val="FA1825"/>
                </a:solidFill>
              </a:rPr>
              <a:t>   </a:t>
            </a:r>
          </a:p>
          <a:p>
            <a:pPr fontAlgn="base"/>
            <a:endParaRPr lang="tr" sz="1000" dirty="0" smtClean="0">
              <a:solidFill>
                <a:srgbClr val="FA1825"/>
              </a:solidFill>
            </a:endParaRPr>
          </a:p>
          <a:p>
            <a:pPr fontAlgn="base"/>
            <a:endParaRPr lang="tr" sz="1000" dirty="0" smtClean="0">
              <a:solidFill>
                <a:srgbClr val="FA1825"/>
              </a:solidFill>
            </a:endParaRPr>
          </a:p>
          <a:p>
            <a:pPr fontAlgn="base"/>
            <a:endParaRPr lang="tr" sz="1000" dirty="0" smtClean="0">
              <a:solidFill>
                <a:srgbClr val="FA1825"/>
              </a:solidFill>
            </a:endParaRPr>
          </a:p>
          <a:p>
            <a:pPr fontAlgn="base"/>
            <a:r>
              <a:rPr lang="tr" sz="1000" dirty="0" smtClean="0">
                <a:solidFill>
                  <a:srgbClr val="FA1825"/>
                </a:solidFill>
                <a:latin typeface="Lucida Sans Unicode" pitchFamily="34" charset="0"/>
                <a:cs typeface="Lucida Sans Unicode" pitchFamily="34" charset="0"/>
              </a:rPr>
              <a:t>   </a:t>
            </a:r>
            <a:r>
              <a:rPr lang="tr" sz="1000" b="1" dirty="0" smtClean="0">
                <a:solidFill>
                  <a:srgbClr val="FA1825"/>
                </a:solidFill>
                <a:latin typeface="Lucida Sans Unicode" pitchFamily="34" charset="0"/>
                <a:cs typeface="Lucida Sans Unicode" pitchFamily="34" charset="0"/>
              </a:rPr>
              <a:t>Görevleri </a:t>
            </a:r>
            <a:endParaRPr lang="tr-TR" sz="1000" b="1" dirty="0" smtClean="0">
              <a:latin typeface="Lucida Sans Unicode" pitchFamily="34" charset="0"/>
              <a:cs typeface="Lucida Sans Unicode" pitchFamily="34" charset="0"/>
            </a:endParaRPr>
          </a:p>
          <a:p>
            <a:pPr fontAlgn="base"/>
            <a:r>
              <a:rPr lang="tr-TR" sz="1000" b="1" dirty="0" smtClean="0">
                <a:latin typeface="Lucida Sans Unicode" pitchFamily="34" charset="0"/>
                <a:cs typeface="Lucida Sans Unicode" pitchFamily="34" charset="0"/>
              </a:rPr>
              <a:t>1- </a:t>
            </a:r>
            <a:r>
              <a:rPr lang="tr-TR" sz="1000" dirty="0" smtClean="0">
                <a:latin typeface="Lucida Sans Unicode" pitchFamily="34" charset="0"/>
                <a:cs typeface="Lucida Sans Unicode" pitchFamily="34" charset="0"/>
              </a:rPr>
              <a:t>5302 Sayılı İl Özel İdaresi Kanununun 7 (g) maddesi gereğince; 2005/9207 Sayılı İşyeri Açma ve Çalışma Ruhsatlarına ilişkin Yönetmelik gereğince;</a:t>
            </a:r>
          </a:p>
          <a:p>
            <a:pPr fontAlgn="base"/>
            <a:r>
              <a:rPr lang="tr-TR" sz="1000" b="1" spc="-50" dirty="0" smtClean="0">
                <a:solidFill>
                  <a:srgbClr val="FA1825"/>
                </a:solidFill>
                <a:latin typeface="Lucida Sans Unicode" pitchFamily="34" charset="0"/>
                <a:cs typeface="Lucida Sans Unicode" pitchFamily="34" charset="0"/>
              </a:rPr>
              <a:t>  </a:t>
            </a:r>
            <a:r>
              <a:rPr lang="tr" sz="1000" spc="-50" dirty="0" smtClean="0">
                <a:solidFill>
                  <a:srgbClr val="FA1825"/>
                </a:solidFill>
                <a:latin typeface="Lucida Sans Unicode" pitchFamily="34" charset="0"/>
                <a:cs typeface="Lucida Sans Unicode" pitchFamily="34" charset="0"/>
              </a:rPr>
              <a:t>•</a:t>
            </a:r>
            <a:r>
              <a:rPr lang="tr-TR" sz="1000" dirty="0" smtClean="0">
                <a:latin typeface="Lucida Sans Unicode" pitchFamily="34" charset="0"/>
                <a:cs typeface="Lucida Sans Unicode" pitchFamily="34" charset="0"/>
              </a:rPr>
              <a:t>Belediye ve mücavir alan sınırları dışında bulunan 1,2,3.sınıf gayri sıhhi müesseselere ruhsat vermek ve denetlemek.</a:t>
            </a:r>
          </a:p>
          <a:p>
            <a:pPr fontAlgn="base"/>
            <a:r>
              <a:rPr lang="tr-TR" sz="1000" b="1" dirty="0" smtClean="0">
                <a:latin typeface="Lucida Sans Unicode" pitchFamily="34" charset="0"/>
                <a:cs typeface="Lucida Sans Unicode" pitchFamily="34" charset="0"/>
              </a:rPr>
              <a:t> </a:t>
            </a:r>
            <a:r>
              <a:rPr lang="tr" sz="1000" spc="-50" dirty="0" smtClean="0">
                <a:solidFill>
                  <a:srgbClr val="FA1825"/>
                </a:solidFill>
                <a:latin typeface="Lucida Sans Unicode" pitchFamily="34" charset="0"/>
                <a:cs typeface="Lucida Sans Unicode" pitchFamily="34" charset="0"/>
              </a:rPr>
              <a:t> • </a:t>
            </a:r>
            <a:r>
              <a:rPr lang="tr-TR" sz="1000" dirty="0" smtClean="0">
                <a:latin typeface="Lucida Sans Unicode" pitchFamily="34" charset="0"/>
                <a:cs typeface="Lucida Sans Unicode" pitchFamily="34" charset="0"/>
              </a:rPr>
              <a:t>Belediye ve Mücavir Alan sınırları dışında bulunan sıhhi müesseselere ruhsat vermek ve denetlemek.</a:t>
            </a:r>
          </a:p>
          <a:p>
            <a:pPr fontAlgn="base"/>
            <a:r>
              <a:rPr lang="tr-TR" sz="1000" b="1" dirty="0" smtClean="0">
                <a:latin typeface="Lucida Sans Unicode" pitchFamily="34" charset="0"/>
                <a:cs typeface="Lucida Sans Unicode" pitchFamily="34" charset="0"/>
              </a:rPr>
              <a:t> </a:t>
            </a:r>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Belediye ve mücavir alan sınırları dışında bulunan Umuma Açık İstirahat ve Eğlence Yerlerine ruhsat vermek ve denetlemek.</a:t>
            </a:r>
          </a:p>
          <a:p>
            <a:pPr fontAlgn="base"/>
            <a:r>
              <a:rPr lang="tr" sz="1000" spc="-50" dirty="0" smtClean="0">
                <a:solidFill>
                  <a:srgbClr val="FA1825"/>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Belediye ve Mücavir alan sınırları dışında bulunan gıda üretimi işi yapan işyerlerine gıda sicili belgesi vermek.</a:t>
            </a:r>
          </a:p>
          <a:p>
            <a:pPr fontAlgn="base"/>
            <a:r>
              <a:rPr lang="tr-TR" sz="1000" b="1" dirty="0" smtClean="0">
                <a:latin typeface="Lucida Sans Unicode" pitchFamily="34" charset="0"/>
                <a:cs typeface="Lucida Sans Unicode" pitchFamily="34" charset="0"/>
              </a:rPr>
              <a:t>2- </a:t>
            </a:r>
            <a:r>
              <a:rPr lang="tr-TR" sz="1000" dirty="0" smtClean="0">
                <a:latin typeface="Lucida Sans Unicode" pitchFamily="34" charset="0"/>
                <a:cs typeface="Lucida Sans Unicode" pitchFamily="34" charset="0"/>
              </a:rPr>
              <a:t>5177 Sayılı Kanunla Değişik 3213 Sayılı Maden Kanunu ve buna dayanılarak çıkarılan Maden Kanunu Uygulama Yönetmeliği ile 1 (a) Grubu Madenlerle İlgili Yönetmelikler Uyarınca;</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Kum-çakıl ocağı açma talebinde bulunan kum-çakıl ocaklarına ruhsat verilebilmesi için Maden Kanununun 7.maddesi gereğince gerekli izinleri ilgili kurumlardan alarak hazırlanan dosyayı Devletin Hüküm ve Tasarrufu Altında bulunan yerleri ihaleye çıkarmak ve için İl Encümenine sunmak ve sonucunda ruhsat vermek ve denetlemek.</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Mülkiyete tabi alanlarla ilgili kum-çakıl ocağı açma talebinde bulunan şahıs veya şirketlerin taleplerini değerlendirerek, gerekli izinlerin alınmasını müteakip hazırlanan dosyayı İl Encümenine sunmak ve ruhsat vermek ve denetlemek.</a:t>
            </a:r>
          </a:p>
          <a:p>
            <a:pPr fontAlgn="base"/>
            <a:r>
              <a:rPr lang="tr" sz="1000" spc="-50" dirty="0" smtClean="0">
                <a:solidFill>
                  <a:srgbClr val="FA1825"/>
                </a:solidFill>
                <a:latin typeface="Lucida Sans Unicode" pitchFamily="34" charset="0"/>
                <a:cs typeface="Lucida Sans Unicode" pitchFamily="34" charset="0"/>
              </a:rPr>
              <a:t> • </a:t>
            </a:r>
            <a:r>
              <a:rPr lang="tr-TR" sz="1000" dirty="0" smtClean="0">
                <a:latin typeface="Lucida Sans Unicode" pitchFamily="34" charset="0"/>
                <a:cs typeface="Lucida Sans Unicode" pitchFamily="34" charset="0"/>
              </a:rPr>
              <a:t>Kamu Kurum ve Kuruluşlarının Hammadde ihtiyacının karşılanması amacıyla I a grubu kum-çakıl ve ariyet malzeme ocağı açmak üzere müracaat eden kurumların taleplerini değerlendirerek 7.madde gereğince alınması gerekli izinlerin alınarak dosyanın ikmalini müteakip İL encümenine sunmak ve ruhsat vermek.</a:t>
            </a:r>
          </a:p>
          <a:p>
            <a:pPr fontAlgn="base"/>
            <a:r>
              <a:rPr lang="tr" sz="1000" spc="-50" dirty="0" smtClean="0">
                <a:solidFill>
                  <a:srgbClr val="FA1825"/>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Maden Kanunu gereğince diğer grup madenlerle ilgili verilen görevleri yapmak.</a:t>
            </a:r>
          </a:p>
          <a:p>
            <a:pPr fontAlgn="base"/>
            <a:r>
              <a:rPr lang="tr-TR" sz="1000" b="1" dirty="0" smtClean="0">
                <a:latin typeface="Lucida Sans Unicode" pitchFamily="34" charset="0"/>
                <a:cs typeface="Lucida Sans Unicode" pitchFamily="34" charset="0"/>
              </a:rPr>
              <a:t>3-   </a:t>
            </a:r>
            <a:r>
              <a:rPr lang="tr-TR" sz="1000" dirty="0" smtClean="0">
                <a:latin typeface="Lucida Sans Unicode" pitchFamily="34" charset="0"/>
                <a:cs typeface="Lucida Sans Unicode" pitchFamily="34" charset="0"/>
              </a:rPr>
              <a:t>5686 Sayılı Jeotermal Kaynaklar ve Mineralli Sular Kanunu ve buna dayanılarak çıkarılan Yönetmelik gereğince;</a:t>
            </a:r>
          </a:p>
          <a:p>
            <a:pPr fontAlgn="base"/>
            <a:r>
              <a:rPr lang="tr" sz="1000" spc="-50" dirty="0" smtClean="0">
                <a:solidFill>
                  <a:srgbClr val="FA1825"/>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İlimiz sınırları içinde bulunan jeotermal kaynakların aranması ve işletilmesini talep eden kişi ve kuruluşların taleplerini değerlendirerek ilgili kanun ve yönetmelik gereğince Arama ve İşletme ruhsatı vermek ve denetlemek.</a:t>
            </a:r>
          </a:p>
          <a:p>
            <a:pPr fontAlgn="base"/>
            <a:r>
              <a:rPr lang="tr" sz="1000" spc="-50" dirty="0" smtClean="0">
                <a:solidFill>
                  <a:srgbClr val="FA1825"/>
                </a:solidFill>
                <a:latin typeface="Lucida Sans Unicode" pitchFamily="34" charset="0"/>
                <a:cs typeface="Lucida Sans Unicode" pitchFamily="34" charset="0"/>
              </a:rPr>
              <a:t>• </a:t>
            </a:r>
            <a:r>
              <a:rPr lang="tr-TR" sz="1000" b="1"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İlimiz sınırları içinde bulunan mineralli suları aramak ve işletmek amacıyla talepte bulunan kişi ve kuruluşlara ilgili kanun ve yönetmelik çerçevesinde arama ve işletme ruhsatı vermek ve denetlemek.</a:t>
            </a:r>
          </a:p>
          <a:p>
            <a:pPr fontAlgn="base"/>
            <a:r>
              <a:rPr lang="tr-TR" sz="1000" b="1" dirty="0" smtClean="0">
                <a:latin typeface="Lucida Sans Unicode" pitchFamily="34" charset="0"/>
                <a:cs typeface="Lucida Sans Unicode" pitchFamily="34" charset="0"/>
              </a:rPr>
              <a:t>4-  </a:t>
            </a:r>
            <a:r>
              <a:rPr lang="tr-TR" sz="1000" dirty="0" smtClean="0">
                <a:latin typeface="Lucida Sans Unicode" pitchFamily="34" charset="0"/>
                <a:cs typeface="Lucida Sans Unicode" pitchFamily="34" charset="0"/>
              </a:rPr>
              <a:t>İl Sağlık Müdürlüğünün İl Özel İdare bütçesinden yapılan harcamalarını takip etmek ve 5018 Sayılı Kanun gereğince  Harcama Yetkilisi görevini yapmak.</a:t>
            </a:r>
          </a:p>
          <a:p>
            <a:pPr fontAlgn="base"/>
            <a:r>
              <a:rPr lang="tr-TR" sz="1000" b="1" dirty="0" smtClean="0">
                <a:latin typeface="Lucida Sans Unicode" pitchFamily="34" charset="0"/>
                <a:cs typeface="Lucida Sans Unicode" pitchFamily="34" charset="0"/>
              </a:rPr>
              <a:t>5-   </a:t>
            </a:r>
            <a:r>
              <a:rPr lang="tr-TR" sz="1000" dirty="0" smtClean="0">
                <a:latin typeface="Lucida Sans Unicode" pitchFamily="34" charset="0"/>
                <a:cs typeface="Lucida Sans Unicode" pitchFamily="34" charset="0"/>
              </a:rPr>
              <a:t>Birimin giden-gelen evraklarının takibini yapmak</a:t>
            </a:r>
          </a:p>
          <a:p>
            <a:pPr fontAlgn="base"/>
            <a:r>
              <a:rPr lang="tr-TR" sz="1000" b="1" dirty="0" smtClean="0">
                <a:latin typeface="Lucida Sans Unicode" pitchFamily="34" charset="0"/>
                <a:cs typeface="Lucida Sans Unicode" pitchFamily="34" charset="0"/>
              </a:rPr>
              <a:t>6-   </a:t>
            </a:r>
            <a:r>
              <a:rPr lang="tr-TR" sz="1000" dirty="0" smtClean="0">
                <a:latin typeface="Lucida Sans Unicode" pitchFamily="34" charset="0"/>
                <a:cs typeface="Lucida Sans Unicode" pitchFamily="34" charset="0"/>
              </a:rPr>
              <a:t>Yıllık Birim faaliyet raporunu hazırlamak</a:t>
            </a:r>
          </a:p>
          <a:p>
            <a:pPr fontAlgn="base"/>
            <a:r>
              <a:rPr lang="tr-TR" sz="1000" b="1" dirty="0" smtClean="0">
                <a:latin typeface="Lucida Sans Unicode" pitchFamily="34" charset="0"/>
                <a:cs typeface="Lucida Sans Unicode" pitchFamily="34" charset="0"/>
              </a:rPr>
              <a:t>7-   </a:t>
            </a:r>
            <a:r>
              <a:rPr lang="tr-TR" sz="1000" dirty="0" smtClean="0">
                <a:latin typeface="Lucida Sans Unicode" pitchFamily="34" charset="0"/>
                <a:cs typeface="Lucida Sans Unicode" pitchFamily="34" charset="0"/>
              </a:rPr>
              <a:t>Birim performans planının hazırlanması</a:t>
            </a:r>
          </a:p>
          <a:p>
            <a:pPr fontAlgn="base"/>
            <a:r>
              <a:rPr lang="tr-TR" sz="1000" b="1" dirty="0" smtClean="0">
                <a:latin typeface="Lucida Sans Unicode" pitchFamily="34" charset="0"/>
                <a:cs typeface="Lucida Sans Unicode" pitchFamily="34" charset="0"/>
              </a:rPr>
              <a:t>8-   </a:t>
            </a:r>
            <a:r>
              <a:rPr lang="tr-TR" sz="1000" dirty="0" smtClean="0">
                <a:latin typeface="Lucida Sans Unicode" pitchFamily="34" charset="0"/>
                <a:cs typeface="Lucida Sans Unicode" pitchFamily="34" charset="0"/>
              </a:rPr>
              <a:t>Yıllara sari ihaleli işlerin takip eden yıl ödeneklerinin bütçeleştirilmesinin sağlanması.</a:t>
            </a:r>
          </a:p>
          <a:p>
            <a:pPr fontAlgn="base"/>
            <a:r>
              <a:rPr lang="tr-TR" sz="1000" b="1" dirty="0" smtClean="0">
                <a:latin typeface="Lucida Sans Unicode" pitchFamily="34" charset="0"/>
                <a:cs typeface="Lucida Sans Unicode" pitchFamily="34" charset="0"/>
              </a:rPr>
              <a:t>9-  </a:t>
            </a:r>
            <a:r>
              <a:rPr lang="tr-TR" sz="1000" dirty="0" smtClean="0">
                <a:latin typeface="Lucida Sans Unicode" pitchFamily="34" charset="0"/>
                <a:cs typeface="Lucida Sans Unicode" pitchFamily="34" charset="0"/>
              </a:rPr>
              <a:t>Birim İstatistik bilgilerinin tutulması, arşivlenmesi ve birleştirilmesi.</a:t>
            </a:r>
          </a:p>
          <a:p>
            <a:pPr fontAlgn="base"/>
            <a:r>
              <a:rPr lang="tr-TR" sz="1000" b="1" dirty="0" smtClean="0">
                <a:latin typeface="Lucida Sans Unicode" pitchFamily="34" charset="0"/>
                <a:cs typeface="Lucida Sans Unicode" pitchFamily="34" charset="0"/>
              </a:rPr>
              <a:t>10- </a:t>
            </a:r>
            <a:r>
              <a:rPr lang="tr-TR" sz="1000" dirty="0" smtClean="0">
                <a:latin typeface="Lucida Sans Unicode" pitchFamily="34" charset="0"/>
                <a:cs typeface="Lucida Sans Unicode" pitchFamily="34" charset="0"/>
              </a:rPr>
              <a:t>Üst yönetimin uygun gördüğü diğer görevleri yapmak</a:t>
            </a:r>
          </a:p>
          <a:p>
            <a:pPr marL="63500" indent="469900" algn="just">
              <a:spcAft>
                <a:spcPts val="630"/>
              </a:spcAft>
            </a:pPr>
            <a:endParaRPr lang="tr" sz="900" dirty="0">
              <a:solidFill>
                <a:srgbClr val="FA1825"/>
              </a:solidFill>
              <a:latin typeface="Lucida Sans Unicode"/>
            </a:endParaRPr>
          </a:p>
        </p:txBody>
      </p:sp>
      <p:sp>
        <p:nvSpPr>
          <p:cNvPr id="10" name="9 Dikdörtgen"/>
          <p:cNvSpPr/>
          <p:nvPr/>
        </p:nvSpPr>
        <p:spPr>
          <a:xfrm>
            <a:off x="923905" y="8633642"/>
            <a:ext cx="5900928" cy="1118616"/>
          </a:xfrm>
          <a:prstGeom prst="rect">
            <a:avLst/>
          </a:prstGeom>
        </p:spPr>
        <p:txBody>
          <a:bodyPr lIns="0" tIns="0" rIns="0" bIns="0">
            <a:noAutofit/>
          </a:bodyPr>
          <a:lstStyle/>
          <a:p>
            <a:pPr marL="63500" indent="469900" algn="just">
              <a:spcBef>
                <a:spcPts val="420"/>
              </a:spcBef>
              <a:spcAft>
                <a:spcPts val="630"/>
              </a:spcAft>
            </a:pPr>
            <a:endParaRPr lang="tr" sz="1000" spc="-50" dirty="0">
              <a:solidFill>
                <a:srgbClr val="1F1919"/>
              </a:solidFill>
              <a:latin typeface="Lucida Sans Unicode"/>
            </a:endParaRPr>
          </a:p>
        </p:txBody>
      </p:sp>
      <p:sp>
        <p:nvSpPr>
          <p:cNvPr id="11" name="10 Dikdörtgen"/>
          <p:cNvSpPr/>
          <p:nvPr/>
        </p:nvSpPr>
        <p:spPr>
          <a:xfrm>
            <a:off x="995343" y="1346966"/>
            <a:ext cx="5929354" cy="1169551"/>
          </a:xfrm>
          <a:prstGeom prst="rect">
            <a:avLst/>
          </a:prstGeom>
        </p:spPr>
        <p:txBody>
          <a:bodyPr wrap="square">
            <a:spAutoFit/>
          </a:bodyPr>
          <a:lstStyle/>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Birimin faaliyet alanı ile ilgili yıllık programları, stratejik plan doğrultusunda hazırlamak,</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Birim bütçesini, birim faaliyet raporunu, birim performans planını hazırlamak,</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Yıllara sarı işlerin takip eden yıl ödeneklerinin bütçeleştirilmesini sağlamak,</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Makine ve ekipman imalatı ile ilgili işlemleri yürütmek,</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İşletme, imalat, bakım-onarım çalışmalarını sevk ve idare etmek,</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Birim istatistik bilgilerinin tutulması, arşivlenmesi ve birleştirilmesini sağlamak,</a:t>
            </a:r>
          </a:p>
          <a:p>
            <a:pPr fontAlgn="base"/>
            <a:r>
              <a:rPr lang="tr" sz="1000" spc="-50" dirty="0" smtClean="0">
                <a:solidFill>
                  <a:srgbClr val="FA1825"/>
                </a:solidFill>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Vali, Genel Sekreter ve mevzuatın verdiği benzer diğer iş ve işlemlere ait görevleri yapmak.  </a:t>
            </a:r>
            <a:endParaRPr lang="tr-TR" sz="1000" dirty="0">
              <a:latin typeface="Lucida Sans Unicode" pitchFamily="34" charset="0"/>
              <a:cs typeface="Lucida Sans Unicode" pitchFamily="34" charset="0"/>
            </a:endParaRPr>
          </a:p>
        </p:txBody>
      </p:sp>
      <p:sp>
        <p:nvSpPr>
          <p:cNvPr id="13" name="12 Dikdörtgen"/>
          <p:cNvSpPr/>
          <p:nvPr/>
        </p:nvSpPr>
        <p:spPr>
          <a:xfrm>
            <a:off x="1066781" y="2775726"/>
            <a:ext cx="2456057" cy="276999"/>
          </a:xfrm>
          <a:prstGeom prst="rect">
            <a:avLst/>
          </a:prstGeom>
        </p:spPr>
        <p:txBody>
          <a:bodyPr wrap="none">
            <a:spAutoFit/>
          </a:bodyPr>
          <a:lstStyle/>
          <a:p>
            <a:r>
              <a:rPr lang="tr-TR" sz="1200" b="1" dirty="0" smtClean="0">
                <a:solidFill>
                  <a:schemeClr val="bg1"/>
                </a:solidFill>
              </a:rPr>
              <a:t>RUHSAT VE DENETİM MÜDÜRLÜĞÜ</a:t>
            </a:r>
            <a:endParaRPr lang="tr-TR" sz="1200" dirty="0">
              <a:solidFill>
                <a:schemeClr val="bg1"/>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 GELECEĞE </a:t>
            </a:r>
            <a:r>
              <a:rPr lang="tr" sz="1000" spc="-100" dirty="0" smtClean="0">
                <a:solidFill>
                  <a:srgbClr val="808282"/>
                </a:solidFill>
                <a:latin typeface="Trebuchet MS"/>
              </a:rPr>
              <a:t> TAŞIYORUZ</a:t>
            </a:r>
            <a:endParaRPr lang="tr" sz="1000" spc="-100" dirty="0">
              <a:solidFill>
                <a:srgbClr val="808282"/>
              </a:solidFill>
              <a:latin typeface="Trebuchet MS"/>
            </a:endParaRP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932688" y="795528"/>
            <a:ext cx="6059424" cy="182880"/>
          </a:xfrm>
          <a:prstGeom prst="rect">
            <a:avLst/>
          </a:prstGeom>
        </p:spPr>
        <p:txBody>
          <a:bodyPr lIns="0" tIns="0" rIns="0" bIns="0">
            <a:noAutofit/>
          </a:bodyPr>
          <a:lstStyle/>
          <a:p>
            <a:pPr marL="5016500" indent="0">
              <a:spcAft>
                <a:spcPts val="273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5" name="4 Dikdörtgen"/>
          <p:cNvSpPr/>
          <p:nvPr/>
        </p:nvSpPr>
        <p:spPr>
          <a:xfrm>
            <a:off x="852467" y="2489974"/>
            <a:ext cx="6059424" cy="7781544"/>
          </a:xfrm>
          <a:prstGeom prst="rect">
            <a:avLst/>
          </a:prstGeom>
        </p:spPr>
        <p:txBody>
          <a:bodyPr lIns="0" tIns="0" rIns="0" bIns="0">
            <a:noAutofit/>
          </a:bodyPr>
          <a:lstStyle/>
          <a:p>
            <a:pPr marL="469900" indent="0">
              <a:spcBef>
                <a:spcPts val="2730"/>
              </a:spcBef>
              <a:spcAft>
                <a:spcPts val="420"/>
              </a:spcAft>
            </a:pPr>
            <a:r>
              <a:rPr lang="tr" sz="1000" dirty="0" smtClean="0">
                <a:solidFill>
                  <a:srgbClr val="FA1825"/>
                </a:solidFill>
              </a:rPr>
              <a:t>                                                                                                                                                                                                              </a:t>
            </a:r>
          </a:p>
          <a:p>
            <a:pPr marL="469900" indent="0">
              <a:spcBef>
                <a:spcPts val="2730"/>
              </a:spcBef>
              <a:spcAft>
                <a:spcPts val="420"/>
              </a:spcAft>
            </a:pPr>
            <a:r>
              <a:rPr lang="tr" sz="1100" b="1" dirty="0" smtClean="0">
                <a:solidFill>
                  <a:srgbClr val="FA1825"/>
                </a:solidFill>
              </a:rPr>
              <a:t>Görevleri</a:t>
            </a:r>
          </a:p>
          <a:p>
            <a:pPr marL="190500" marR="228600" indent="0">
              <a:lnSpc>
                <a:spcPts val="1320"/>
              </a:lnSpc>
              <a:spcAft>
                <a:spcPts val="420"/>
              </a:spcAft>
            </a:pPr>
            <a:r>
              <a:rPr lang="tr" sz="1100" spc="-50" dirty="0" smtClean="0">
                <a:solidFill>
                  <a:srgbClr val="FA1825"/>
                </a:solidFill>
              </a:rPr>
              <a:t>• </a:t>
            </a:r>
            <a:r>
              <a:rPr lang="tr" sz="1100" spc="-50" dirty="0" smtClean="0">
                <a:solidFill>
                  <a:srgbClr val="1F1919"/>
                </a:solidFill>
              </a:rPr>
              <a:t>Devlet Memurları Kanunu ve İş Kanunu ile ilgili olarak İl Özel İdaresince istihdam edilecek personel</a:t>
            </a:r>
            <a:r>
              <a:rPr lang="tr" sz="1100" spc="-50" dirty="0" smtClean="0">
                <a:solidFill>
                  <a:srgbClr val="1E191A"/>
                </a:solidFill>
              </a:rPr>
              <a:t> </a:t>
            </a:r>
            <a:r>
              <a:rPr lang="tr" sz="1100" spc="-50" dirty="0" smtClean="0">
                <a:solidFill>
                  <a:srgbClr val="1F1919"/>
                </a:solidFill>
              </a:rPr>
              <a:t>ve işçilerin tüm işve işlemlerini yürütür.</a:t>
            </a:r>
          </a:p>
          <a:p>
            <a:pPr marL="12700" indent="177800" algn="just">
              <a:lnSpc>
                <a:spcPts val="1968"/>
              </a:lnSpc>
            </a:pPr>
            <a:r>
              <a:rPr lang="tr" sz="1100" spc="-50" dirty="0" smtClean="0">
                <a:solidFill>
                  <a:srgbClr val="C50B19"/>
                </a:solidFill>
              </a:rPr>
              <a:t>• </a:t>
            </a:r>
            <a:r>
              <a:rPr lang="tr" sz="1100" spc="-50" dirty="0">
                <a:solidFill>
                  <a:srgbClr val="1F1919"/>
                </a:solidFill>
              </a:rPr>
              <a:t>Personelin özlükve sicil kayıtlarını tutmak</a:t>
            </a:r>
          </a:p>
          <a:p>
            <a:pPr marL="12700" indent="177800" algn="just">
              <a:lnSpc>
                <a:spcPts val="1968"/>
              </a:lnSpc>
            </a:pPr>
            <a:r>
              <a:rPr lang="tr" sz="1100" spc="-50" dirty="0">
                <a:solidFill>
                  <a:srgbClr val="C50B19"/>
                </a:solidFill>
              </a:rPr>
              <a:t>• </a:t>
            </a:r>
            <a:r>
              <a:rPr lang="tr" sz="1100" spc="-50" dirty="0">
                <a:solidFill>
                  <a:srgbClr val="1F1919"/>
                </a:solidFill>
              </a:rPr>
              <a:t>Atama ve nakil ile ilgili işleri yürütmek</a:t>
            </a:r>
          </a:p>
          <a:p>
            <a:pPr marL="12700" indent="177800" algn="just">
              <a:lnSpc>
                <a:spcPts val="1968"/>
              </a:lnSpc>
            </a:pPr>
            <a:r>
              <a:rPr lang="tr" sz="1100" spc="-50" dirty="0">
                <a:solidFill>
                  <a:srgbClr val="C50B19"/>
                </a:solidFill>
              </a:rPr>
              <a:t>• </a:t>
            </a:r>
            <a:r>
              <a:rPr lang="tr" sz="1100" spc="-50" dirty="0">
                <a:solidFill>
                  <a:srgbClr val="1F1919"/>
                </a:solidFill>
              </a:rPr>
              <a:t>Personelin derecevekademeterfileriniyapmak</a:t>
            </a:r>
          </a:p>
          <a:p>
            <a:pPr marL="12700" indent="177800" algn="just">
              <a:lnSpc>
                <a:spcPts val="1968"/>
              </a:lnSpc>
            </a:pPr>
            <a:r>
              <a:rPr lang="tr" sz="1100" spc="-50" dirty="0">
                <a:solidFill>
                  <a:srgbClr val="C50B19"/>
                </a:solidFill>
              </a:rPr>
              <a:t>• </a:t>
            </a:r>
            <a:r>
              <a:rPr lang="tr" sz="1100" spc="-50" dirty="0">
                <a:solidFill>
                  <a:srgbClr val="1F1919"/>
                </a:solidFill>
              </a:rPr>
              <a:t>Personelin emeklilik işlemlerini yapmak</a:t>
            </a:r>
          </a:p>
          <a:p>
            <a:pPr marL="12700" marR="228600" indent="177800" algn="just">
              <a:lnSpc>
                <a:spcPts val="1584"/>
              </a:lnSpc>
            </a:pPr>
            <a:r>
              <a:rPr lang="tr" sz="1100" spc="-50" dirty="0">
                <a:solidFill>
                  <a:srgbClr val="C50B19"/>
                </a:solidFill>
              </a:rPr>
              <a:t>• </a:t>
            </a:r>
            <a:r>
              <a:rPr lang="tr" sz="1100" spc="-50" dirty="0">
                <a:solidFill>
                  <a:srgbClr val="1F1919"/>
                </a:solidFill>
              </a:rPr>
              <a:t>Personelin izin, istirahat ve sağlık kuruluşlarına şevki ile ilgili hizmetleri yürütmek ve yıllık izin</a:t>
            </a:r>
            <a:r>
              <a:rPr lang="tr" sz="1100" spc="-50" dirty="0">
                <a:solidFill>
                  <a:srgbClr val="1E191A"/>
                </a:solidFill>
              </a:rPr>
              <a:t> </a:t>
            </a:r>
            <a:r>
              <a:rPr lang="tr" sz="1100" spc="-50" dirty="0">
                <a:solidFill>
                  <a:srgbClr val="1F1919"/>
                </a:solidFill>
              </a:rPr>
              <a:t>onaylarını hazırlamak</a:t>
            </a:r>
          </a:p>
          <a:p>
            <a:pPr marL="12700" indent="177800" algn="just">
              <a:spcAft>
                <a:spcPts val="630"/>
              </a:spcAft>
            </a:pPr>
            <a:r>
              <a:rPr lang="tr" sz="1100" spc="-50" dirty="0">
                <a:solidFill>
                  <a:srgbClr val="C50B19"/>
                </a:solidFill>
              </a:rPr>
              <a:t>• </a:t>
            </a:r>
            <a:r>
              <a:rPr lang="tr" sz="1100" spc="-50" dirty="0">
                <a:solidFill>
                  <a:srgbClr val="1F1919"/>
                </a:solidFill>
              </a:rPr>
              <a:t>Sicil raporlarını yasalar çerçevesinde tutmak</a:t>
            </a:r>
          </a:p>
          <a:p>
            <a:pPr marL="12700" indent="177800" algn="just">
              <a:spcAft>
                <a:spcPts val="630"/>
              </a:spcAft>
            </a:pPr>
            <a:r>
              <a:rPr lang="tr" sz="1100" spc="-50" dirty="0">
                <a:solidFill>
                  <a:srgbClr val="C50B19"/>
                </a:solidFill>
              </a:rPr>
              <a:t>• </a:t>
            </a:r>
            <a:r>
              <a:rPr lang="tr" sz="1100" spc="-50" dirty="0">
                <a:solidFill>
                  <a:srgbClr val="1F1919"/>
                </a:solidFill>
              </a:rPr>
              <a:t>Disiplin ile ilgili işlemleri yürütmek</a:t>
            </a:r>
          </a:p>
          <a:p>
            <a:pPr marL="12700" marR="228600" indent="177800" algn="just">
              <a:lnSpc>
                <a:spcPts val="1608"/>
              </a:lnSpc>
            </a:pPr>
            <a:r>
              <a:rPr lang="tr" sz="1100" spc="-50" dirty="0">
                <a:solidFill>
                  <a:srgbClr val="C50B19"/>
                </a:solidFill>
              </a:rPr>
              <a:t>• </a:t>
            </a:r>
            <a:r>
              <a:rPr lang="tr" sz="1100" spc="-50" dirty="0">
                <a:solidFill>
                  <a:srgbClr val="1F1919"/>
                </a:solidFill>
              </a:rPr>
              <a:t>İşçi statüsünde çalışanların işe alınma işlemlerini yapmak, özlük işlemlerini takip etmek ve sicil</a:t>
            </a:r>
            <a:r>
              <a:rPr lang="tr" sz="1100" spc="-50" dirty="0">
                <a:solidFill>
                  <a:srgbClr val="1E191A"/>
                </a:solidFill>
              </a:rPr>
              <a:t> </a:t>
            </a:r>
            <a:r>
              <a:rPr lang="tr" sz="1100" spc="-50" dirty="0">
                <a:solidFill>
                  <a:srgbClr val="1F1919"/>
                </a:solidFill>
              </a:rPr>
              <a:t>dosyalarını düzenlemek</a:t>
            </a:r>
          </a:p>
          <a:p>
            <a:pPr marL="12700" indent="177800" algn="just">
              <a:lnSpc>
                <a:spcPts val="1968"/>
              </a:lnSpc>
            </a:pPr>
            <a:r>
              <a:rPr lang="tr" sz="1100" spc="-50" dirty="0">
                <a:solidFill>
                  <a:srgbClr val="C50B19"/>
                </a:solidFill>
              </a:rPr>
              <a:t>• </a:t>
            </a:r>
            <a:r>
              <a:rPr lang="tr" sz="1100" spc="-50" dirty="0">
                <a:solidFill>
                  <a:srgbClr val="1F1919"/>
                </a:solidFill>
              </a:rPr>
              <a:t>Personel hareketlerinin belirli periyotlar halinde nicel ve nitel istatistik! bilgilerini düzenlemek</a:t>
            </a:r>
          </a:p>
          <a:p>
            <a:pPr marL="12700" indent="177800" algn="just">
              <a:lnSpc>
                <a:spcPts val="1968"/>
              </a:lnSpc>
            </a:pPr>
            <a:r>
              <a:rPr lang="tr" sz="1100" spc="-50" dirty="0">
                <a:solidFill>
                  <a:srgbClr val="C50B19"/>
                </a:solidFill>
              </a:rPr>
              <a:t>• </a:t>
            </a:r>
            <a:r>
              <a:rPr lang="tr" sz="1100" spc="-50" dirty="0">
                <a:solidFill>
                  <a:srgbClr val="1F1919"/>
                </a:solidFill>
              </a:rPr>
              <a:t>Özel İdare birimlerinde ilgili mevzuat gereği staj çalışmaları ile ilgili işlemleri yürütmek</a:t>
            </a:r>
          </a:p>
          <a:p>
            <a:pPr marL="12700" indent="177800" algn="just">
              <a:lnSpc>
                <a:spcPts val="1968"/>
              </a:lnSpc>
            </a:pPr>
            <a:r>
              <a:rPr lang="tr" sz="1100" spc="-50" dirty="0">
                <a:solidFill>
                  <a:srgbClr val="C50B19"/>
                </a:solidFill>
              </a:rPr>
              <a:t>• </a:t>
            </a:r>
            <a:r>
              <a:rPr lang="tr" sz="1100" spc="-50" dirty="0">
                <a:solidFill>
                  <a:srgbClr val="1F1919"/>
                </a:solidFill>
              </a:rPr>
              <a:t>Norm Kadro İlke ve standartlarının uygulanmasını yapmak</a:t>
            </a:r>
          </a:p>
          <a:p>
            <a:pPr marL="12700" indent="177800" algn="just">
              <a:lnSpc>
                <a:spcPts val="1968"/>
              </a:lnSpc>
            </a:pPr>
            <a:r>
              <a:rPr lang="tr" sz="1100" spc="-50" dirty="0">
                <a:solidFill>
                  <a:srgbClr val="C50B19"/>
                </a:solidFill>
              </a:rPr>
              <a:t>• </a:t>
            </a:r>
            <a:r>
              <a:rPr lang="tr" sz="1100" spc="-50" dirty="0">
                <a:solidFill>
                  <a:srgbClr val="1F1919"/>
                </a:solidFill>
              </a:rPr>
              <a:t>İl Özel İdare Personeli için, hizmet içi dâhil hertürlü eğitim faaliyetlerini yürütmek</a:t>
            </a:r>
          </a:p>
          <a:p>
            <a:pPr marL="12700" marR="228600" indent="177800" algn="just">
              <a:lnSpc>
                <a:spcPts val="1608"/>
              </a:lnSpc>
            </a:pPr>
            <a:r>
              <a:rPr lang="tr" sz="1100" spc="-50" dirty="0">
                <a:solidFill>
                  <a:srgbClr val="C50B19"/>
                </a:solidFill>
              </a:rPr>
              <a:t>• </a:t>
            </a:r>
            <a:r>
              <a:rPr lang="tr" sz="1100" spc="-50" dirty="0">
                <a:solidFill>
                  <a:srgbClr val="1F1919"/>
                </a:solidFill>
              </a:rPr>
              <a:t>İdare içi Valilik ve Genel Sekreterlik emirlerinin, yönetmelik, yönerge, genelge ve talimatlarını yazı</a:t>
            </a:r>
            <a:r>
              <a:rPr lang="tr" sz="1100" spc="-50" dirty="0">
                <a:solidFill>
                  <a:srgbClr val="1E191A"/>
                </a:solidFill>
              </a:rPr>
              <a:t> </a:t>
            </a:r>
            <a:r>
              <a:rPr lang="tr" sz="1100" spc="-50" dirty="0">
                <a:solidFill>
                  <a:srgbClr val="1F1919"/>
                </a:solidFill>
              </a:rPr>
              <a:t>şeklindedüzenleyerekilgili birim ve kurumlara dağıtımını sağlamak</a:t>
            </a:r>
          </a:p>
          <a:p>
            <a:pPr marL="12700" marR="228600" indent="177800" algn="just">
              <a:lnSpc>
                <a:spcPts val="1608"/>
              </a:lnSpc>
            </a:pPr>
            <a:r>
              <a:rPr lang="tr" sz="1100" spc="-50" dirty="0">
                <a:solidFill>
                  <a:srgbClr val="FA1825"/>
                </a:solidFill>
              </a:rPr>
              <a:t>• </a:t>
            </a:r>
            <a:r>
              <a:rPr lang="tr" sz="1100" spc="-50" dirty="0">
                <a:solidFill>
                  <a:srgbClr val="1F1919"/>
                </a:solidFill>
              </a:rPr>
              <a:t>Benzeri konularda yönetmelik ve çıkarılan mevzuatlar doğrultusunda verilecek, diğer görevleri</a:t>
            </a:r>
            <a:r>
              <a:rPr lang="tr" sz="1100" spc="-50" dirty="0">
                <a:solidFill>
                  <a:srgbClr val="1E191A"/>
                </a:solidFill>
              </a:rPr>
              <a:t> </a:t>
            </a:r>
            <a:r>
              <a:rPr lang="tr" sz="1100" spc="-50" dirty="0">
                <a:solidFill>
                  <a:srgbClr val="1F1919"/>
                </a:solidFill>
              </a:rPr>
              <a:t>yapmak veya yaptırmak</a:t>
            </a:r>
          </a:p>
          <a:p>
            <a:pPr marL="12700" marR="228600" indent="177800" algn="just">
              <a:lnSpc>
                <a:spcPts val="1584"/>
              </a:lnSpc>
            </a:pPr>
            <a:r>
              <a:rPr lang="tr" sz="1100" spc="-50" dirty="0">
                <a:solidFill>
                  <a:srgbClr val="C50B19"/>
                </a:solidFill>
              </a:rPr>
              <a:t>• </a:t>
            </a:r>
            <a:r>
              <a:rPr lang="tr" sz="1100" spc="-50" dirty="0">
                <a:solidFill>
                  <a:srgbClr val="1F1919"/>
                </a:solidFill>
              </a:rPr>
              <a:t>Destek Hizmetleri Müdürlüğünce Sayın Valimizin talimatları doğrultusunda tanıtma, temsil,</a:t>
            </a:r>
            <a:r>
              <a:rPr lang="tr" sz="1100" spc="-50" dirty="0">
                <a:solidFill>
                  <a:srgbClr val="1E191A"/>
                </a:solidFill>
              </a:rPr>
              <a:t> </a:t>
            </a:r>
            <a:r>
              <a:rPr lang="tr" sz="1100" spc="-50" dirty="0">
                <a:solidFill>
                  <a:srgbClr val="1F1919"/>
                </a:solidFill>
              </a:rPr>
              <a:t>ağırlama, tören, fuar, organizasyon ve protokol hizmet giderleri ihtiyaçlarının zamanında</a:t>
            </a:r>
            <a:r>
              <a:rPr lang="tr" sz="1100" spc="-50" dirty="0">
                <a:solidFill>
                  <a:srgbClr val="1E191A"/>
                </a:solidFill>
              </a:rPr>
              <a:t> </a:t>
            </a:r>
            <a:r>
              <a:rPr lang="tr" sz="1100" spc="-50" dirty="0">
                <a:solidFill>
                  <a:srgbClr val="1F1919"/>
                </a:solidFill>
              </a:rPr>
              <a:t>karşılanmasını sağlamak</a:t>
            </a:r>
          </a:p>
          <a:p>
            <a:pPr marL="12700" marR="228600" indent="177800" algn="just">
              <a:lnSpc>
                <a:spcPts val="1584"/>
              </a:lnSpc>
            </a:pPr>
            <a:r>
              <a:rPr lang="tr" sz="1100" spc="-50" dirty="0">
                <a:solidFill>
                  <a:srgbClr val="FA1825"/>
                </a:solidFill>
              </a:rPr>
              <a:t>• </a:t>
            </a:r>
            <a:r>
              <a:rPr lang="tr" sz="1100" spc="-50" dirty="0">
                <a:solidFill>
                  <a:srgbClr val="1F1919"/>
                </a:solidFill>
              </a:rPr>
              <a:t>Merkez İdare ve bağlı birimlerin hertürlü temizliklerinin yapılması hususunda ihaleyolu ile hizmet</a:t>
            </a:r>
            <a:r>
              <a:rPr lang="tr" sz="1100" spc="-50" dirty="0">
                <a:solidFill>
                  <a:srgbClr val="1E191A"/>
                </a:solidFill>
              </a:rPr>
              <a:t> </a:t>
            </a:r>
            <a:r>
              <a:rPr lang="tr" sz="1100" spc="-50" dirty="0">
                <a:solidFill>
                  <a:srgbClr val="1F1919"/>
                </a:solidFill>
              </a:rPr>
              <a:t>alımı işlemini gerçekleştirmek</a:t>
            </a:r>
          </a:p>
          <a:p>
            <a:pPr marL="12700" marR="228600" indent="177800" algn="just">
              <a:lnSpc>
                <a:spcPts val="1584"/>
              </a:lnSpc>
            </a:pPr>
            <a:r>
              <a:rPr lang="tr" sz="1100" spc="-50" dirty="0">
                <a:solidFill>
                  <a:srgbClr val="FA1825"/>
                </a:solidFill>
              </a:rPr>
              <a:t>• </a:t>
            </a:r>
            <a:r>
              <a:rPr lang="tr" sz="1100" spc="-50" dirty="0">
                <a:solidFill>
                  <a:srgbClr val="1F1919"/>
                </a:solidFill>
              </a:rPr>
              <a:t>Merkezdeki tüm bina ve iş yerleri ile vali konutunun temizliğinin denetimini, elektrik, ısı, su</a:t>
            </a:r>
            <a:r>
              <a:rPr lang="tr" sz="1100" spc="-50" dirty="0">
                <a:solidFill>
                  <a:srgbClr val="1E191A"/>
                </a:solidFill>
              </a:rPr>
              <a:t> </a:t>
            </a:r>
            <a:r>
              <a:rPr lang="tr" sz="1100" spc="-50" dirty="0">
                <a:solidFill>
                  <a:srgbClr val="1F1919"/>
                </a:solidFill>
              </a:rPr>
              <a:t>doğalgaz, araç, cihaz, makine ve teçhizatların abonman vs. kayıt işlemlerini yaptırmak ve aylık harcama</a:t>
            </a:r>
            <a:r>
              <a:rPr lang="tr" sz="1100" spc="-50" dirty="0">
                <a:solidFill>
                  <a:srgbClr val="1E191A"/>
                </a:solidFill>
              </a:rPr>
              <a:t> </a:t>
            </a:r>
            <a:r>
              <a:rPr lang="tr" sz="1100" spc="-50" dirty="0">
                <a:solidFill>
                  <a:srgbClr val="1F1919"/>
                </a:solidFill>
              </a:rPr>
              <a:t>giderfaturalarını zamanında ödemek</a:t>
            </a:r>
          </a:p>
          <a:p>
            <a:pPr marL="12700" marR="228600" indent="177800" algn="just">
              <a:lnSpc>
                <a:spcPts val="1584"/>
              </a:lnSpc>
            </a:pPr>
            <a:r>
              <a:rPr lang="tr" sz="1100" spc="-50" dirty="0">
                <a:solidFill>
                  <a:srgbClr val="FA1825"/>
                </a:solidFill>
              </a:rPr>
              <a:t>• </a:t>
            </a:r>
            <a:r>
              <a:rPr lang="tr" sz="1100" spc="-50" dirty="0">
                <a:solidFill>
                  <a:srgbClr val="1F1919"/>
                </a:solidFill>
              </a:rPr>
              <a:t>Kurum personelinin giyim-kuşam yönetmeliğince verilecek malzemelerin satın alınarak</a:t>
            </a:r>
            <a:r>
              <a:rPr lang="tr" sz="1100" spc="-50" dirty="0">
                <a:solidFill>
                  <a:srgbClr val="1E191A"/>
                </a:solidFill>
              </a:rPr>
              <a:t> </a:t>
            </a:r>
            <a:r>
              <a:rPr lang="tr" sz="1100" spc="-50" dirty="0">
                <a:solidFill>
                  <a:srgbClr val="1F1919"/>
                </a:solidFill>
              </a:rPr>
              <a:t>dağıtımınıyapmak</a:t>
            </a:r>
          </a:p>
          <a:p>
            <a:pPr marL="12700" marR="228600" indent="177800" algn="just">
              <a:lnSpc>
                <a:spcPts val="1608"/>
              </a:lnSpc>
            </a:pPr>
            <a:r>
              <a:rPr lang="tr" sz="1100" spc="-50" dirty="0">
                <a:solidFill>
                  <a:srgbClr val="FA1825"/>
                </a:solidFill>
              </a:rPr>
              <a:t>• </a:t>
            </a:r>
            <a:r>
              <a:rPr lang="tr" sz="1100" spc="-50" dirty="0">
                <a:solidFill>
                  <a:srgbClr val="3E1912"/>
                </a:solidFill>
              </a:rPr>
              <a:t>İl </a:t>
            </a:r>
            <a:r>
              <a:rPr lang="tr" sz="1100" spc="-50" dirty="0">
                <a:solidFill>
                  <a:srgbClr val="1F1919"/>
                </a:solidFill>
              </a:rPr>
              <a:t>Özel İdare personelinin maaş, ücret, tedavi veyollukil ilgili hakedişlerini hazırlayaraködenmesini</a:t>
            </a:r>
            <a:r>
              <a:rPr lang="tr" sz="1100" spc="-50" dirty="0">
                <a:solidFill>
                  <a:srgbClr val="1E191A"/>
                </a:solidFill>
              </a:rPr>
              <a:t> </a:t>
            </a:r>
            <a:r>
              <a:rPr lang="tr" sz="1100" spc="-50" dirty="0">
                <a:solidFill>
                  <a:srgbClr val="1F1919"/>
                </a:solidFill>
              </a:rPr>
              <a:t>sağlamak</a:t>
            </a:r>
          </a:p>
          <a:p>
            <a:pPr marL="12700" indent="177800" algn="just"/>
            <a:r>
              <a:rPr lang="tr" sz="1100" spc="-50" dirty="0">
                <a:solidFill>
                  <a:srgbClr val="FA1825"/>
                </a:solidFill>
              </a:rPr>
              <a:t>• </a:t>
            </a:r>
            <a:r>
              <a:rPr lang="tr" sz="1100" spc="-50" dirty="0">
                <a:solidFill>
                  <a:srgbClr val="1F1919"/>
                </a:solidFill>
              </a:rPr>
              <a:t>İş sağlığı </a:t>
            </a:r>
            <a:r>
              <a:rPr lang="tr" sz="1100" spc="-50" dirty="0" smtClean="0">
                <a:solidFill>
                  <a:srgbClr val="1F1919"/>
                </a:solidFill>
              </a:rPr>
              <a:t>ve güvenliği </a:t>
            </a:r>
            <a:r>
              <a:rPr lang="tr" sz="1100" spc="-50" dirty="0">
                <a:solidFill>
                  <a:srgbClr val="1F1919"/>
                </a:solidFill>
              </a:rPr>
              <a:t>ile ilgili iş ve </a:t>
            </a:r>
            <a:r>
              <a:rPr lang="tr" sz="1100" spc="-50" dirty="0" smtClean="0">
                <a:solidFill>
                  <a:srgbClr val="1F1919"/>
                </a:solidFill>
              </a:rPr>
              <a:t>işlemlerini yapmak</a:t>
            </a:r>
            <a:r>
              <a:rPr lang="tr" sz="1100" spc="-50" dirty="0">
                <a:solidFill>
                  <a:srgbClr val="1F1919"/>
                </a:solidFill>
              </a:rPr>
              <a:t>.</a:t>
            </a:r>
          </a:p>
        </p:txBody>
      </p:sp>
      <p:sp>
        <p:nvSpPr>
          <p:cNvPr id="6" name="5 Dikdörtgen"/>
          <p:cNvSpPr/>
          <p:nvPr/>
        </p:nvSpPr>
        <p:spPr>
          <a:xfrm>
            <a:off x="917448" y="9717024"/>
            <a:ext cx="5891784" cy="307848"/>
          </a:xfrm>
          <a:prstGeom prst="rect">
            <a:avLst/>
          </a:prstGeom>
        </p:spPr>
        <p:txBody>
          <a:bodyPr lIns="0" tIns="0" rIns="0" bIns="0">
            <a:noAutofit/>
          </a:bodyPr>
          <a:lstStyle/>
          <a:p>
            <a:pPr indent="0" algn="r"/>
            <a:endParaRPr lang="tr" sz="3000" cap="small" spc="-150" dirty="0">
              <a:solidFill>
                <a:srgbClr val="9A9697"/>
              </a:solidFill>
              <a:latin typeface="Arial Unicode MS"/>
            </a:endParaRPr>
          </a:p>
        </p:txBody>
      </p:sp>
      <p:sp>
        <p:nvSpPr>
          <p:cNvPr id="7" name="6 Dikdörtgen"/>
          <p:cNvSpPr/>
          <p:nvPr/>
        </p:nvSpPr>
        <p:spPr>
          <a:xfrm>
            <a:off x="923905" y="1489842"/>
            <a:ext cx="5857916" cy="1374735"/>
          </a:xfrm>
          <a:prstGeom prst="rect">
            <a:avLst/>
          </a:prstGeom>
        </p:spPr>
        <p:txBody>
          <a:bodyPr wrap="square">
            <a:spAutoFit/>
          </a:bodyPr>
          <a:lstStyle/>
          <a:p>
            <a:pPr marL="63500" indent="469900" algn="just">
              <a:spcBef>
                <a:spcPts val="420"/>
              </a:spcBef>
              <a:spcAft>
                <a:spcPts val="630"/>
              </a:spcAft>
            </a:pPr>
            <a:endParaRPr lang="tr" sz="1000" b="1" dirty="0" smtClean="0">
              <a:solidFill>
                <a:srgbClr val="FA1825"/>
              </a:solidFill>
              <a:latin typeface="Lucida Sans Unicode"/>
            </a:endParaRPr>
          </a:p>
          <a:p>
            <a:pPr marL="63500" indent="469900">
              <a:spcBef>
                <a:spcPts val="420"/>
              </a:spcBef>
              <a:spcAft>
                <a:spcPts val="630"/>
              </a:spcAft>
            </a:pPr>
            <a:r>
              <a:rPr lang="tr" sz="1000" b="1" dirty="0" smtClean="0">
                <a:solidFill>
                  <a:srgbClr val="FA1825"/>
                </a:solidFill>
                <a:latin typeface="Lucida Sans Unicode"/>
              </a:rPr>
              <a:t>Görev Tanımı</a:t>
            </a:r>
            <a:r>
              <a:rPr lang="tr" sz="1000" dirty="0" smtClean="0">
                <a:solidFill>
                  <a:srgbClr val="FA1825"/>
                </a:solidFill>
                <a:latin typeface="Lucida Sans Unicode"/>
              </a:rPr>
              <a:t>                                                                                                                             </a:t>
            </a:r>
            <a:r>
              <a:rPr lang="tr" sz="1100" spc="-50" dirty="0" smtClean="0">
                <a:solidFill>
                  <a:srgbClr val="1F1919"/>
                </a:solidFill>
              </a:rPr>
              <a:t>İnsan Kaynakları ve Eğitim Müdürlüğü, Kurumun görevlerini etkin ve verimli bir şekilde yerine</a:t>
            </a:r>
            <a:r>
              <a:rPr lang="tr" sz="1100" spc="-50" dirty="0" smtClean="0">
                <a:solidFill>
                  <a:srgbClr val="1E1819"/>
                </a:solidFill>
              </a:rPr>
              <a:t> </a:t>
            </a:r>
            <a:r>
              <a:rPr lang="tr" sz="1100" spc="-50" dirty="0" smtClean="0">
                <a:solidFill>
                  <a:srgbClr val="1F1919"/>
                </a:solidFill>
              </a:rPr>
              <a:t>getirebilmesini sağlamak amacıyla insan kaynaklarının planlanması, işe alınması, hizmet birimlerinde</a:t>
            </a:r>
            <a:r>
              <a:rPr lang="tr" sz="1100" spc="-50" dirty="0" smtClean="0">
                <a:solidFill>
                  <a:srgbClr val="1E1819"/>
                </a:solidFill>
              </a:rPr>
              <a:t> </a:t>
            </a:r>
            <a:r>
              <a:rPr lang="tr" sz="1100" spc="-50" dirty="0" smtClean="0">
                <a:solidFill>
                  <a:srgbClr val="1F1919"/>
                </a:solidFill>
              </a:rPr>
              <a:t>görevlendirilmesi, geliştirilmesi, özlük işlerinin takibi ve insan kaynaklarına ilişkin iş tanımlarının</a:t>
            </a:r>
            <a:r>
              <a:rPr lang="tr" sz="1100" spc="-50" dirty="0" smtClean="0">
                <a:solidFill>
                  <a:srgbClr val="1E1819"/>
                </a:solidFill>
              </a:rPr>
              <a:t> </a:t>
            </a:r>
            <a:r>
              <a:rPr lang="tr" sz="1100" spc="-50" dirty="0" smtClean="0">
                <a:solidFill>
                  <a:srgbClr val="1F1919"/>
                </a:solidFill>
              </a:rPr>
              <a:t>güncellenmesi, ücret yönetimi, eğitim planlaması, performans yönetimi, kariyer yönetimi gibi</a:t>
            </a:r>
            <a:r>
              <a:rPr lang="tr" sz="1100" spc="-50" dirty="0" smtClean="0">
                <a:solidFill>
                  <a:srgbClr val="1E1819"/>
                </a:solidFill>
              </a:rPr>
              <a:t> </a:t>
            </a:r>
            <a:r>
              <a:rPr lang="tr" sz="1100" spc="-50" dirty="0" smtClean="0">
                <a:solidFill>
                  <a:srgbClr val="1F1919"/>
                </a:solidFill>
              </a:rPr>
              <a:t>çalışmaların objektif kıstaslara uygun olarak gerçekleştirilmesinden sorumlu birimdir.</a:t>
            </a:r>
            <a:endParaRPr lang="tr" sz="1100" spc="-50" dirty="0">
              <a:solidFill>
                <a:srgbClr val="1F1919"/>
              </a:solidFill>
            </a:endParaRPr>
          </a:p>
        </p:txBody>
      </p:sp>
      <p:pic>
        <p:nvPicPr>
          <p:cNvPr id="8" name="7 Resim"/>
          <p:cNvPicPr>
            <a:picLocks noChangeAspect="1"/>
          </p:cNvPicPr>
          <p:nvPr/>
        </p:nvPicPr>
        <p:blipFill>
          <a:blip r:embed="rId2" cstate="print"/>
          <a:stretch>
            <a:fillRect/>
          </a:stretch>
        </p:blipFill>
        <p:spPr>
          <a:xfrm>
            <a:off x="1066781" y="989776"/>
            <a:ext cx="4748784" cy="50292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3895344" y="0"/>
            <a:ext cx="3663696" cy="688848"/>
          </a:xfrm>
          <a:prstGeom prst="rect">
            <a:avLst/>
          </a:prstGeom>
        </p:spPr>
      </p:pic>
      <p:pic>
        <p:nvPicPr>
          <p:cNvPr id="3" name="2 Resim"/>
          <p:cNvPicPr>
            <a:picLocks noChangeAspect="1"/>
          </p:cNvPicPr>
          <p:nvPr/>
        </p:nvPicPr>
        <p:blipFill>
          <a:blip r:embed="rId3" cstate="print"/>
          <a:stretch>
            <a:fillRect/>
          </a:stretch>
        </p:blipFill>
        <p:spPr>
          <a:xfrm>
            <a:off x="1091184" y="1459992"/>
            <a:ext cx="2749296" cy="234696"/>
          </a:xfrm>
          <a:prstGeom prst="rect">
            <a:avLst/>
          </a:prstGeom>
        </p:spPr>
      </p:pic>
      <p:pic>
        <p:nvPicPr>
          <p:cNvPr id="4" name="3 Resim"/>
          <p:cNvPicPr>
            <a:picLocks noChangeAspect="1"/>
          </p:cNvPicPr>
          <p:nvPr/>
        </p:nvPicPr>
        <p:blipFill>
          <a:blip r:embed="rId4" cstate="print"/>
          <a:stretch>
            <a:fillRect/>
          </a:stretch>
        </p:blipFill>
        <p:spPr>
          <a:xfrm>
            <a:off x="4282440" y="1063752"/>
            <a:ext cx="652272" cy="643128"/>
          </a:xfrm>
          <a:prstGeom prst="rect">
            <a:avLst/>
          </a:prstGeom>
        </p:spPr>
      </p:pic>
      <p:sp>
        <p:nvSpPr>
          <p:cNvPr id="6" name="5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7" name="6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8" name="7 Dikdörtgen"/>
          <p:cNvSpPr/>
          <p:nvPr/>
        </p:nvSpPr>
        <p:spPr>
          <a:xfrm>
            <a:off x="5285232" y="850392"/>
            <a:ext cx="1371600" cy="155448"/>
          </a:xfrm>
          <a:prstGeom prst="rect">
            <a:avLst/>
          </a:prstGeom>
        </p:spPr>
        <p:txBody>
          <a:bodyPr lIns="0" tIns="0" rIns="0" bIns="0">
            <a:noAutofit/>
          </a:bodyPr>
          <a:lstStyle/>
          <a:p>
            <a:pPr marL="1409700" indent="0">
              <a:spcBef>
                <a:spcPts val="840"/>
              </a:spcBef>
            </a:pPr>
            <a:endParaRPr lang="tr" sz="1000" spc="-50" dirty="0">
              <a:solidFill>
                <a:srgbClr val="808282"/>
              </a:solidFill>
              <a:latin typeface="Lucida Sans Unicode"/>
            </a:endParaRPr>
          </a:p>
        </p:txBody>
      </p:sp>
      <p:sp>
        <p:nvSpPr>
          <p:cNvPr id="9" name="8 Dikdörtgen"/>
          <p:cNvSpPr/>
          <p:nvPr/>
        </p:nvSpPr>
        <p:spPr>
          <a:xfrm>
            <a:off x="768096" y="1859280"/>
            <a:ext cx="5858256" cy="7376160"/>
          </a:xfrm>
          <a:prstGeom prst="rect">
            <a:avLst/>
          </a:prstGeom>
        </p:spPr>
        <p:txBody>
          <a:bodyPr lIns="0" tIns="0" rIns="0" bIns="0">
            <a:noAutofit/>
          </a:bodyPr>
          <a:lstStyle/>
          <a:p>
            <a:pPr marL="25400" indent="177800" algn="just">
              <a:spcBef>
                <a:spcPts val="840"/>
              </a:spcBef>
              <a:spcAft>
                <a:spcPts val="840"/>
              </a:spcAft>
            </a:pPr>
            <a:r>
              <a:rPr lang="tr" sz="900" b="1" dirty="0">
                <a:solidFill>
                  <a:srgbClr val="FA1825"/>
                </a:solidFill>
                <a:latin typeface="Lucida Sans Unicode"/>
              </a:rPr>
              <a:t>GörevTanımı</a:t>
            </a:r>
          </a:p>
          <a:p>
            <a:pPr marL="25400" marR="25400" indent="177800" algn="just">
              <a:lnSpc>
                <a:spcPts val="1320"/>
              </a:lnSpc>
              <a:spcAft>
                <a:spcPts val="420"/>
              </a:spcAft>
            </a:pPr>
            <a:r>
              <a:rPr lang="tr" sz="1000" spc="-50" dirty="0" smtClean="0">
                <a:solidFill>
                  <a:srgbClr val="1F1919"/>
                </a:solidFill>
                <a:latin typeface="Lucida Sans Unicode"/>
              </a:rPr>
              <a:t>Erzincan </a:t>
            </a:r>
            <a:r>
              <a:rPr lang="tr" sz="1000" spc="-50" dirty="0">
                <a:solidFill>
                  <a:srgbClr val="1F1919"/>
                </a:solidFill>
                <a:latin typeface="Lucida Sans Unicode"/>
              </a:rPr>
              <a:t>İl Özel İdaresi'nin Yazı İşleri Müdürlüğüne ilişkin görevlerinin planlanması yürütülmesi</a:t>
            </a:r>
            <a:r>
              <a:rPr lang="tr" sz="1000" spc="-50" dirty="0">
                <a:solidFill>
                  <a:srgbClr val="1F191A"/>
                </a:solidFill>
                <a:latin typeface="Lucida Sans Unicode"/>
              </a:rPr>
              <a:t> </a:t>
            </a:r>
            <a:r>
              <a:rPr lang="tr" sz="1000" spc="-50" dirty="0">
                <a:solidFill>
                  <a:srgbClr val="1F1919"/>
                </a:solidFill>
                <a:latin typeface="Lucida Sans Unicode"/>
              </a:rPr>
              <a:t>koordine edilmesi ve denetlenmesinden sorumlu birimdir.</a:t>
            </a:r>
          </a:p>
          <a:p>
            <a:pPr marL="25400" indent="177800" algn="just">
              <a:lnSpc>
                <a:spcPts val="1968"/>
              </a:lnSpc>
            </a:pPr>
            <a:r>
              <a:rPr lang="tr" sz="900" b="1" dirty="0">
                <a:solidFill>
                  <a:srgbClr val="FA1825"/>
                </a:solidFill>
                <a:latin typeface="Lucida Sans Unicode"/>
              </a:rPr>
              <a:t>Görevleri</a:t>
            </a:r>
          </a:p>
          <a:p>
            <a:pPr marL="25400" indent="177800" algn="just">
              <a:lnSpc>
                <a:spcPts val="1968"/>
              </a:lnSpc>
            </a:pPr>
            <a:r>
              <a:rPr lang="tr" sz="1000" spc="-50" dirty="0">
                <a:solidFill>
                  <a:srgbClr val="FA1825"/>
                </a:solidFill>
                <a:latin typeface="Lucida Sans Unicode" pitchFamily="34" charset="0"/>
                <a:cs typeface="Lucida Sans Unicode" pitchFamily="34" charset="0"/>
              </a:rPr>
              <a:t>• </a:t>
            </a:r>
            <a:r>
              <a:rPr lang="tr" sz="1000" spc="-50" dirty="0">
                <a:solidFill>
                  <a:srgbClr val="3E1912"/>
                </a:solidFill>
                <a:latin typeface="Lucida Sans Unicode" pitchFamily="34" charset="0"/>
                <a:cs typeface="Lucida Sans Unicode" pitchFamily="34" charset="0"/>
              </a:rPr>
              <a:t>İl </a:t>
            </a:r>
            <a:r>
              <a:rPr lang="tr" sz="1000" spc="-50" dirty="0">
                <a:solidFill>
                  <a:srgbClr val="1F1919"/>
                </a:solidFill>
                <a:latin typeface="Lucida Sans Unicode" pitchFamily="34" charset="0"/>
                <a:cs typeface="Lucida Sans Unicode" pitchFamily="34" charset="0"/>
              </a:rPr>
              <a:t>Genel Meclis Üyelerinin kayıt işlemlerini yürütmek</a:t>
            </a:r>
          </a:p>
          <a:p>
            <a:pPr marL="25400" indent="177800" algn="just">
              <a:lnSpc>
                <a:spcPts val="1968"/>
              </a:lnSpc>
            </a:pPr>
            <a:r>
              <a:rPr lang="tr" sz="1000" spc="-50" dirty="0">
                <a:solidFill>
                  <a:srgbClr val="FA1825"/>
                </a:solidFill>
                <a:latin typeface="Lucida Sans Unicode"/>
              </a:rPr>
              <a:t>• </a:t>
            </a:r>
            <a:r>
              <a:rPr lang="tr" sz="1000" spc="-50" dirty="0">
                <a:solidFill>
                  <a:srgbClr val="3E1912"/>
                </a:solidFill>
                <a:latin typeface="Lucida Sans Unicode"/>
              </a:rPr>
              <a:t>İl </a:t>
            </a:r>
            <a:r>
              <a:rPr lang="tr" sz="1000" spc="-50" dirty="0">
                <a:solidFill>
                  <a:srgbClr val="1F1919"/>
                </a:solidFill>
                <a:latin typeface="Lucida Sans Unicode"/>
              </a:rPr>
              <a:t>Genel Meclisi, Meclis Komisyonlarına ait raportörlük hizmetlerini yürütmek</a:t>
            </a:r>
          </a:p>
          <a:p>
            <a:pPr marL="25400" indent="177800" algn="just">
              <a:lnSpc>
                <a:spcPts val="1968"/>
              </a:lnSpc>
            </a:pPr>
            <a:r>
              <a:rPr lang="tr" sz="1000" spc="-50" dirty="0">
                <a:solidFill>
                  <a:srgbClr val="FA1825"/>
                </a:solidFill>
                <a:latin typeface="Lucida Sans Unicode"/>
              </a:rPr>
              <a:t>• </a:t>
            </a:r>
            <a:r>
              <a:rPr lang="tr" sz="1000" spc="-50" dirty="0">
                <a:solidFill>
                  <a:srgbClr val="1F1919"/>
                </a:solidFill>
                <a:latin typeface="Lucida Sans Unicode"/>
              </a:rPr>
              <a:t>MeclisToplantı salonlarını hizmete hazırtutmak</a:t>
            </a:r>
          </a:p>
          <a:p>
            <a:pPr marL="25400" indent="177800" algn="just">
              <a:lnSpc>
                <a:spcPts val="1968"/>
              </a:lnSpc>
            </a:pPr>
            <a:r>
              <a:rPr lang="tr" sz="1000" spc="-50" dirty="0">
                <a:solidFill>
                  <a:srgbClr val="FA1825"/>
                </a:solidFill>
                <a:latin typeface="Lucida Sans Unicode"/>
              </a:rPr>
              <a:t>• </a:t>
            </a:r>
            <a:r>
              <a:rPr lang="tr" sz="1000" spc="-50" dirty="0">
                <a:solidFill>
                  <a:srgbClr val="1F1919"/>
                </a:solidFill>
                <a:latin typeface="Lucida Sans Unicode"/>
              </a:rPr>
              <a:t>Meclis toplanma duyurularının ilgililere ulaştırılmasını sağlamak</a:t>
            </a:r>
          </a:p>
          <a:p>
            <a:pPr marL="25400" indent="177800" algn="just">
              <a:lnSpc>
                <a:spcPts val="1968"/>
              </a:lnSpc>
            </a:pPr>
            <a:r>
              <a:rPr lang="tr" sz="1000" spc="-50" dirty="0">
                <a:solidFill>
                  <a:srgbClr val="FA1825"/>
                </a:solidFill>
                <a:latin typeface="Lucida Sans Unicode"/>
              </a:rPr>
              <a:t>• </a:t>
            </a:r>
            <a:r>
              <a:rPr lang="tr" sz="1000" spc="-50" dirty="0">
                <a:solidFill>
                  <a:srgbClr val="1F1919"/>
                </a:solidFill>
                <a:latin typeface="Lucida Sans Unicode"/>
              </a:rPr>
              <a:t>Toplantı gündem ve eklerini divana düzenli bir şekilde sunmak</a:t>
            </a:r>
          </a:p>
          <a:p>
            <a:pPr marL="25400" indent="177800" algn="just">
              <a:lnSpc>
                <a:spcPts val="1968"/>
              </a:lnSpc>
            </a:pPr>
            <a:r>
              <a:rPr lang="tr" sz="1000" spc="-50" dirty="0">
                <a:solidFill>
                  <a:srgbClr val="FA1825"/>
                </a:solidFill>
                <a:latin typeface="Lucida Sans Unicode"/>
              </a:rPr>
              <a:t>• </a:t>
            </a:r>
            <a:r>
              <a:rPr lang="tr" sz="1000" spc="-50" dirty="0">
                <a:solidFill>
                  <a:srgbClr val="1F1919"/>
                </a:solidFill>
                <a:latin typeface="Lucida Sans Unicode"/>
              </a:rPr>
              <a:t>Meclis Başkanlığınca Komisyonlara havale edilen tekliflerin seyrini takip etmek</a:t>
            </a:r>
          </a:p>
          <a:p>
            <a:pPr marL="25400" indent="177800" algn="just">
              <a:lnSpc>
                <a:spcPts val="1968"/>
              </a:lnSpc>
            </a:pPr>
            <a:r>
              <a:rPr lang="tr" sz="1000" cap="small" spc="-50" dirty="0">
                <a:solidFill>
                  <a:srgbClr val="FA1825"/>
                </a:solidFill>
                <a:latin typeface="Lucida Sans Unicode"/>
              </a:rPr>
              <a:t>• </a:t>
            </a:r>
            <a:r>
              <a:rPr lang="tr" sz="1000" spc="-50" dirty="0">
                <a:solidFill>
                  <a:srgbClr val="1F1919"/>
                </a:solidFill>
                <a:latin typeface="Lucida Sans Unicode"/>
              </a:rPr>
              <a:t>Komisyonlarca yazılacak raporları düzenlemekve kaydını yapmak</a:t>
            </a:r>
          </a:p>
          <a:p>
            <a:pPr marL="25400" indent="177800" algn="just">
              <a:lnSpc>
                <a:spcPts val="1704"/>
              </a:lnSpc>
            </a:pPr>
            <a:r>
              <a:rPr lang="tr" sz="1000" spc="-50" dirty="0">
                <a:solidFill>
                  <a:srgbClr val="FA1825"/>
                </a:solidFill>
                <a:latin typeface="Lucida Sans Unicode"/>
              </a:rPr>
              <a:t>• </a:t>
            </a:r>
            <a:r>
              <a:rPr lang="tr" sz="1000" spc="-50" dirty="0">
                <a:solidFill>
                  <a:srgbClr val="1F1919"/>
                </a:solidFill>
                <a:latin typeface="Lucida Sans Unicode"/>
              </a:rPr>
              <a:t>Rapor ve eklerinin çoğaltılmasını sağlamak</a:t>
            </a:r>
          </a:p>
          <a:p>
            <a:pPr marL="25400" indent="177800" algn="just">
              <a:lnSpc>
                <a:spcPts val="1704"/>
              </a:lnSpc>
            </a:pPr>
            <a:r>
              <a:rPr lang="tr" sz="1000" spc="-50" dirty="0">
                <a:solidFill>
                  <a:srgbClr val="FA1825"/>
                </a:solidFill>
                <a:latin typeface="Lucida Sans Unicode"/>
              </a:rPr>
              <a:t>• </a:t>
            </a:r>
            <a:r>
              <a:rPr lang="tr" sz="1000" spc="-50" dirty="0">
                <a:solidFill>
                  <a:srgbClr val="1F1919"/>
                </a:solidFill>
                <a:latin typeface="Lucida Sans Unicode"/>
              </a:rPr>
              <a:t>Raporları Meclis Üyelerine ve ilgililere zamanında dağıtımınıyapmak</a:t>
            </a:r>
          </a:p>
          <a:p>
            <a:pPr marL="25400" indent="177800" algn="just">
              <a:lnSpc>
                <a:spcPts val="1704"/>
              </a:lnSpc>
            </a:pPr>
            <a:r>
              <a:rPr lang="tr" sz="1000" spc="-50" dirty="0">
                <a:solidFill>
                  <a:srgbClr val="FA1825"/>
                </a:solidFill>
                <a:latin typeface="Lucida Sans Unicode"/>
              </a:rPr>
              <a:t>• </a:t>
            </a:r>
            <a:r>
              <a:rPr lang="tr" sz="1000" spc="-50" dirty="0">
                <a:solidFill>
                  <a:srgbClr val="1F1919"/>
                </a:solidFill>
                <a:latin typeface="Lucida Sans Unicode"/>
              </a:rPr>
              <a:t>Meclis oturumlarının ses vegörüntü kayıt cihazları ile kaydını yapıpzabıta geçirilmesini sağlamak</a:t>
            </a:r>
          </a:p>
          <a:p>
            <a:pPr marL="25400" marR="25400" indent="1778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Zabıtlara uygun olarak Meclis Kararlarını yazmak, kontrol etmek meclis kâtip başkanına</a:t>
            </a:r>
            <a:r>
              <a:rPr lang="tr" sz="1000" spc="-50" dirty="0">
                <a:solidFill>
                  <a:srgbClr val="1F191A"/>
                </a:solidFill>
                <a:latin typeface="Lucida Sans Unicode"/>
              </a:rPr>
              <a:t> </a:t>
            </a:r>
            <a:r>
              <a:rPr lang="tr" sz="1000" spc="-50" dirty="0">
                <a:solidFill>
                  <a:srgbClr val="1F1919"/>
                </a:solidFill>
                <a:latin typeface="Lucida Sans Unicode"/>
              </a:rPr>
              <a:t>imzalattı rılmasını sağlamak</a:t>
            </a:r>
          </a:p>
          <a:p>
            <a:pPr marL="25400" indent="177800" algn="just">
              <a:spcAft>
                <a:spcPts val="420"/>
              </a:spcAft>
            </a:pPr>
            <a:r>
              <a:rPr lang="tr" sz="1000" spc="-50" dirty="0">
                <a:solidFill>
                  <a:srgbClr val="FA1825"/>
                </a:solidFill>
                <a:latin typeface="Lucida Sans Unicode"/>
              </a:rPr>
              <a:t>• </a:t>
            </a:r>
            <a:r>
              <a:rPr lang="tr" sz="1000" spc="-50" dirty="0">
                <a:solidFill>
                  <a:srgbClr val="1F1919"/>
                </a:solidFill>
                <a:latin typeface="Lucida Sans Unicode"/>
              </a:rPr>
              <a:t>Meclis </a:t>
            </a:r>
            <a:r>
              <a:rPr lang="tr" sz="1000" spc="-50" dirty="0" smtClean="0">
                <a:solidFill>
                  <a:srgbClr val="1F1919"/>
                </a:solidFill>
                <a:latin typeface="Lucida Sans Unicode"/>
              </a:rPr>
              <a:t>Kararlarını Valiliğe süresi içinde sunmak ve takip etmek</a:t>
            </a:r>
            <a:endParaRPr lang="tr" sz="1000" spc="-50" dirty="0">
              <a:solidFill>
                <a:srgbClr val="1F1919"/>
              </a:solidFill>
              <a:latin typeface="Lucida Sans Unicode"/>
            </a:endParaRPr>
          </a:p>
          <a:p>
            <a:pPr marL="25400" marR="25400" indent="177800" algn="just">
              <a:lnSpc>
                <a:spcPts val="1584"/>
              </a:lnSpc>
            </a:pPr>
            <a:r>
              <a:rPr lang="tr" sz="1000" spc="-50" dirty="0" smtClean="0">
                <a:solidFill>
                  <a:srgbClr val="FA1825"/>
                </a:solidFill>
                <a:latin typeface="Lucida Sans Unicode"/>
              </a:rPr>
              <a:t>•</a:t>
            </a:r>
            <a:r>
              <a:rPr lang="tr" sz="1000" spc="-50" dirty="0" smtClean="0">
                <a:solidFill>
                  <a:srgbClr val="1F1919"/>
                </a:solidFill>
                <a:latin typeface="Lucida Sans Unicode"/>
              </a:rPr>
              <a:t>Meclis </a:t>
            </a:r>
            <a:r>
              <a:rPr lang="tr" sz="1000" spc="-50" dirty="0">
                <a:solidFill>
                  <a:srgbClr val="1F1919"/>
                </a:solidFill>
                <a:latin typeface="Lucida Sans Unicode"/>
              </a:rPr>
              <a:t>Kararlarını usulüne uygun olarak ilan edilmesini temin etmek ve Meclis Üyelerine</a:t>
            </a:r>
            <a:r>
              <a:rPr lang="tr" sz="1000" spc="-50" dirty="0">
                <a:solidFill>
                  <a:srgbClr val="1F191A"/>
                </a:solidFill>
                <a:latin typeface="Lucida Sans Unicode"/>
              </a:rPr>
              <a:t> </a:t>
            </a:r>
            <a:r>
              <a:rPr lang="tr" sz="1000" spc="-50" dirty="0">
                <a:solidFill>
                  <a:srgbClr val="1F1919"/>
                </a:solidFill>
                <a:latin typeface="Lucida Sans Unicode"/>
              </a:rPr>
              <a:t>duyurulmasını sağlamak</a:t>
            </a:r>
          </a:p>
          <a:p>
            <a:pPr marL="25400" indent="177800" algn="just">
              <a:lnSpc>
                <a:spcPts val="1704"/>
              </a:lnSpc>
            </a:pPr>
            <a:r>
              <a:rPr lang="tr" sz="1000" spc="-50" dirty="0">
                <a:solidFill>
                  <a:srgbClr val="FA1825"/>
                </a:solidFill>
                <a:latin typeface="Lucida Sans Unicode"/>
              </a:rPr>
              <a:t>• </a:t>
            </a:r>
            <a:r>
              <a:rPr lang="tr" sz="1000" spc="-50" dirty="0">
                <a:solidFill>
                  <a:srgbClr val="1F1919"/>
                </a:solidFill>
                <a:latin typeface="Lucida Sans Unicode"/>
              </a:rPr>
              <a:t>Birimi ilgilendiren mevzuatı takip etmekve mevzuatın uygulanmasını sağlamak</a:t>
            </a:r>
          </a:p>
          <a:p>
            <a:pPr marL="25400" indent="177800" algn="just">
              <a:lnSpc>
                <a:spcPts val="1704"/>
              </a:lnSpc>
            </a:pPr>
            <a:r>
              <a:rPr lang="tr" sz="1000" spc="-50" dirty="0">
                <a:solidFill>
                  <a:srgbClr val="FA1825"/>
                </a:solidFill>
                <a:latin typeface="Lucida Sans Unicode"/>
              </a:rPr>
              <a:t>• </a:t>
            </a:r>
            <a:r>
              <a:rPr lang="tr" sz="1000" spc="-50" dirty="0">
                <a:solidFill>
                  <a:srgbClr val="1F1919"/>
                </a:solidFill>
                <a:latin typeface="Lucida Sans Unicode"/>
              </a:rPr>
              <a:t>Meclis Üyelerinin toplantı imza defterlerini düzenli bir şekilde tutmak</a:t>
            </a:r>
          </a:p>
          <a:p>
            <a:pPr marL="25400" indent="177800" algn="just">
              <a:lnSpc>
                <a:spcPts val="1704"/>
              </a:lnSpc>
            </a:pPr>
            <a:r>
              <a:rPr lang="tr" sz="1000" spc="-50" dirty="0">
                <a:solidFill>
                  <a:srgbClr val="FA1825"/>
                </a:solidFill>
                <a:latin typeface="Lucida Sans Unicode"/>
              </a:rPr>
              <a:t>• </a:t>
            </a:r>
            <a:r>
              <a:rPr lang="tr" sz="1000" spc="-50" dirty="0">
                <a:solidFill>
                  <a:srgbClr val="3E1912"/>
                </a:solidFill>
                <a:latin typeface="Lucida Sans Unicode"/>
              </a:rPr>
              <a:t>İl </a:t>
            </a:r>
            <a:r>
              <a:rPr lang="tr" sz="1000" spc="-50" dirty="0">
                <a:solidFill>
                  <a:srgbClr val="1F1919"/>
                </a:solidFill>
                <a:latin typeface="Lucida Sans Unicode"/>
              </a:rPr>
              <a:t>Encümen Üyelerinin kayıt işlemlerini tutmak</a:t>
            </a:r>
          </a:p>
          <a:p>
            <a:pPr marL="25400" indent="177800" algn="just">
              <a:lnSpc>
                <a:spcPts val="1704"/>
              </a:lnSpc>
            </a:pPr>
            <a:r>
              <a:rPr lang="tr" sz="1000" spc="-50" dirty="0">
                <a:solidFill>
                  <a:srgbClr val="FA1825"/>
                </a:solidFill>
                <a:latin typeface="Lucida Sans Unicode"/>
              </a:rPr>
              <a:t>• </a:t>
            </a:r>
            <a:r>
              <a:rPr lang="tr" sz="1000" spc="-50" dirty="0">
                <a:solidFill>
                  <a:srgbClr val="1F1919"/>
                </a:solidFill>
                <a:latin typeface="Lucida Sans Unicode"/>
              </a:rPr>
              <a:t>Encümene ait raportörlük hizmetlerini yürütmek</a:t>
            </a:r>
          </a:p>
          <a:p>
            <a:pPr marL="25400" indent="177800" algn="just">
              <a:lnSpc>
                <a:spcPts val="1704"/>
              </a:lnSpc>
            </a:pPr>
            <a:r>
              <a:rPr lang="tr" sz="1000" spc="-50" dirty="0">
                <a:solidFill>
                  <a:srgbClr val="FA1825"/>
                </a:solidFill>
                <a:latin typeface="Lucida Sans Unicode"/>
              </a:rPr>
              <a:t>• </a:t>
            </a:r>
            <a:r>
              <a:rPr lang="tr" sz="1000" spc="-50" dirty="0">
                <a:solidFill>
                  <a:srgbClr val="1F1919"/>
                </a:solidFill>
                <a:latin typeface="Lucida Sans Unicode"/>
              </a:rPr>
              <a:t>Encümen toplantı salonlarını hizmete hazırtutmak</a:t>
            </a:r>
          </a:p>
          <a:p>
            <a:pPr marL="25400" indent="177800" algn="just">
              <a:lnSpc>
                <a:spcPts val="1704"/>
              </a:lnSpc>
            </a:pPr>
            <a:r>
              <a:rPr lang="tr" sz="1000" spc="-50" dirty="0">
                <a:solidFill>
                  <a:srgbClr val="FA1825"/>
                </a:solidFill>
                <a:latin typeface="Lucida Sans Unicode"/>
              </a:rPr>
              <a:t>• </a:t>
            </a:r>
            <a:r>
              <a:rPr lang="tr" sz="1000" spc="-50" dirty="0">
                <a:solidFill>
                  <a:srgbClr val="1F1919"/>
                </a:solidFill>
                <a:latin typeface="Lucida Sans Unicode"/>
              </a:rPr>
              <a:t>Encümen Başkanının gözetimi doğrultusunda Encümen Gündemini hazırlamak</a:t>
            </a:r>
          </a:p>
          <a:p>
            <a:pPr marL="25400" indent="177800" algn="just">
              <a:lnSpc>
                <a:spcPts val="1704"/>
              </a:lnSpc>
            </a:pPr>
            <a:r>
              <a:rPr lang="tr" sz="1000" spc="-50" dirty="0">
                <a:solidFill>
                  <a:srgbClr val="FA1825"/>
                </a:solidFill>
                <a:latin typeface="Lucida Sans Unicode"/>
              </a:rPr>
              <a:t>• </a:t>
            </a:r>
            <a:r>
              <a:rPr lang="tr" sz="1000" spc="-50" dirty="0">
                <a:solidFill>
                  <a:srgbClr val="1F1919"/>
                </a:solidFill>
                <a:latin typeface="Lucida Sans Unicode"/>
              </a:rPr>
              <a:t>Hazırlanan gündemi Encümen Üyelerine dağıtmak</a:t>
            </a:r>
          </a:p>
          <a:p>
            <a:pPr marL="25400" marR="25400" indent="1778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Encümene görüşülmek üzere gönderilen ancak usul ve esas yönünden eksik belgeleri gerçekleri</a:t>
            </a:r>
            <a:r>
              <a:rPr lang="tr" sz="1000" spc="-50" dirty="0">
                <a:solidFill>
                  <a:srgbClr val="1F191A"/>
                </a:solidFill>
                <a:latin typeface="Lucida Sans Unicode"/>
              </a:rPr>
              <a:t> </a:t>
            </a:r>
            <a:r>
              <a:rPr lang="tr" sz="1000" spc="-50" dirty="0">
                <a:solidFill>
                  <a:srgbClr val="1F1919"/>
                </a:solidFill>
                <a:latin typeface="Lucida Sans Unicode"/>
              </a:rPr>
              <a:t>ile birlikte ilgili birimlere geri göndermek</a:t>
            </a:r>
          </a:p>
          <a:p>
            <a:pPr marL="25400" indent="177800" algn="just">
              <a:lnSpc>
                <a:spcPts val="1632"/>
              </a:lnSpc>
            </a:pPr>
            <a:r>
              <a:rPr lang="tr" sz="1000" spc="-50" dirty="0" smtClean="0">
                <a:solidFill>
                  <a:srgbClr val="FA1825"/>
                </a:solidFill>
                <a:latin typeface="Lucida Sans Unicode"/>
              </a:rPr>
              <a:t>•</a:t>
            </a:r>
            <a:r>
              <a:rPr lang="tr-TR" sz="1000" dirty="0" smtClean="0"/>
              <a:t>    </a:t>
            </a:r>
            <a:r>
              <a:rPr lang="tr-TR" sz="1000" dirty="0" smtClean="0">
                <a:latin typeface="Lucida Sans Unicode" pitchFamily="34" charset="0"/>
                <a:cs typeface="Lucida Sans Unicode" pitchFamily="34" charset="0"/>
              </a:rPr>
              <a:t>Tamamlanan evrakları Encümen Gündemine alınmasını sağlamak</a:t>
            </a:r>
            <a:endParaRPr lang="tr" sz="1000" cap="small" spc="-50" dirty="0">
              <a:solidFill>
                <a:srgbClr val="1F1919"/>
              </a:solidFill>
              <a:latin typeface="Lucida Sans Unicode" pitchFamily="34" charset="0"/>
              <a:cs typeface="Lucida Sans Unicode" pitchFamily="34" charset="0"/>
            </a:endParaRPr>
          </a:p>
          <a:p>
            <a:pPr marL="25400" marR="25400" indent="1778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Encümen Toplantıları konusunda ilgilileri haberdar etmek ederek toplantı mekânını hazır</a:t>
            </a:r>
            <a:r>
              <a:rPr lang="tr" sz="1000" spc="-50" dirty="0">
                <a:solidFill>
                  <a:srgbClr val="1F191A"/>
                </a:solidFill>
                <a:latin typeface="Lucida Sans Unicode"/>
              </a:rPr>
              <a:t> </a:t>
            </a:r>
            <a:r>
              <a:rPr lang="tr" sz="1000" spc="-50" dirty="0">
                <a:solidFill>
                  <a:srgbClr val="1F1919"/>
                </a:solidFill>
                <a:latin typeface="Lucida Sans Unicode"/>
              </a:rPr>
              <a:t>bulundurmak</a:t>
            </a:r>
          </a:p>
          <a:p>
            <a:pPr marL="25400" marR="25400" indent="177800" algn="just">
              <a:lnSpc>
                <a:spcPts val="1632"/>
              </a:lnSpc>
              <a:spcAft>
                <a:spcPts val="2730"/>
              </a:spcAft>
            </a:pPr>
            <a:r>
              <a:rPr lang="tr" sz="1000" spc="-50" dirty="0">
                <a:solidFill>
                  <a:srgbClr val="FA1825"/>
                </a:solidFill>
                <a:latin typeface="Lucida Sans Unicode"/>
              </a:rPr>
              <a:t>• </a:t>
            </a:r>
            <a:r>
              <a:rPr lang="tr" sz="1000" spc="-50" dirty="0">
                <a:solidFill>
                  <a:srgbClr val="1F1919"/>
                </a:solidFill>
                <a:latin typeface="Lucida Sans Unicode"/>
              </a:rPr>
              <a:t>Encümende alınan kararları varsa muhalefet şerhleri ile beraber Encümen Karar Defterine kayıt</a:t>
            </a:r>
            <a:r>
              <a:rPr lang="tr" sz="1000" spc="-50" dirty="0">
                <a:solidFill>
                  <a:srgbClr val="1F191A"/>
                </a:solidFill>
                <a:latin typeface="Lucida Sans Unicode"/>
              </a:rPr>
              <a:t> </a:t>
            </a:r>
            <a:r>
              <a:rPr lang="tr" sz="1000" spc="-50" dirty="0" smtClean="0">
                <a:solidFill>
                  <a:srgbClr val="1F1919"/>
                </a:solidFill>
                <a:latin typeface="Lucida Sans Unicode"/>
              </a:rPr>
              <a:t>etmek ve </a:t>
            </a:r>
            <a:r>
              <a:rPr lang="tr" sz="1000" spc="-50" dirty="0">
                <a:solidFill>
                  <a:srgbClr val="1F1919"/>
                </a:solidFill>
                <a:latin typeface="Lucida Sans Unicode"/>
              </a:rPr>
              <a:t>üyelerin imzalamasını sağlamak</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1231392" y="2718816"/>
            <a:ext cx="3657600" cy="469392"/>
          </a:xfrm>
          <a:prstGeom prst="rect">
            <a:avLst/>
          </a:prstGeom>
        </p:spPr>
      </p:pic>
      <p:sp>
        <p:nvSpPr>
          <p:cNvPr id="4" name="3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 </a:t>
            </a:r>
            <a:r>
              <a:rPr lang="tr" sz="1000" spc="-100" dirty="0" smtClean="0">
                <a:solidFill>
                  <a:srgbClr val="808282"/>
                </a:solidFill>
                <a:latin typeface="Trebuchet MS"/>
              </a:rPr>
              <a:t>GELECEĞE  </a:t>
            </a:r>
            <a:r>
              <a:rPr lang="tr" sz="1000" spc="-100" dirty="0">
                <a:solidFill>
                  <a:srgbClr val="808282"/>
                </a:solidFill>
                <a:latin typeface="Trebuchet MS"/>
              </a:rPr>
              <a:t>TAŞIYORUZ</a:t>
            </a:r>
          </a:p>
        </p:txBody>
      </p:sp>
      <p:sp>
        <p:nvSpPr>
          <p:cNvPr id="5" name="4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6" name="5 Dikdörtgen"/>
          <p:cNvSpPr/>
          <p:nvPr/>
        </p:nvSpPr>
        <p:spPr>
          <a:xfrm>
            <a:off x="932688" y="795528"/>
            <a:ext cx="6059424" cy="182880"/>
          </a:xfrm>
          <a:prstGeom prst="rect">
            <a:avLst/>
          </a:prstGeom>
        </p:spPr>
        <p:txBody>
          <a:bodyPr lIns="0" tIns="0" rIns="0" bIns="0">
            <a:noAutofit/>
          </a:bodyPr>
          <a:lstStyle/>
          <a:p>
            <a:pPr marL="5016500" indent="0">
              <a:spcAft>
                <a:spcPts val="231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932688" y="1414272"/>
            <a:ext cx="6059424" cy="1261872"/>
          </a:xfrm>
          <a:prstGeom prst="rect">
            <a:avLst/>
          </a:prstGeom>
        </p:spPr>
        <p:txBody>
          <a:bodyPr lIns="0" tIns="0" rIns="0" bIns="0">
            <a:noAutofit/>
          </a:bodyPr>
          <a:lstStyle/>
          <a:p>
            <a:pPr marL="12700" indent="203200" algn="just">
              <a:lnSpc>
                <a:spcPts val="1704"/>
              </a:lnSpc>
              <a:spcBef>
                <a:spcPts val="2310"/>
              </a:spcBef>
            </a:pPr>
            <a:r>
              <a:rPr lang="tr" sz="1000" cap="small" spc="-50" dirty="0">
                <a:solidFill>
                  <a:srgbClr val="FA1825"/>
                </a:solidFill>
                <a:latin typeface="Lucida Sans Unicode"/>
              </a:rPr>
              <a:t>♦ </a:t>
            </a:r>
            <a:r>
              <a:rPr lang="tr" sz="1000" spc="-50" dirty="0">
                <a:solidFill>
                  <a:srgbClr val="1F1919"/>
                </a:solidFill>
                <a:latin typeface="Lucida Sans Unicode"/>
              </a:rPr>
              <a:t>Encümende verilen kararların raportörlükgörevini yapmak</a:t>
            </a:r>
          </a:p>
          <a:p>
            <a:pPr marL="12700" indent="203200" algn="just">
              <a:lnSpc>
                <a:spcPts val="1704"/>
              </a:lnSpc>
            </a:pPr>
            <a:r>
              <a:rPr lang="tr" sz="1000" spc="-50" dirty="0">
                <a:solidFill>
                  <a:srgbClr val="FA1825"/>
                </a:solidFill>
                <a:latin typeface="Lucida Sans Unicode"/>
              </a:rPr>
              <a:t>♦ </a:t>
            </a:r>
            <a:r>
              <a:rPr lang="tr" sz="1000" spc="-50" dirty="0">
                <a:solidFill>
                  <a:srgbClr val="1F1919"/>
                </a:solidFill>
                <a:latin typeface="Lucida Sans Unicode"/>
              </a:rPr>
              <a:t>Encümen kararı olarak işlemi tamamlanan dosyaları ilgili birimlere gönderilmesini sağlamak</a:t>
            </a:r>
          </a:p>
          <a:p>
            <a:pPr marL="12700" indent="203200" algn="just">
              <a:lnSpc>
                <a:spcPts val="1704"/>
              </a:lnSpc>
            </a:pPr>
            <a:r>
              <a:rPr lang="tr" sz="1000" spc="-50" dirty="0">
                <a:solidFill>
                  <a:srgbClr val="FA1825"/>
                </a:solidFill>
                <a:latin typeface="Lucida Sans Unicode"/>
              </a:rPr>
              <a:t>♦ </a:t>
            </a:r>
            <a:r>
              <a:rPr lang="tr" sz="1000" spc="-50" dirty="0">
                <a:solidFill>
                  <a:srgbClr val="1F1919"/>
                </a:solidFill>
                <a:latin typeface="Lucida Sans Unicode"/>
              </a:rPr>
              <a:t>Encümen gündemini üyelere bir gün önceden tebliğ etmek</a:t>
            </a:r>
          </a:p>
          <a:p>
            <a:pPr marL="215900" marR="558800" indent="0">
              <a:lnSpc>
                <a:spcPts val="1704"/>
              </a:lnSpc>
            </a:pPr>
            <a:r>
              <a:rPr lang="tr" sz="1000" cap="small" spc="-50" dirty="0">
                <a:solidFill>
                  <a:srgbClr val="FA1825"/>
                </a:solidFill>
                <a:latin typeface="Lucida Sans Unicode"/>
              </a:rPr>
              <a:t>♦ </a:t>
            </a:r>
            <a:r>
              <a:rPr lang="tr" sz="1000" spc="-50" dirty="0">
                <a:solidFill>
                  <a:srgbClr val="1F1919"/>
                </a:solidFill>
                <a:latin typeface="Lucida Sans Unicode"/>
              </a:rPr>
              <a:t>Benzeri konularda mevzuat doğrultusunda verilecek, diğer görevleri yapmak veya yaptırmak</a:t>
            </a:r>
            <a:r>
              <a:rPr lang="tr" sz="1000" spc="-50" dirty="0">
                <a:solidFill>
                  <a:srgbClr val="1E1719"/>
                </a:solidFill>
                <a:latin typeface="Lucida Sans Unicode"/>
              </a:rPr>
              <a:t> </a:t>
            </a:r>
            <a:r>
              <a:rPr lang="tr" sz="1000" spc="-50" dirty="0" smtClean="0">
                <a:solidFill>
                  <a:srgbClr val="1E1719"/>
                </a:solidFill>
                <a:latin typeface="Lucida Sans Unicode"/>
              </a:rPr>
              <a:t>                        </a:t>
            </a:r>
            <a:r>
              <a:rPr lang="tr" sz="1000" spc="-50" dirty="0" smtClean="0">
                <a:solidFill>
                  <a:srgbClr val="1F1919"/>
                </a:solidFill>
                <a:latin typeface="Lucida Sans Unicode"/>
              </a:rPr>
              <a:t>Bimer </a:t>
            </a:r>
            <a:r>
              <a:rPr lang="tr" sz="1000" spc="-50" dirty="0">
                <a:solidFill>
                  <a:srgbClr val="1F1919"/>
                </a:solidFill>
                <a:latin typeface="Lucida Sans Unicode"/>
              </a:rPr>
              <a:t>müracaatlarını cevaplamak</a:t>
            </a:r>
          </a:p>
          <a:p>
            <a:pPr marL="12700" indent="203200" algn="just">
              <a:lnSpc>
                <a:spcPts val="1704"/>
              </a:lnSpc>
              <a:spcAft>
                <a:spcPts val="420"/>
              </a:spcAft>
            </a:pPr>
            <a:r>
              <a:rPr lang="tr" sz="1000" spc="-50" dirty="0" smtClean="0">
                <a:solidFill>
                  <a:srgbClr val="1F1919"/>
                </a:solidFill>
                <a:latin typeface="Lucida Sans Unicode"/>
              </a:rPr>
              <a:t>     Dilek </a:t>
            </a:r>
            <a:r>
              <a:rPr lang="tr" sz="1000" spc="-50" dirty="0">
                <a:solidFill>
                  <a:srgbClr val="1F1919"/>
                </a:solidFill>
                <a:latin typeface="Lucida Sans Unicode"/>
              </a:rPr>
              <a:t>ve şikâyet kutusuna gelen talepleri raporlamak</a:t>
            </a:r>
          </a:p>
        </p:txBody>
      </p:sp>
      <p:sp>
        <p:nvSpPr>
          <p:cNvPr id="8" name="7 Dikdörtgen"/>
          <p:cNvSpPr/>
          <p:nvPr/>
        </p:nvSpPr>
        <p:spPr>
          <a:xfrm>
            <a:off x="932688" y="3297936"/>
            <a:ext cx="6059424" cy="6013704"/>
          </a:xfrm>
          <a:prstGeom prst="rect">
            <a:avLst/>
          </a:prstGeom>
        </p:spPr>
        <p:txBody>
          <a:bodyPr lIns="0" tIns="0" rIns="0" bIns="0">
            <a:noAutofit/>
          </a:bodyPr>
          <a:lstStyle/>
          <a:p>
            <a:pPr marL="12700" indent="203200" algn="just">
              <a:spcBef>
                <a:spcPts val="420"/>
              </a:spcBef>
              <a:spcAft>
                <a:spcPts val="630"/>
              </a:spcAft>
            </a:pPr>
            <a:r>
              <a:rPr lang="tr" sz="900" b="1" dirty="0">
                <a:solidFill>
                  <a:srgbClr val="FA1825"/>
                </a:solidFill>
                <a:latin typeface="Lucida Sans Unicode"/>
              </a:rPr>
              <a:t>Görev Tanımı</a:t>
            </a:r>
          </a:p>
          <a:p>
            <a:pPr marL="12700" marR="215900" indent="203200" algn="just">
              <a:lnSpc>
                <a:spcPts val="1320"/>
              </a:lnSpc>
              <a:spcAft>
                <a:spcPts val="420"/>
              </a:spcAft>
            </a:pPr>
            <a:r>
              <a:rPr lang="tr" sz="1000" spc="-50" dirty="0">
                <a:solidFill>
                  <a:srgbClr val="1F1919"/>
                </a:solidFill>
                <a:latin typeface="Lucida Sans Unicode"/>
              </a:rPr>
              <a:t>İl Özel İdaresinin mevcut yapısında gidere ilişkin işlemler ile kayıtlar Muhasebe Yetkilisi nezdinde,</a:t>
            </a:r>
            <a:r>
              <a:rPr lang="tr" sz="1000" spc="-50" dirty="0">
                <a:solidFill>
                  <a:srgbClr val="1E1919"/>
                </a:solidFill>
                <a:latin typeface="Lucida Sans Unicode"/>
              </a:rPr>
              <a:t> </a:t>
            </a:r>
            <a:r>
              <a:rPr lang="tr" sz="1000" spc="-50" dirty="0">
                <a:solidFill>
                  <a:srgbClr val="1F1919"/>
                </a:solidFill>
                <a:latin typeface="Lucida Sans Unicode"/>
              </a:rPr>
              <a:t>gelirin tarh ve tahakkuku ile tahsili işlemlerinin yürütülmesini sağlayarak, 5018 sayılı "Kamu Mali</a:t>
            </a:r>
            <a:r>
              <a:rPr lang="tr" sz="1000" spc="-50" dirty="0">
                <a:solidFill>
                  <a:srgbClr val="1E1919"/>
                </a:solidFill>
                <a:latin typeface="Lucida Sans Unicode"/>
              </a:rPr>
              <a:t> </a:t>
            </a:r>
            <a:r>
              <a:rPr lang="tr" sz="1000" spc="-50" dirty="0">
                <a:solidFill>
                  <a:srgbClr val="1F1919"/>
                </a:solidFill>
                <a:latin typeface="Lucida Sans Unicode"/>
              </a:rPr>
              <a:t>Yönetimi ve Kontrol Kanunu"ile kamu kaynaklarının etkili, ekonomik ve verimli bir şekilde elde edilmesi</a:t>
            </a:r>
            <a:r>
              <a:rPr lang="tr" sz="1000" spc="-50" dirty="0">
                <a:solidFill>
                  <a:srgbClr val="1E1919"/>
                </a:solidFill>
                <a:latin typeface="Lucida Sans Unicode"/>
              </a:rPr>
              <a:t> </a:t>
            </a:r>
            <a:r>
              <a:rPr lang="tr" sz="1000" spc="-50" dirty="0">
                <a:solidFill>
                  <a:srgbClr val="1F1919"/>
                </a:solidFill>
                <a:latin typeface="Lucida Sans Unicode"/>
              </a:rPr>
              <a:t>ve kullanılması, hesap verilebilirlik, mali saydamlık, tüm mali işlemlerin muhasebeleştirilmesi ve</a:t>
            </a:r>
            <a:r>
              <a:rPr lang="tr" sz="1000" spc="-50" dirty="0">
                <a:solidFill>
                  <a:srgbClr val="1E1919"/>
                </a:solidFill>
                <a:latin typeface="Lucida Sans Unicode"/>
              </a:rPr>
              <a:t> </a:t>
            </a:r>
            <a:r>
              <a:rPr lang="tr" sz="1000" spc="-50" dirty="0">
                <a:solidFill>
                  <a:srgbClr val="1F1919"/>
                </a:solidFill>
                <a:latin typeface="Lucida Sans Unicode"/>
              </a:rPr>
              <a:t>raporlanmasını sağlayan birimdir.</a:t>
            </a:r>
          </a:p>
          <a:p>
            <a:pPr marL="12700" indent="203200" algn="just">
              <a:lnSpc>
                <a:spcPts val="1968"/>
              </a:lnSpc>
            </a:pPr>
            <a:r>
              <a:rPr lang="tr" sz="900" b="1" dirty="0">
                <a:solidFill>
                  <a:srgbClr val="FA1825"/>
                </a:solidFill>
                <a:latin typeface="Lucida Sans Unicode"/>
              </a:rPr>
              <a:t>Görevleri</a:t>
            </a:r>
          </a:p>
          <a:p>
            <a:pPr marL="12700" indent="203200" algn="just">
              <a:lnSpc>
                <a:spcPts val="1968"/>
              </a:lnSpc>
            </a:pPr>
            <a:r>
              <a:rPr lang="tr" sz="1000" spc="-50" dirty="0">
                <a:solidFill>
                  <a:srgbClr val="FA1825"/>
                </a:solidFill>
                <a:latin typeface="Lucida Sans Unicode"/>
              </a:rPr>
              <a:t>• </a:t>
            </a:r>
            <a:r>
              <a:rPr lang="tr" sz="1000" spc="-50" dirty="0">
                <a:solidFill>
                  <a:srgbClr val="3E1912"/>
                </a:solidFill>
                <a:latin typeface="Lucida Sans Unicode"/>
              </a:rPr>
              <a:t>İl </a:t>
            </a:r>
            <a:r>
              <a:rPr lang="tr" sz="1000" spc="-50" dirty="0">
                <a:solidFill>
                  <a:srgbClr val="1F1919"/>
                </a:solidFill>
                <a:latin typeface="Lucida Sans Unicode"/>
              </a:rPr>
              <a:t>Özel İdaresinin bütçesini hazırlamak</a:t>
            </a:r>
          </a:p>
          <a:p>
            <a:pPr marL="12700" indent="203200" algn="just">
              <a:lnSpc>
                <a:spcPts val="1968"/>
              </a:lnSpc>
            </a:pPr>
            <a:r>
              <a:rPr lang="tr" sz="1000" spc="-50" dirty="0">
                <a:solidFill>
                  <a:srgbClr val="FA1825"/>
                </a:solidFill>
                <a:latin typeface="Lucida Sans Unicode"/>
              </a:rPr>
              <a:t>• </a:t>
            </a:r>
            <a:r>
              <a:rPr lang="tr" sz="1000" spc="-50" dirty="0">
                <a:solidFill>
                  <a:srgbClr val="1F1919"/>
                </a:solidFill>
                <a:latin typeface="Lucida Sans Unicode"/>
              </a:rPr>
              <a:t>Ayrıntılı harcama ve finansman programını hazırlamak</a:t>
            </a:r>
          </a:p>
          <a:p>
            <a:pPr marL="12700" indent="203200" algn="just">
              <a:lnSpc>
                <a:spcPts val="1968"/>
              </a:lnSpc>
            </a:pPr>
            <a:r>
              <a:rPr lang="tr" sz="1000" spc="-50" dirty="0">
                <a:solidFill>
                  <a:srgbClr val="C50B19"/>
                </a:solidFill>
                <a:latin typeface="Lucida Sans Unicode"/>
              </a:rPr>
              <a:t>• </a:t>
            </a:r>
            <a:r>
              <a:rPr lang="tr" sz="1000" spc="-50" dirty="0">
                <a:solidFill>
                  <a:srgbClr val="1F1919"/>
                </a:solidFill>
                <a:latin typeface="Lucida Sans Unicode"/>
              </a:rPr>
              <a:t>Bütçe uygulama sonuçlarını raporlamak</a:t>
            </a:r>
          </a:p>
          <a:p>
            <a:pPr marL="12700" indent="203200" algn="just">
              <a:lnSpc>
                <a:spcPts val="1968"/>
              </a:lnSpc>
            </a:pPr>
            <a:r>
              <a:rPr lang="tr" sz="1000" spc="-50" dirty="0">
                <a:solidFill>
                  <a:srgbClr val="FA1825"/>
                </a:solidFill>
                <a:latin typeface="Lucida Sans Unicode"/>
              </a:rPr>
              <a:t>• </a:t>
            </a:r>
            <a:r>
              <a:rPr lang="tr" sz="1000" spc="-50" dirty="0">
                <a:solidFill>
                  <a:srgbClr val="1F1919"/>
                </a:solidFill>
                <a:latin typeface="Lucida Sans Unicode"/>
              </a:rPr>
              <a:t>Bütçe ilke ve esasları çerçevesinde ödenekgöndermek</a:t>
            </a:r>
          </a:p>
          <a:p>
            <a:pPr marL="12700" indent="203200" algn="just">
              <a:lnSpc>
                <a:spcPts val="1968"/>
              </a:lnSpc>
            </a:pPr>
            <a:r>
              <a:rPr lang="tr" sz="1000" spc="-50" dirty="0">
                <a:solidFill>
                  <a:srgbClr val="FA1825"/>
                </a:solidFill>
                <a:latin typeface="Lucida Sans Unicode"/>
              </a:rPr>
              <a:t>• </a:t>
            </a:r>
            <a:r>
              <a:rPr lang="tr" sz="1000" spc="-50" dirty="0">
                <a:solidFill>
                  <a:srgbClr val="1F1919"/>
                </a:solidFill>
                <a:latin typeface="Lucida Sans Unicode"/>
              </a:rPr>
              <a:t>İdarenin kesin hesabını ve yönetim dönemi hesabını düzenlemek</a:t>
            </a:r>
          </a:p>
          <a:p>
            <a:pPr marL="12700" indent="203200" algn="just">
              <a:lnSpc>
                <a:spcPts val="1848"/>
              </a:lnSpc>
            </a:pPr>
            <a:r>
              <a:rPr lang="tr" sz="1000" spc="-50" dirty="0">
                <a:solidFill>
                  <a:srgbClr val="FA1825"/>
                </a:solidFill>
                <a:latin typeface="Lucida Sans Unicode"/>
              </a:rPr>
              <a:t>• </a:t>
            </a:r>
            <a:r>
              <a:rPr lang="tr" sz="1000" spc="-50" dirty="0">
                <a:solidFill>
                  <a:srgbClr val="1F1919"/>
                </a:solidFill>
                <a:latin typeface="Lucida Sans Unicode"/>
              </a:rPr>
              <a:t>Harcama yetkilisine bütçeye ilişkin gerekli bilgileri aktarmak</a:t>
            </a:r>
          </a:p>
          <a:p>
            <a:pPr marL="12700" indent="203200" algn="just">
              <a:lnSpc>
                <a:spcPts val="1848"/>
              </a:lnSpc>
            </a:pPr>
            <a:r>
              <a:rPr lang="tr" sz="1000" spc="-50" dirty="0">
                <a:solidFill>
                  <a:srgbClr val="FA1825"/>
                </a:solidFill>
                <a:latin typeface="Lucida Sans Unicode"/>
              </a:rPr>
              <a:t>• </a:t>
            </a:r>
            <a:r>
              <a:rPr lang="tr" sz="1000" spc="-50" dirty="0">
                <a:solidFill>
                  <a:srgbClr val="1F1919"/>
                </a:solidFill>
                <a:latin typeface="Lucida Sans Unicode"/>
              </a:rPr>
              <a:t>İlgili kurumlara bütçe ile ilgili bilgileri göndermek</a:t>
            </a:r>
          </a:p>
          <a:p>
            <a:pPr marL="12700" indent="203200" algn="just">
              <a:lnSpc>
                <a:spcPts val="1848"/>
              </a:lnSpc>
            </a:pPr>
            <a:r>
              <a:rPr lang="tr" sz="1000" spc="-50" dirty="0">
                <a:solidFill>
                  <a:srgbClr val="C50B19"/>
                </a:solidFill>
                <a:latin typeface="Lucida Sans Unicode"/>
              </a:rPr>
              <a:t>• </a:t>
            </a:r>
            <a:r>
              <a:rPr lang="tr" sz="1000" spc="-50" dirty="0" smtClean="0">
                <a:solidFill>
                  <a:srgbClr val="1F1919"/>
                </a:solidFill>
                <a:latin typeface="Lucida Sans Unicode"/>
              </a:rPr>
              <a:t>Yıl sonunda </a:t>
            </a:r>
            <a:r>
              <a:rPr lang="tr" sz="1000" spc="-50" dirty="0">
                <a:solidFill>
                  <a:srgbClr val="1F1919"/>
                </a:solidFill>
                <a:latin typeface="Lucida Sans Unicode"/>
              </a:rPr>
              <a:t>ödeneklerin tenkis, iptal ve devir işlemlerini </a:t>
            </a:r>
            <a:r>
              <a:rPr lang="tr" sz="1000" spc="-50" dirty="0" smtClean="0">
                <a:solidFill>
                  <a:srgbClr val="1F1919"/>
                </a:solidFill>
                <a:latin typeface="Lucida Sans Unicode"/>
              </a:rPr>
              <a:t>yapmak</a:t>
            </a:r>
          </a:p>
          <a:p>
            <a:pPr marL="12700" indent="203200" algn="just">
              <a:lnSpc>
                <a:spcPts val="1848"/>
              </a:lnSpc>
            </a:pPr>
            <a:r>
              <a:rPr lang="tr" sz="1000" spc="-50" dirty="0" smtClean="0">
                <a:solidFill>
                  <a:srgbClr val="C50B19"/>
                </a:solidFill>
                <a:latin typeface="Lucida Sans Unicode"/>
              </a:rPr>
              <a:t>• </a:t>
            </a:r>
            <a:r>
              <a:rPr lang="tr" sz="1000" spc="-50" dirty="0">
                <a:solidFill>
                  <a:srgbClr val="1F1919"/>
                </a:solidFill>
                <a:latin typeface="Lucida Sans Unicode"/>
              </a:rPr>
              <a:t>Gerektiğinde ek bütçe hazırlamak</a:t>
            </a:r>
          </a:p>
          <a:p>
            <a:pPr marL="12700" marR="215900" indent="203200" algn="just">
              <a:lnSpc>
                <a:spcPts val="1560"/>
              </a:lnSpc>
            </a:pPr>
            <a:r>
              <a:rPr lang="tr" sz="1000" spc="-50" dirty="0">
                <a:solidFill>
                  <a:srgbClr val="FA1825"/>
                </a:solidFill>
                <a:latin typeface="Lucida Sans Unicode"/>
              </a:rPr>
              <a:t>• </a:t>
            </a:r>
            <a:r>
              <a:rPr lang="tr" sz="1000" spc="-50" dirty="0">
                <a:solidFill>
                  <a:srgbClr val="1F1919"/>
                </a:solidFill>
                <a:latin typeface="Lucida Sans Unicode"/>
              </a:rPr>
              <a:t>Bütçe içinde bulunan ödeneklerden Mevzuatın öngördüğü ölçüde tertipler arasında aktarma ve</a:t>
            </a:r>
            <a:r>
              <a:rPr lang="tr" sz="1000" spc="-50" dirty="0">
                <a:solidFill>
                  <a:srgbClr val="1E1919"/>
                </a:solidFill>
                <a:latin typeface="Lucida Sans Unicode"/>
              </a:rPr>
              <a:t> </a:t>
            </a:r>
            <a:r>
              <a:rPr lang="tr" sz="1000" spc="-50" dirty="0">
                <a:solidFill>
                  <a:srgbClr val="1F1919"/>
                </a:solidFill>
                <a:latin typeface="Lucida Sans Unicode"/>
              </a:rPr>
              <a:t>program değişikliğini yapmak</a:t>
            </a:r>
          </a:p>
          <a:p>
            <a:pPr marL="12700" indent="203200" algn="just">
              <a:spcAft>
                <a:spcPts val="420"/>
              </a:spcAft>
            </a:pPr>
            <a:r>
              <a:rPr lang="tr" sz="1000" spc="-50" dirty="0">
                <a:solidFill>
                  <a:srgbClr val="C50B19"/>
                </a:solidFill>
                <a:latin typeface="Lucida Sans Unicode"/>
              </a:rPr>
              <a:t>• </a:t>
            </a:r>
            <a:r>
              <a:rPr lang="tr" sz="1000" spc="-50" dirty="0">
                <a:solidFill>
                  <a:srgbClr val="1F1919"/>
                </a:solidFill>
                <a:latin typeface="Lucida Sans Unicode"/>
              </a:rPr>
              <a:t>Tahsis mahiyetteki paraların eködenekkaydını yapmak</a:t>
            </a:r>
          </a:p>
          <a:p>
            <a:pPr marL="12700" indent="203200" algn="just">
              <a:spcAft>
                <a:spcPts val="420"/>
              </a:spcAft>
            </a:pPr>
            <a:r>
              <a:rPr lang="tr" sz="1000" spc="-50" dirty="0">
                <a:solidFill>
                  <a:srgbClr val="FA1825"/>
                </a:solidFill>
                <a:latin typeface="Lucida Sans Unicode"/>
              </a:rPr>
              <a:t>• </a:t>
            </a:r>
            <a:r>
              <a:rPr lang="tr" sz="1000" spc="-50" dirty="0">
                <a:solidFill>
                  <a:srgbClr val="1F1919"/>
                </a:solidFill>
                <a:latin typeface="Lucida Sans Unicode"/>
              </a:rPr>
              <a:t>Kanunlar gereği bütçeden ayrılan payları ilgili kurumlara göndermek</a:t>
            </a:r>
          </a:p>
          <a:p>
            <a:pPr marL="12700" marR="215900" indent="203200" algn="just">
              <a:lnSpc>
                <a:spcPts val="1584"/>
              </a:lnSpc>
            </a:pPr>
            <a:r>
              <a:rPr lang="tr" sz="1000" spc="-50" dirty="0">
                <a:solidFill>
                  <a:srgbClr val="C50B19"/>
                </a:solidFill>
                <a:latin typeface="Lucida Sans Unicode"/>
              </a:rPr>
              <a:t>• </a:t>
            </a:r>
            <a:r>
              <a:rPr lang="tr" sz="1000" spc="-50" dirty="0">
                <a:solidFill>
                  <a:srgbClr val="1F1919"/>
                </a:solidFill>
                <a:latin typeface="Lucida Sans Unicode"/>
              </a:rPr>
              <a:t>Bütçe uygulama sonuçlarına göre verileri toplamak, değerlendirmek bunların raporlarını</a:t>
            </a:r>
            <a:r>
              <a:rPr lang="tr" sz="1000" spc="-50" dirty="0">
                <a:solidFill>
                  <a:srgbClr val="1E1919"/>
                </a:solidFill>
                <a:latin typeface="Lucida Sans Unicode"/>
              </a:rPr>
              <a:t> </a:t>
            </a:r>
            <a:r>
              <a:rPr lang="tr" sz="1000" spc="-50" dirty="0">
                <a:solidFill>
                  <a:srgbClr val="1F1919"/>
                </a:solidFill>
                <a:latin typeface="Lucida Sans Unicode"/>
              </a:rPr>
              <a:t>sağlamak. İstatistik sonuçları çıkartmak ve bunları yayınlamak, amirlerin ve mevzuatın verdiği benzer</a:t>
            </a:r>
            <a:r>
              <a:rPr lang="tr" sz="1000" spc="-50" dirty="0">
                <a:solidFill>
                  <a:srgbClr val="1E1919"/>
                </a:solidFill>
                <a:latin typeface="Lucida Sans Unicode"/>
              </a:rPr>
              <a:t> </a:t>
            </a:r>
            <a:r>
              <a:rPr lang="tr" sz="1000" spc="-50" dirty="0">
                <a:solidFill>
                  <a:srgbClr val="1F1919"/>
                </a:solidFill>
                <a:latin typeface="Lucida Sans Unicode"/>
              </a:rPr>
              <a:t>nitelikteki diğer iş ve işlemleri yapmak</a:t>
            </a:r>
          </a:p>
          <a:p>
            <a:pPr marL="12700" marR="215900" indent="203200" algn="just">
              <a:lnSpc>
                <a:spcPts val="1560"/>
              </a:lnSpc>
            </a:pPr>
            <a:r>
              <a:rPr lang="tr" sz="1000" spc="-50" dirty="0">
                <a:solidFill>
                  <a:srgbClr val="FA1825"/>
                </a:solidFill>
                <a:latin typeface="Lucida Sans Unicode"/>
              </a:rPr>
              <a:t>• </a:t>
            </a:r>
            <a:r>
              <a:rPr lang="tr" sz="1000" spc="-50" dirty="0">
                <a:solidFill>
                  <a:srgbClr val="1F1919"/>
                </a:solidFill>
                <a:latin typeface="Lucida Sans Unicode"/>
              </a:rPr>
              <a:t>Bütçe mevzuatının uygulanması konusunda üst yöneticiye ve harcama yetkilisine gerekli bilgileri</a:t>
            </a:r>
            <a:r>
              <a:rPr lang="tr" sz="1000" spc="-50" dirty="0">
                <a:solidFill>
                  <a:srgbClr val="1E1919"/>
                </a:solidFill>
                <a:latin typeface="Lucida Sans Unicode"/>
              </a:rPr>
              <a:t> </a:t>
            </a:r>
            <a:r>
              <a:rPr lang="tr" sz="1000" spc="-50" dirty="0">
                <a:solidFill>
                  <a:srgbClr val="1F1919"/>
                </a:solidFill>
                <a:latin typeface="Lucida Sans Unicode"/>
              </a:rPr>
              <a:t>sağlamakvedanışmanlıkyapmak</a:t>
            </a:r>
          </a:p>
          <a:p>
            <a:pPr marL="12700" marR="215900" indent="203200" algn="just">
              <a:lnSpc>
                <a:spcPts val="1608"/>
              </a:lnSpc>
              <a:spcAft>
                <a:spcPts val="2310"/>
              </a:spcAft>
            </a:pPr>
            <a:r>
              <a:rPr lang="tr" sz="1000" spc="-50" dirty="0">
                <a:solidFill>
                  <a:srgbClr val="C50B19"/>
                </a:solidFill>
                <a:latin typeface="Lucida Sans Unicode"/>
              </a:rPr>
              <a:t>• </a:t>
            </a:r>
            <a:r>
              <a:rPr lang="tr" sz="1000" spc="-50" dirty="0">
                <a:solidFill>
                  <a:srgbClr val="1F1919"/>
                </a:solidFill>
                <a:latin typeface="Lucida Sans Unicode"/>
              </a:rPr>
              <a:t>Bütçe kayıtlarını tutmak, bütçe uygulama sonuçlarına ilişkin verileri toplamak ve değerlendirmek</a:t>
            </a:r>
            <a:r>
              <a:rPr lang="tr" sz="1000" spc="-50" dirty="0">
                <a:solidFill>
                  <a:srgbClr val="1E1919"/>
                </a:solidFill>
                <a:latin typeface="Lucida Sans Unicode"/>
              </a:rPr>
              <a:t> </a:t>
            </a:r>
            <a:r>
              <a:rPr lang="tr" sz="1000" spc="-50" dirty="0">
                <a:solidFill>
                  <a:srgbClr val="1F1919"/>
                </a:solidFill>
                <a:latin typeface="Lucida Sans Unicode"/>
              </a:rPr>
              <a:t>ve bütçe kesin hesabı ile mali istatistikleri hazırlamak</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3895344" y="0"/>
            <a:ext cx="3663696" cy="691896"/>
          </a:xfrm>
          <a:prstGeom prst="rect">
            <a:avLst/>
          </a:prstGeom>
        </p:spPr>
      </p:pic>
      <p:sp>
        <p:nvSpPr>
          <p:cNvPr id="4" name="3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777240" y="1399032"/>
            <a:ext cx="5852160" cy="8061960"/>
          </a:xfrm>
          <a:prstGeom prst="rect">
            <a:avLst/>
          </a:prstGeom>
        </p:spPr>
        <p:txBody>
          <a:bodyPr lIns="0" tIns="0" rIns="0" bIns="0">
            <a:noAutofit/>
          </a:bodyPr>
          <a:lstStyle/>
          <a:p>
            <a:pPr marL="12700" indent="165100" algn="just">
              <a:spcAft>
                <a:spcPts val="630"/>
              </a:spcAft>
            </a:pPr>
            <a:r>
              <a:rPr lang="tr" sz="1000" spc="-50" dirty="0">
                <a:solidFill>
                  <a:srgbClr val="FA1825"/>
                </a:solidFill>
                <a:latin typeface="Lucida Sans Unicode"/>
              </a:rPr>
              <a:t>• </a:t>
            </a:r>
            <a:r>
              <a:rPr lang="tr" sz="1000" spc="-50" dirty="0">
                <a:solidFill>
                  <a:srgbClr val="1F1919"/>
                </a:solidFill>
                <a:latin typeface="Lucida Sans Unicode"/>
              </a:rPr>
              <a:t>İdare bütçesine, </a:t>
            </a:r>
            <a:r>
              <a:rPr lang="tr" sz="1000" spc="-50" dirty="0" smtClean="0">
                <a:solidFill>
                  <a:srgbClr val="1F1919"/>
                </a:solidFill>
                <a:latin typeface="Lucida Sans Unicode"/>
              </a:rPr>
              <a:t>stratejik plan ve yıllık performans </a:t>
            </a:r>
            <a:r>
              <a:rPr lang="tr" sz="1000" spc="-50" dirty="0">
                <a:solidFill>
                  <a:srgbClr val="1F1919"/>
                </a:solidFill>
                <a:latin typeface="Lucida Sans Unicode"/>
              </a:rPr>
              <a:t>programına uygun </a:t>
            </a:r>
            <a:r>
              <a:rPr lang="tr" sz="1000" spc="-50" dirty="0" smtClean="0">
                <a:solidFill>
                  <a:srgbClr val="1F1919"/>
                </a:solidFill>
                <a:latin typeface="Lucida Sans Unicode"/>
              </a:rPr>
              <a:t>olarak çalışmaları yürütmek</a:t>
            </a:r>
            <a:endParaRPr lang="tr" sz="1000" spc="-50" dirty="0">
              <a:solidFill>
                <a:srgbClr val="1F1919"/>
              </a:solidFill>
              <a:latin typeface="Lucida Sans Unicode"/>
            </a:endParaRPr>
          </a:p>
          <a:p>
            <a:pPr marL="12700" marR="12700" indent="1651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İdare bütçesine giren ve çıkan paraları tahsil etmek, ilgililere ödemek ve nakit mevcudunu</a:t>
            </a:r>
            <a:r>
              <a:rPr lang="tr" sz="1000" spc="-50" dirty="0">
                <a:solidFill>
                  <a:srgbClr val="1E191A"/>
                </a:solidFill>
                <a:latin typeface="Lucida Sans Unicode"/>
              </a:rPr>
              <a:t> </a:t>
            </a:r>
            <a:r>
              <a:rPr lang="tr" sz="1000" spc="-50" dirty="0">
                <a:solidFill>
                  <a:srgbClr val="1F1919"/>
                </a:solidFill>
                <a:latin typeface="Lucida Sans Unicode"/>
              </a:rPr>
              <a:t>yönetmek</a:t>
            </a:r>
          </a:p>
          <a:p>
            <a:pPr marL="12700" indent="165100" algn="just">
              <a:spcAft>
                <a:spcPts val="630"/>
              </a:spcAft>
            </a:pPr>
            <a:r>
              <a:rPr lang="tr" sz="1000" spc="-50" dirty="0">
                <a:solidFill>
                  <a:srgbClr val="FA1825"/>
                </a:solidFill>
                <a:latin typeface="Lucida Sans Unicode"/>
              </a:rPr>
              <a:t>• </a:t>
            </a:r>
            <a:r>
              <a:rPr lang="tr" sz="1000" spc="-50" dirty="0">
                <a:solidFill>
                  <a:srgbClr val="1F1919"/>
                </a:solidFill>
                <a:latin typeface="Lucida Sans Unicode"/>
              </a:rPr>
              <a:t>Ödemelerin bütçe ödenekleri kapsamında gerçekleştirilmesini sağlamak</a:t>
            </a:r>
          </a:p>
          <a:p>
            <a:pPr marL="12700" marR="12700" indent="1651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İdare bütçesinden ödemesi yapılacak hak ediş dosyalarının incelenmesini müteakip ödenmesini</a:t>
            </a:r>
            <a:r>
              <a:rPr lang="tr" sz="1000" spc="-50" dirty="0">
                <a:solidFill>
                  <a:srgbClr val="1E191A"/>
                </a:solidFill>
                <a:latin typeface="Lucida Sans Unicode"/>
              </a:rPr>
              <a:t> </a:t>
            </a:r>
            <a:r>
              <a:rPr lang="tr" sz="1000" spc="-50" dirty="0">
                <a:solidFill>
                  <a:srgbClr val="1F1919"/>
                </a:solidFill>
                <a:latin typeface="Lucida Sans Unicode"/>
              </a:rPr>
              <a:t>sağlamak</a:t>
            </a:r>
          </a:p>
          <a:p>
            <a:pPr marL="12700" marR="12700" indent="1651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Yapılan ödemelere ait harcama kalemlerini kontrol ederek bu ödeneklerin bütçe ödenekleri</a:t>
            </a:r>
            <a:r>
              <a:rPr lang="tr" sz="1000" spc="-50" dirty="0">
                <a:solidFill>
                  <a:srgbClr val="1E191A"/>
                </a:solidFill>
                <a:latin typeface="Lucida Sans Unicode"/>
              </a:rPr>
              <a:t> </a:t>
            </a:r>
            <a:r>
              <a:rPr lang="tr" sz="1000" spc="-50" dirty="0">
                <a:solidFill>
                  <a:srgbClr val="1F1919"/>
                </a:solidFill>
                <a:latin typeface="Lucida Sans Unicode"/>
              </a:rPr>
              <a:t>kapsamında yapılmasını sağlamak</a:t>
            </a:r>
          </a:p>
          <a:p>
            <a:pPr marL="12700" marR="12700" indent="1651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Taşınmaz Kültür Varlıklarının Korunmasına Katkı Payı kapsamında Belediyelerce tahsil edilen katkı</a:t>
            </a:r>
            <a:r>
              <a:rPr lang="tr" sz="1000" spc="-50" dirty="0">
                <a:solidFill>
                  <a:srgbClr val="1E191A"/>
                </a:solidFill>
                <a:latin typeface="Lucida Sans Unicode"/>
              </a:rPr>
              <a:t> </a:t>
            </a:r>
            <a:r>
              <a:rPr lang="tr" sz="1000" spc="-50" dirty="0">
                <a:solidFill>
                  <a:srgbClr val="1F1919"/>
                </a:solidFill>
                <a:latin typeface="Lucida Sans Unicode"/>
              </a:rPr>
              <a:t>payının idaremizce açılan hesaba aktarılmasından sonra tahsil ve dağıtımına ilişkin kayıt defterini</a:t>
            </a:r>
            <a:r>
              <a:rPr lang="tr" sz="1000" spc="-50" dirty="0">
                <a:solidFill>
                  <a:srgbClr val="1E191A"/>
                </a:solidFill>
                <a:latin typeface="Lucida Sans Unicode"/>
              </a:rPr>
              <a:t> </a:t>
            </a:r>
            <a:r>
              <a:rPr lang="tr" sz="1000" spc="-50" dirty="0">
                <a:solidFill>
                  <a:srgbClr val="1F1919"/>
                </a:solidFill>
                <a:latin typeface="Lucida Sans Unicode"/>
              </a:rPr>
              <a:t>tutmak</a:t>
            </a:r>
          </a:p>
          <a:p>
            <a:pPr marL="12700" indent="165100" algn="just">
              <a:lnSpc>
                <a:spcPts val="1848"/>
              </a:lnSpc>
            </a:pPr>
            <a:r>
              <a:rPr lang="tr" sz="1000" spc="-50" dirty="0">
                <a:solidFill>
                  <a:srgbClr val="FA1825"/>
                </a:solidFill>
                <a:latin typeface="Lucida Sans Unicode"/>
              </a:rPr>
              <a:t>• </a:t>
            </a:r>
            <a:r>
              <a:rPr lang="tr" sz="1000" spc="-50" dirty="0">
                <a:solidFill>
                  <a:srgbClr val="1F1919"/>
                </a:solidFill>
                <a:latin typeface="Lucida Sans Unicode"/>
              </a:rPr>
              <a:t>Mali Hizmetler Müdürlüğünün gelen, giden, evrak kayıtlarını tutmak</a:t>
            </a:r>
          </a:p>
          <a:p>
            <a:pPr marL="12700" indent="165100" algn="just">
              <a:lnSpc>
                <a:spcPts val="1848"/>
              </a:lnSpc>
            </a:pPr>
            <a:r>
              <a:rPr lang="tr" sz="1000" spc="-50" dirty="0">
                <a:solidFill>
                  <a:srgbClr val="FA1825"/>
                </a:solidFill>
                <a:latin typeface="Lucida Sans Unicode"/>
              </a:rPr>
              <a:t>• </a:t>
            </a:r>
            <a:r>
              <a:rPr lang="tr" sz="1000" spc="-50" dirty="0">
                <a:solidFill>
                  <a:srgbClr val="1F1919"/>
                </a:solidFill>
                <a:latin typeface="Lucida Sans Unicode"/>
              </a:rPr>
              <a:t>Maliye Bakanlığının internet sitesine aylık KBS veri girişini yapmak</a:t>
            </a:r>
          </a:p>
          <a:p>
            <a:pPr marL="12700" indent="165100" algn="just">
              <a:lnSpc>
                <a:spcPts val="1848"/>
              </a:lnSpc>
            </a:pPr>
            <a:r>
              <a:rPr lang="tr" sz="1000" spc="-50" dirty="0">
                <a:solidFill>
                  <a:srgbClr val="FA1825"/>
                </a:solidFill>
                <a:latin typeface="Lucida Sans Unicode"/>
              </a:rPr>
              <a:t>• </a:t>
            </a:r>
            <a:r>
              <a:rPr lang="tr" sz="1000" spc="-50" dirty="0">
                <a:solidFill>
                  <a:srgbClr val="1F1919"/>
                </a:solidFill>
                <a:latin typeface="Lucida Sans Unicode"/>
              </a:rPr>
              <a:t>Sayıştay sorgu ve ilamları takip ve tahsil etmek</a:t>
            </a:r>
          </a:p>
          <a:p>
            <a:pPr marL="12700" marR="12700" indent="165100" algn="just">
              <a:lnSpc>
                <a:spcPts val="1584"/>
              </a:lnSpc>
            </a:pPr>
            <a:r>
              <a:rPr lang="tr" sz="1000" spc="-50" dirty="0">
                <a:solidFill>
                  <a:srgbClr val="FA1825"/>
                </a:solidFill>
                <a:latin typeface="Lucida Sans Unicode"/>
              </a:rPr>
              <a:t>• </a:t>
            </a:r>
            <a:r>
              <a:rPr lang="tr" sz="1000" spc="-50" dirty="0">
                <a:solidFill>
                  <a:srgbClr val="741E1B"/>
                </a:solidFill>
                <a:latin typeface="Lucida Sans Unicode"/>
              </a:rPr>
              <a:t>İl </a:t>
            </a:r>
            <a:r>
              <a:rPr lang="tr" sz="1000" spc="-50" dirty="0">
                <a:solidFill>
                  <a:srgbClr val="1F1919"/>
                </a:solidFill>
                <a:latin typeface="Lucida Sans Unicode"/>
              </a:rPr>
              <a:t>Özel İdaresinin bütçesinden tahakkuk eden bütün ödemelerin muhasebe kayıt girişlerini</a:t>
            </a:r>
            <a:r>
              <a:rPr lang="tr" sz="1000" spc="-50" dirty="0">
                <a:solidFill>
                  <a:srgbClr val="1E191A"/>
                </a:solidFill>
                <a:latin typeface="Lucida Sans Unicode"/>
              </a:rPr>
              <a:t> </a:t>
            </a:r>
            <a:r>
              <a:rPr lang="tr" sz="1000" spc="-50" dirty="0">
                <a:solidFill>
                  <a:srgbClr val="1F1919"/>
                </a:solidFill>
                <a:latin typeface="Lucida Sans Unicode"/>
              </a:rPr>
              <a:t>yapmak</a:t>
            </a:r>
          </a:p>
          <a:p>
            <a:pPr marL="12700" marR="12700" indent="1651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Harcama Belgeleri Yönetmeliğine göre düzenlenmiş belgeleri temel alarak hak sahiplerine</a:t>
            </a:r>
            <a:r>
              <a:rPr lang="tr" sz="1000" spc="-50" dirty="0">
                <a:solidFill>
                  <a:srgbClr val="1E191A"/>
                </a:solidFill>
                <a:latin typeface="Lucida Sans Unicode"/>
              </a:rPr>
              <a:t> </a:t>
            </a:r>
            <a:r>
              <a:rPr lang="tr" sz="1000" spc="-50" dirty="0">
                <a:solidFill>
                  <a:srgbClr val="1F1919"/>
                </a:solidFill>
                <a:latin typeface="Lucida Sans Unicode"/>
              </a:rPr>
              <a:t>haklarını ödemek</a:t>
            </a:r>
          </a:p>
          <a:p>
            <a:pPr marL="12700" marR="12700" indent="165100" algn="just">
              <a:lnSpc>
                <a:spcPts val="1608"/>
              </a:lnSpc>
            </a:pPr>
            <a:r>
              <a:rPr lang="tr" sz="1000" spc="-50" dirty="0">
                <a:solidFill>
                  <a:srgbClr val="FA1825"/>
                </a:solidFill>
                <a:latin typeface="Lucida Sans Unicode"/>
              </a:rPr>
              <a:t>• </a:t>
            </a:r>
            <a:r>
              <a:rPr lang="tr" sz="1000" spc="-50" dirty="0">
                <a:solidFill>
                  <a:srgbClr val="741E1B"/>
                </a:solidFill>
                <a:latin typeface="Lucida Sans Unicode"/>
              </a:rPr>
              <a:t>İl </a:t>
            </a:r>
            <a:r>
              <a:rPr lang="tr" sz="1000" spc="-50" dirty="0">
                <a:solidFill>
                  <a:srgbClr val="1F1919"/>
                </a:solidFill>
                <a:latin typeface="Lucida Sans Unicode"/>
              </a:rPr>
              <a:t>Özel İdaresinin nakit hareketlerinin yapılmasını sağlamak. Banka, ödenecek çek ve bütçe geliri</a:t>
            </a:r>
            <a:r>
              <a:rPr lang="tr" sz="1000" spc="-50" dirty="0">
                <a:solidFill>
                  <a:srgbClr val="1E191A"/>
                </a:solidFill>
                <a:latin typeface="Lucida Sans Unicode"/>
              </a:rPr>
              <a:t> </a:t>
            </a:r>
            <a:r>
              <a:rPr lang="tr" sz="1000" spc="-50" dirty="0">
                <a:solidFill>
                  <a:srgbClr val="1F1919"/>
                </a:solidFill>
                <a:latin typeface="Lucida Sans Unicode"/>
              </a:rPr>
              <a:t>hesaplarını tutmak</a:t>
            </a:r>
          </a:p>
          <a:p>
            <a:pPr marL="12700" marR="12700" indent="1651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Emanet hesaplarına alınan tutarların yasal süreleri içerisinde ilgili yerlere ödenmesini sağlamak</a:t>
            </a:r>
            <a:r>
              <a:rPr lang="tr" sz="1000" spc="-50" dirty="0">
                <a:solidFill>
                  <a:srgbClr val="1E191A"/>
                </a:solidFill>
                <a:latin typeface="Lucida Sans Unicode"/>
              </a:rPr>
              <a:t> </a:t>
            </a:r>
            <a:r>
              <a:rPr lang="tr" sz="1000" spc="-50" dirty="0">
                <a:solidFill>
                  <a:srgbClr val="1F1919"/>
                </a:solidFill>
                <a:latin typeface="Lucida Sans Unicode"/>
              </a:rPr>
              <a:t>(icra, sigorta primi, gelir vergisi, damga vergisi, emekli kesenekleri, nakit teminat iadeleri vb.)</a:t>
            </a:r>
          </a:p>
          <a:p>
            <a:pPr marL="12700" indent="165100" algn="just">
              <a:spcAft>
                <a:spcPts val="630"/>
              </a:spcAft>
            </a:pPr>
            <a:r>
              <a:rPr lang="tr" sz="1000" spc="-50" dirty="0">
                <a:solidFill>
                  <a:srgbClr val="FA1825"/>
                </a:solidFill>
                <a:latin typeface="Lucida Sans Unicode"/>
              </a:rPr>
              <a:t>• </a:t>
            </a:r>
            <a:r>
              <a:rPr lang="tr" sz="1000" spc="-50" dirty="0">
                <a:solidFill>
                  <a:srgbClr val="741E1B"/>
                </a:solidFill>
                <a:latin typeface="Lucida Sans Unicode"/>
              </a:rPr>
              <a:t>İl </a:t>
            </a:r>
            <a:r>
              <a:rPr lang="tr" sz="1000" spc="-50" dirty="0">
                <a:solidFill>
                  <a:srgbClr val="1F1919"/>
                </a:solidFill>
                <a:latin typeface="Lucida Sans Unicode"/>
              </a:rPr>
              <a:t>Özel idaresinin avans ödemeleri ile mahsup işlemlerini yapmak</a:t>
            </a:r>
          </a:p>
          <a:p>
            <a:pPr marL="12700" marR="12700" indent="1651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Bütçe içi avans ve krediler, kişi borçları, tahsis edilecek gelirler, bütçe emanetleri, emanetler, gelir</a:t>
            </a:r>
            <a:r>
              <a:rPr lang="tr" sz="1000" spc="-50" dirty="0">
                <a:solidFill>
                  <a:srgbClr val="1E191A"/>
                </a:solidFill>
                <a:latin typeface="Lucida Sans Unicode"/>
              </a:rPr>
              <a:t> </a:t>
            </a:r>
            <a:r>
              <a:rPr lang="tr" sz="1000" spc="-50" dirty="0">
                <a:solidFill>
                  <a:srgbClr val="1F1919"/>
                </a:solidFill>
                <a:latin typeface="Lucida Sans Unicode"/>
              </a:rPr>
              <a:t>tahakkukları, </a:t>
            </a:r>
            <a:r>
              <a:rPr lang="tr" sz="1000" spc="-50" dirty="0" smtClean="0">
                <a:solidFill>
                  <a:srgbClr val="1F1919"/>
                </a:solidFill>
                <a:latin typeface="Lucida Sans Unicode"/>
              </a:rPr>
              <a:t>gelir tahakkuklarından </a:t>
            </a:r>
            <a:r>
              <a:rPr lang="tr" sz="1000" spc="-50" dirty="0">
                <a:solidFill>
                  <a:srgbClr val="1F1919"/>
                </a:solidFill>
                <a:latin typeface="Lucida Sans Unicode"/>
              </a:rPr>
              <a:t>alacaklar, takipli borçlular, taşınmaz mallar, taşınır mallar, stoklar ve</a:t>
            </a:r>
            <a:r>
              <a:rPr lang="tr" sz="1000" spc="-50" dirty="0">
                <a:solidFill>
                  <a:srgbClr val="1E191A"/>
                </a:solidFill>
                <a:latin typeface="Lucida Sans Unicode"/>
              </a:rPr>
              <a:t> </a:t>
            </a:r>
            <a:r>
              <a:rPr lang="tr" sz="1000" spc="-50" dirty="0">
                <a:solidFill>
                  <a:srgbClr val="1F1919"/>
                </a:solidFill>
                <a:latin typeface="Lucida Sans Unicode"/>
              </a:rPr>
              <a:t>değer değişimleri hesaplarını tutmak</a:t>
            </a:r>
          </a:p>
          <a:p>
            <a:pPr marL="12700" marR="12700" indent="1651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Emanetlerin ve giderlerin hak sahiplerine ödenmesi, para ve parayla ifade edilebilen değerler ile</a:t>
            </a:r>
            <a:r>
              <a:rPr lang="tr" sz="1000" spc="-50" dirty="0">
                <a:solidFill>
                  <a:srgbClr val="1E191A"/>
                </a:solidFill>
                <a:latin typeface="Lucida Sans Unicode"/>
              </a:rPr>
              <a:t> </a:t>
            </a:r>
            <a:r>
              <a:rPr lang="tr" sz="1000" spc="-50" dirty="0">
                <a:solidFill>
                  <a:srgbClr val="1F1919"/>
                </a:solidFill>
                <a:latin typeface="Lucida Sans Unicode"/>
              </a:rPr>
              <a:t>emanetlerin alınması, saklanması, ilgililere teslim edilmesi, havale edilmesi, postalanması ve diğer tüm</a:t>
            </a:r>
            <a:r>
              <a:rPr lang="tr" sz="1000" spc="-50" dirty="0">
                <a:solidFill>
                  <a:srgbClr val="1E191A"/>
                </a:solidFill>
                <a:latin typeface="Lucida Sans Unicode"/>
              </a:rPr>
              <a:t> </a:t>
            </a:r>
            <a:r>
              <a:rPr lang="tr" sz="1000" spc="-50" dirty="0">
                <a:solidFill>
                  <a:srgbClr val="1F1919"/>
                </a:solidFill>
                <a:latin typeface="Lucida Sans Unicode"/>
              </a:rPr>
              <a:t>mali işlerin kayıtlarının tutulması ve raporlanması işlerini yürütmek</a:t>
            </a:r>
          </a:p>
          <a:p>
            <a:pPr marL="12700" indent="165100" algn="just">
              <a:lnSpc>
                <a:spcPts val="1992"/>
              </a:lnSpc>
            </a:pPr>
            <a:r>
              <a:rPr lang="tr" sz="1000" spc="-50" dirty="0">
                <a:solidFill>
                  <a:srgbClr val="FA1825"/>
                </a:solidFill>
                <a:latin typeface="Lucida Sans Unicode"/>
              </a:rPr>
              <a:t>• </a:t>
            </a:r>
            <a:r>
              <a:rPr lang="tr" sz="1000" spc="-50" dirty="0">
                <a:solidFill>
                  <a:srgbClr val="741E1B"/>
                </a:solidFill>
                <a:latin typeface="Lucida Sans Unicode"/>
              </a:rPr>
              <a:t>İl </a:t>
            </a:r>
            <a:r>
              <a:rPr lang="tr" sz="1000" spc="-50" dirty="0">
                <a:solidFill>
                  <a:srgbClr val="1F1919"/>
                </a:solidFill>
                <a:latin typeface="Lucida Sans Unicode"/>
              </a:rPr>
              <a:t>Özel İdaresinin, gelirleri ile ilgili tahakkuk ve tahsilat işlerini yapmak</a:t>
            </a:r>
          </a:p>
          <a:p>
            <a:pPr marL="12700" indent="165100" algn="just">
              <a:lnSpc>
                <a:spcPts val="1992"/>
              </a:lnSpc>
            </a:pPr>
            <a:r>
              <a:rPr lang="tr" sz="1000" spc="-50" dirty="0">
                <a:solidFill>
                  <a:srgbClr val="FA1825"/>
                </a:solidFill>
                <a:latin typeface="Lucida Sans Unicode"/>
              </a:rPr>
              <a:t>• </a:t>
            </a:r>
            <a:r>
              <a:rPr lang="tr" sz="1000" spc="-50" dirty="0">
                <a:solidFill>
                  <a:srgbClr val="1F1919"/>
                </a:solidFill>
                <a:latin typeface="Lucida Sans Unicode"/>
              </a:rPr>
              <a:t>Bankadaki hesapları takip etmek</a:t>
            </a:r>
          </a:p>
          <a:p>
            <a:pPr marL="12700" indent="165100" algn="just">
              <a:lnSpc>
                <a:spcPts val="1992"/>
              </a:lnSpc>
            </a:pPr>
            <a:r>
              <a:rPr lang="tr" sz="1000" spc="-50" dirty="0" smtClean="0">
                <a:solidFill>
                  <a:srgbClr val="FA1825"/>
                </a:solidFill>
                <a:latin typeface="Lucida Sans Unicode"/>
              </a:rPr>
              <a:t>•</a:t>
            </a:r>
            <a:r>
              <a:rPr lang="tr-TR" sz="1000" dirty="0" smtClean="0"/>
              <a:t> </a:t>
            </a:r>
            <a:r>
              <a:rPr lang="tr-TR" sz="1000" dirty="0" smtClean="0">
                <a:latin typeface="Lucida Sans Unicode" pitchFamily="34" charset="0"/>
                <a:cs typeface="Lucida Sans Unicode" pitchFamily="34" charset="0"/>
              </a:rPr>
              <a:t>Muhtar maaşlarına ait ödenekleri takip ve kontrol etmek</a:t>
            </a:r>
            <a:endParaRPr lang="tr" sz="1000" cap="small" spc="-50" dirty="0">
              <a:solidFill>
                <a:srgbClr val="1F1919"/>
              </a:solidFill>
              <a:latin typeface="Lucida Sans Unicode" pitchFamily="34" charset="0"/>
              <a:cs typeface="Lucida Sans Unicode" pitchFamily="34" charset="0"/>
            </a:endParaRPr>
          </a:p>
          <a:p>
            <a:pPr marL="12700" marR="12700" indent="1651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Ay sonunda muhasebe kayıtlarına girilen bütün evrakların doğru olarak girildiğinin kontrolünün</a:t>
            </a:r>
            <a:r>
              <a:rPr lang="tr" sz="1000" spc="-50" dirty="0">
                <a:solidFill>
                  <a:srgbClr val="1E191A"/>
                </a:solidFill>
                <a:latin typeface="Lucida Sans Unicode"/>
              </a:rPr>
              <a:t> </a:t>
            </a:r>
            <a:r>
              <a:rPr lang="tr" sz="1000" spc="-50" dirty="0">
                <a:solidFill>
                  <a:srgbClr val="1F1919"/>
                </a:solidFill>
                <a:latin typeface="Lucida Sans Unicode"/>
              </a:rPr>
              <a:t>yapılması neticesi yevmiye defterini ve aylık cetvelleri hazırlamak</a:t>
            </a:r>
          </a:p>
          <a:p>
            <a:pPr marL="12700" marR="12700" indent="165100" algn="just">
              <a:lnSpc>
                <a:spcPts val="1608"/>
              </a:lnSpc>
              <a:spcAft>
                <a:spcPts val="1470"/>
              </a:spcAft>
            </a:pPr>
            <a:r>
              <a:rPr lang="tr" sz="1000" spc="-50" dirty="0">
                <a:solidFill>
                  <a:srgbClr val="FA1825"/>
                </a:solidFill>
                <a:latin typeface="Lucida Sans Unicode"/>
              </a:rPr>
              <a:t>• </a:t>
            </a:r>
            <a:r>
              <a:rPr lang="tr" sz="1000" spc="-50" dirty="0">
                <a:solidFill>
                  <a:srgbClr val="1F1919"/>
                </a:solidFill>
                <a:latin typeface="Lucida Sans Unicode"/>
              </a:rPr>
              <a:t>Ödeme emirleri, kullanılacak ödeme emirleri, ödenekli giderler, bütçe giderleri, taahhütler ve</a:t>
            </a:r>
            <a:r>
              <a:rPr lang="tr" sz="1000" spc="-50" dirty="0">
                <a:solidFill>
                  <a:srgbClr val="1E191A"/>
                </a:solidFill>
                <a:latin typeface="Lucida Sans Unicode"/>
              </a:rPr>
              <a:t> </a:t>
            </a:r>
            <a:r>
              <a:rPr lang="tr" sz="1000" spc="-50" dirty="0">
                <a:solidFill>
                  <a:srgbClr val="1F1919"/>
                </a:solidFill>
                <a:latin typeface="Lucida Sans Unicode"/>
              </a:rPr>
              <a:t>taanhütlerden alacak hesabının düzenli tutulmasını teminen yapılan bütün girişlerini kontrol etmek</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2 Resim"/>
          <p:cNvPicPr>
            <a:picLocks noChangeAspect="1"/>
          </p:cNvPicPr>
          <p:nvPr/>
        </p:nvPicPr>
        <p:blipFill>
          <a:blip r:embed="rId2" cstate="print"/>
          <a:stretch>
            <a:fillRect/>
          </a:stretch>
        </p:blipFill>
        <p:spPr>
          <a:xfrm>
            <a:off x="923905" y="2418536"/>
            <a:ext cx="4136136" cy="518160"/>
          </a:xfrm>
          <a:prstGeom prst="rect">
            <a:avLst/>
          </a:prstGeom>
        </p:spPr>
      </p:pic>
      <p:sp>
        <p:nvSpPr>
          <p:cNvPr id="5" name="4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 I </a:t>
            </a:r>
            <a:r>
              <a:rPr lang="tr" sz="1000" spc="-100" dirty="0">
                <a:solidFill>
                  <a:srgbClr val="808282"/>
                </a:solidFill>
                <a:latin typeface="Trebuchet MS"/>
              </a:rPr>
              <a:t>GELECEĞE </a:t>
            </a:r>
            <a:r>
              <a:rPr lang="tr" sz="1000" spc="-100" dirty="0" smtClean="0">
                <a:solidFill>
                  <a:srgbClr val="808282"/>
                </a:solidFill>
                <a:latin typeface="Trebuchet MS"/>
              </a:rPr>
              <a:t> TAŞIYORUZ</a:t>
            </a:r>
            <a:endParaRPr lang="tr" sz="1000" spc="-100" dirty="0">
              <a:solidFill>
                <a:srgbClr val="808282"/>
              </a:solidFill>
              <a:latin typeface="Trebuchet MS"/>
            </a:endParaRPr>
          </a:p>
        </p:txBody>
      </p:sp>
      <p:sp>
        <p:nvSpPr>
          <p:cNvPr id="6" name="5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7" name="6 Dikdörtgen"/>
          <p:cNvSpPr/>
          <p:nvPr/>
        </p:nvSpPr>
        <p:spPr>
          <a:xfrm>
            <a:off x="932688" y="795528"/>
            <a:ext cx="6059424" cy="182880"/>
          </a:xfrm>
          <a:prstGeom prst="rect">
            <a:avLst/>
          </a:prstGeom>
        </p:spPr>
        <p:txBody>
          <a:bodyPr lIns="0" tIns="0" rIns="0" bIns="0">
            <a:noAutofit/>
          </a:bodyPr>
          <a:lstStyle/>
          <a:p>
            <a:pPr marL="5016500" indent="0">
              <a:spcAft>
                <a:spcPts val="252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8" name="7 Dikdörtgen"/>
          <p:cNvSpPr/>
          <p:nvPr/>
        </p:nvSpPr>
        <p:spPr>
          <a:xfrm>
            <a:off x="932688" y="1414272"/>
            <a:ext cx="6059424" cy="874776"/>
          </a:xfrm>
          <a:prstGeom prst="rect">
            <a:avLst/>
          </a:prstGeom>
        </p:spPr>
        <p:txBody>
          <a:bodyPr lIns="0" tIns="0" rIns="0" bIns="0">
            <a:noAutofit/>
          </a:bodyPr>
          <a:lstStyle/>
          <a:p>
            <a:pPr marL="12700" indent="215900" algn="just">
              <a:spcBef>
                <a:spcPts val="2520"/>
              </a:spcBef>
              <a:spcAft>
                <a:spcPts val="630"/>
              </a:spcAft>
            </a:pPr>
            <a:r>
              <a:rPr lang="tr" sz="1000" spc="-50" dirty="0">
                <a:solidFill>
                  <a:srgbClr val="FA1825"/>
                </a:solidFill>
                <a:latin typeface="Lucida Sans Unicode"/>
              </a:rPr>
              <a:t>• </a:t>
            </a:r>
            <a:r>
              <a:rPr lang="tr" sz="1000" spc="-50" dirty="0">
                <a:solidFill>
                  <a:srgbClr val="1F1919"/>
                </a:solidFill>
                <a:latin typeface="Lucida Sans Unicode"/>
              </a:rPr>
              <a:t>Taahhüt kayıtlarının girişini yapmak</a:t>
            </a:r>
          </a:p>
          <a:p>
            <a:pPr marL="12700" marR="241300" indent="215900" algn="just">
              <a:lnSpc>
                <a:spcPts val="1608"/>
              </a:lnSpc>
              <a:spcAft>
                <a:spcPts val="210"/>
              </a:spcAft>
            </a:pPr>
            <a:r>
              <a:rPr lang="tr" sz="1000" spc="-50" dirty="0">
                <a:solidFill>
                  <a:srgbClr val="FA1825"/>
                </a:solidFill>
                <a:latin typeface="Lucida Sans Unicode"/>
              </a:rPr>
              <a:t>• </a:t>
            </a:r>
            <a:r>
              <a:rPr lang="tr" sz="1000" spc="-50" dirty="0">
                <a:solidFill>
                  <a:srgbClr val="1F1919"/>
                </a:solidFill>
                <a:latin typeface="Lucida Sans Unicode"/>
              </a:rPr>
              <a:t>Teminat mektupları almak, ilgililerine geri vermek, değiştirmek ve irat kaydedilmesi ile teminat</a:t>
            </a:r>
            <a:r>
              <a:rPr lang="tr" sz="1000" spc="-50" dirty="0">
                <a:solidFill>
                  <a:srgbClr val="1F1718"/>
                </a:solidFill>
                <a:latin typeface="Lucida Sans Unicode"/>
              </a:rPr>
              <a:t> </a:t>
            </a:r>
            <a:r>
              <a:rPr lang="tr" sz="1000" spc="-50" dirty="0">
                <a:solidFill>
                  <a:srgbClr val="1F1919"/>
                </a:solidFill>
                <a:latin typeface="Lucida Sans Unicode"/>
              </a:rPr>
              <a:t>mektupları ve menkul kıymet hesaplarını tutmak</a:t>
            </a:r>
          </a:p>
          <a:p>
            <a:pPr marL="12700" indent="215900" algn="just">
              <a:spcAft>
                <a:spcPts val="210"/>
              </a:spcAft>
            </a:pPr>
            <a:r>
              <a:rPr lang="tr" sz="1000" cap="small" spc="-50" dirty="0">
                <a:solidFill>
                  <a:srgbClr val="FA1825"/>
                </a:solidFill>
                <a:latin typeface="Lucida Sans Unicode"/>
              </a:rPr>
              <a:t>• </a:t>
            </a:r>
            <a:r>
              <a:rPr lang="tr" sz="1000" spc="-50" dirty="0">
                <a:solidFill>
                  <a:srgbClr val="3E1912"/>
                </a:solidFill>
                <a:latin typeface="Lucida Sans Unicode"/>
              </a:rPr>
              <a:t>İl </a:t>
            </a:r>
            <a:r>
              <a:rPr lang="tr" sz="1000" spc="-50" dirty="0">
                <a:solidFill>
                  <a:srgbClr val="1F1919"/>
                </a:solidFill>
                <a:latin typeface="Lucida Sans Unicode"/>
              </a:rPr>
              <a:t>Özel İdaresinin üyesi bulunduğu Şirketlerin işve işlemlerini takip etmek</a:t>
            </a:r>
          </a:p>
        </p:txBody>
      </p:sp>
      <p:sp>
        <p:nvSpPr>
          <p:cNvPr id="9" name="8 Dikdörtgen"/>
          <p:cNvSpPr/>
          <p:nvPr/>
        </p:nvSpPr>
        <p:spPr>
          <a:xfrm>
            <a:off x="932688" y="2913888"/>
            <a:ext cx="6059424" cy="947928"/>
          </a:xfrm>
          <a:prstGeom prst="rect">
            <a:avLst/>
          </a:prstGeom>
        </p:spPr>
        <p:txBody>
          <a:bodyPr lIns="0" tIns="0" rIns="0" bIns="0">
            <a:noAutofit/>
          </a:bodyPr>
          <a:lstStyle/>
          <a:p>
            <a:pPr marL="12700" indent="215900" algn="just">
              <a:spcBef>
                <a:spcPts val="210"/>
              </a:spcBef>
              <a:spcAft>
                <a:spcPts val="630"/>
              </a:spcAft>
            </a:pPr>
            <a:endParaRPr lang="tr" sz="1000" spc="-50" dirty="0">
              <a:solidFill>
                <a:srgbClr val="1F1919"/>
              </a:solidFill>
              <a:latin typeface="Lucida Sans Unicode"/>
            </a:endParaRPr>
          </a:p>
        </p:txBody>
      </p:sp>
      <p:sp>
        <p:nvSpPr>
          <p:cNvPr id="10" name="9 Dikdörtgen"/>
          <p:cNvSpPr/>
          <p:nvPr/>
        </p:nvSpPr>
        <p:spPr>
          <a:xfrm>
            <a:off x="932688" y="4209288"/>
            <a:ext cx="6059424" cy="1545336"/>
          </a:xfrm>
          <a:prstGeom prst="rect">
            <a:avLst/>
          </a:prstGeom>
        </p:spPr>
        <p:txBody>
          <a:bodyPr lIns="0" tIns="0" rIns="0" bIns="0">
            <a:noAutofit/>
          </a:bodyPr>
          <a:lstStyle/>
          <a:p>
            <a:pPr marL="12700" marR="241300" indent="215900" algn="just">
              <a:lnSpc>
                <a:spcPts val="1608"/>
              </a:lnSpc>
              <a:spcBef>
                <a:spcPts val="630"/>
              </a:spcBef>
              <a:spcAft>
                <a:spcPts val="210"/>
              </a:spcAft>
            </a:pPr>
            <a:endParaRPr lang="tr" sz="1000" spc="-50" dirty="0">
              <a:solidFill>
                <a:srgbClr val="1F1919"/>
              </a:solidFill>
              <a:latin typeface="Lucida Sans Unicode"/>
            </a:endParaRPr>
          </a:p>
        </p:txBody>
      </p:sp>
      <p:sp>
        <p:nvSpPr>
          <p:cNvPr id="11" name="10 Dikdörtgen"/>
          <p:cNvSpPr/>
          <p:nvPr/>
        </p:nvSpPr>
        <p:spPr>
          <a:xfrm>
            <a:off x="995343" y="3132916"/>
            <a:ext cx="807720" cy="118872"/>
          </a:xfrm>
          <a:prstGeom prst="rect">
            <a:avLst/>
          </a:prstGeom>
        </p:spPr>
        <p:txBody>
          <a:bodyPr lIns="0" tIns="0" rIns="0" bIns="0">
            <a:noAutofit/>
          </a:bodyPr>
          <a:lstStyle/>
          <a:p>
            <a:pPr indent="0"/>
            <a:r>
              <a:rPr lang="tr" sz="900" b="1" dirty="0" smtClean="0">
                <a:solidFill>
                  <a:srgbClr val="FA1825"/>
                </a:solidFill>
                <a:latin typeface="Lucida Sans Unicode"/>
              </a:rPr>
              <a:t> Görev </a:t>
            </a:r>
            <a:r>
              <a:rPr lang="tr" sz="900" b="1" dirty="0">
                <a:solidFill>
                  <a:srgbClr val="FA1825"/>
                </a:solidFill>
                <a:latin typeface="Lucida Sans Unicode"/>
              </a:rPr>
              <a:t>Tanımı</a:t>
            </a:r>
          </a:p>
        </p:txBody>
      </p:sp>
      <p:sp>
        <p:nvSpPr>
          <p:cNvPr id="12" name="11 Dikdörtgen"/>
          <p:cNvSpPr/>
          <p:nvPr/>
        </p:nvSpPr>
        <p:spPr>
          <a:xfrm>
            <a:off x="781029" y="3347230"/>
            <a:ext cx="6059424" cy="329184"/>
          </a:xfrm>
          <a:prstGeom prst="rect">
            <a:avLst/>
          </a:prstGeom>
        </p:spPr>
        <p:txBody>
          <a:bodyPr lIns="0" tIns="0" rIns="0" bIns="0">
            <a:noAutofit/>
          </a:bodyPr>
          <a:lstStyle/>
          <a:p>
            <a:pPr marL="12700" marR="241300" indent="330200" algn="just">
              <a:lnSpc>
                <a:spcPts val="1320"/>
              </a:lnSpc>
              <a:spcBef>
                <a:spcPts val="630"/>
              </a:spcBef>
              <a:spcAft>
                <a:spcPts val="210"/>
              </a:spcAft>
            </a:pPr>
            <a:r>
              <a:rPr lang="tr" sz="1000" spc="-50" dirty="0" smtClean="0">
                <a:solidFill>
                  <a:srgbClr val="1F1919"/>
                </a:solidFill>
                <a:latin typeface="Lucida Sans Unicode"/>
              </a:rPr>
              <a:t>Erzincan </a:t>
            </a:r>
            <a:r>
              <a:rPr lang="tr" sz="1000" spc="-50" dirty="0">
                <a:solidFill>
                  <a:srgbClr val="1F1919"/>
                </a:solidFill>
                <a:latin typeface="Lucida Sans Unicode"/>
              </a:rPr>
              <a:t>İl Özel İdaresi'nin Destek Hizmetleri Müdürlüğü ilişkin görevlerinin planlanması yürütülmesi</a:t>
            </a:r>
            <a:r>
              <a:rPr lang="tr" sz="1000" spc="-50" dirty="0">
                <a:solidFill>
                  <a:srgbClr val="1E1819"/>
                </a:solidFill>
                <a:latin typeface="Lucida Sans Unicode"/>
              </a:rPr>
              <a:t> </a:t>
            </a:r>
            <a:r>
              <a:rPr lang="tr" sz="1000" spc="-50" dirty="0">
                <a:solidFill>
                  <a:srgbClr val="1F1919"/>
                </a:solidFill>
                <a:latin typeface="Lucida Sans Unicode"/>
              </a:rPr>
              <a:t>koordine edilmesi ve denetlenmesi işlerinden sorumlu birimdir.</a:t>
            </a:r>
          </a:p>
        </p:txBody>
      </p:sp>
      <p:sp>
        <p:nvSpPr>
          <p:cNvPr id="13" name="12 Dikdörtgen"/>
          <p:cNvSpPr/>
          <p:nvPr/>
        </p:nvSpPr>
        <p:spPr>
          <a:xfrm>
            <a:off x="923905" y="3990172"/>
            <a:ext cx="6059424" cy="1935480"/>
          </a:xfrm>
          <a:prstGeom prst="rect">
            <a:avLst/>
          </a:prstGeom>
        </p:spPr>
        <p:txBody>
          <a:bodyPr lIns="0" tIns="0" rIns="0" bIns="0">
            <a:noAutofit/>
          </a:bodyPr>
          <a:lstStyle/>
          <a:p>
            <a:pPr marL="12700" marR="241300" indent="215900" algn="just">
              <a:lnSpc>
                <a:spcPts val="1584"/>
              </a:lnSpc>
              <a:spcBef>
                <a:spcPts val="630"/>
              </a:spcBef>
              <a:spcAft>
                <a:spcPts val="210"/>
              </a:spcAft>
            </a:pPr>
            <a:r>
              <a:rPr lang="tr" sz="1000" spc="-50" dirty="0">
                <a:solidFill>
                  <a:srgbClr val="FA1825"/>
                </a:solidFill>
                <a:latin typeface="Lucida Sans Unicode"/>
              </a:rPr>
              <a:t>• </a:t>
            </a:r>
            <a:r>
              <a:rPr lang="tr" sz="1000" spc="-50" dirty="0">
                <a:solidFill>
                  <a:srgbClr val="1F1919"/>
                </a:solidFill>
                <a:latin typeface="Lucida Sans Unicode"/>
              </a:rPr>
              <a:t>Müdürlüğümüze ve bağlı tüm birimlerdeki ana iş makinelerinin, binek araçlarının ve yardımcı</a:t>
            </a:r>
            <a:r>
              <a:rPr lang="tr" sz="1000" spc="-50" dirty="0">
                <a:solidFill>
                  <a:srgbClr val="1E191A"/>
                </a:solidFill>
                <a:latin typeface="Lucida Sans Unicode"/>
              </a:rPr>
              <a:t> </a:t>
            </a:r>
            <a:r>
              <a:rPr lang="tr" sz="1000" spc="-50" dirty="0">
                <a:solidFill>
                  <a:srgbClr val="1F1919"/>
                </a:solidFill>
                <a:latin typeface="Lucida Sans Unicode"/>
              </a:rPr>
              <a:t>diğer araçların bakım ve onarımını yapmak ve her türlü yedek parça, teçhizat ve donanım malzemeleri</a:t>
            </a:r>
            <a:r>
              <a:rPr lang="tr" sz="1000" spc="-50" dirty="0">
                <a:solidFill>
                  <a:srgbClr val="1E191A"/>
                </a:solidFill>
                <a:latin typeface="Lucida Sans Unicode"/>
              </a:rPr>
              <a:t> </a:t>
            </a:r>
            <a:r>
              <a:rPr lang="tr" sz="1000" spc="-50" dirty="0">
                <a:solidFill>
                  <a:srgbClr val="1F1919"/>
                </a:solidFill>
                <a:latin typeface="Lucida Sans Unicode"/>
              </a:rPr>
              <a:t>ile tüm birimlerin demirbaş ve malzeme ihtiyaçlarının ihale yolu ile satın alınması, malzemelerin giriş ve</a:t>
            </a:r>
            <a:r>
              <a:rPr lang="tr" sz="1000" spc="-50" dirty="0">
                <a:solidFill>
                  <a:srgbClr val="1E191A"/>
                </a:solidFill>
                <a:latin typeface="Lucida Sans Unicode"/>
              </a:rPr>
              <a:t> </a:t>
            </a:r>
            <a:r>
              <a:rPr lang="tr" sz="1000" spc="-50" dirty="0">
                <a:solidFill>
                  <a:srgbClr val="1F1919"/>
                </a:solidFill>
                <a:latin typeface="Lucida Sans Unicode"/>
              </a:rPr>
              <a:t>çıkış ambar kayıtlarını tutmak</a:t>
            </a:r>
          </a:p>
          <a:p>
            <a:pPr marL="12700" marR="241300" indent="215900" algn="just">
              <a:lnSpc>
                <a:spcPts val="1608"/>
              </a:lnSpc>
              <a:spcAft>
                <a:spcPts val="210"/>
              </a:spcAft>
            </a:pPr>
            <a:r>
              <a:rPr lang="tr" sz="1000" spc="-50" dirty="0">
                <a:solidFill>
                  <a:srgbClr val="C50B19"/>
                </a:solidFill>
                <a:latin typeface="Lucida Sans Unicode"/>
              </a:rPr>
              <a:t>• </a:t>
            </a:r>
            <a:r>
              <a:rPr lang="tr" sz="1000" spc="-50" dirty="0">
                <a:solidFill>
                  <a:srgbClr val="1F1919"/>
                </a:solidFill>
                <a:latin typeface="Lucida Sans Unicode"/>
              </a:rPr>
              <a:t>237 sayılı taşıt kanununa göre trafik kayıtları ile Trafik Sigorta poliçelerini takip ve kontrolünü</a:t>
            </a:r>
            <a:r>
              <a:rPr lang="tr" sz="1000" spc="-50" dirty="0">
                <a:solidFill>
                  <a:srgbClr val="1E191A"/>
                </a:solidFill>
                <a:latin typeface="Lucida Sans Unicode"/>
              </a:rPr>
              <a:t> </a:t>
            </a:r>
            <a:r>
              <a:rPr lang="tr" sz="1000" spc="-50" dirty="0">
                <a:solidFill>
                  <a:srgbClr val="1F1919"/>
                </a:solidFill>
                <a:latin typeface="Lucida Sans Unicode"/>
              </a:rPr>
              <a:t>sağlamak</a:t>
            </a:r>
          </a:p>
          <a:p>
            <a:pPr marL="12700" marR="241300" indent="215900" algn="just">
              <a:lnSpc>
                <a:spcPts val="1584"/>
              </a:lnSpc>
              <a:spcAft>
                <a:spcPts val="210"/>
              </a:spcAft>
            </a:pPr>
            <a:r>
              <a:rPr lang="tr" sz="1000" spc="-50" dirty="0">
                <a:solidFill>
                  <a:srgbClr val="C50B19"/>
                </a:solidFill>
                <a:latin typeface="Lucida Sans Unicode"/>
              </a:rPr>
              <a:t>• </a:t>
            </a:r>
            <a:r>
              <a:rPr lang="tr" sz="1000" spc="-50" dirty="0">
                <a:solidFill>
                  <a:srgbClr val="1F1919"/>
                </a:solidFill>
                <a:latin typeface="Lucida Sans Unicode"/>
              </a:rPr>
              <a:t>Mevcut araç ve gereçlerin demirbaşların ilgililerine zimmet yaparak iyi kullanmasını ve</a:t>
            </a:r>
            <a:r>
              <a:rPr lang="tr" sz="1000" spc="-50" dirty="0">
                <a:solidFill>
                  <a:srgbClr val="1E191A"/>
                </a:solidFill>
                <a:latin typeface="Lucida Sans Unicode"/>
              </a:rPr>
              <a:t> </a:t>
            </a:r>
            <a:r>
              <a:rPr lang="tr" sz="1000" spc="-50" dirty="0">
                <a:solidFill>
                  <a:srgbClr val="1F1919"/>
                </a:solidFill>
                <a:latin typeface="Lucida Sans Unicode"/>
              </a:rPr>
              <a:t>muhafazasını sağlamak</a:t>
            </a:r>
          </a:p>
          <a:p>
            <a:pPr marL="12700" indent="215900" algn="just">
              <a:spcAft>
                <a:spcPts val="2520"/>
              </a:spcAft>
            </a:pPr>
            <a:r>
              <a:rPr lang="tr" sz="1000" spc="-50" dirty="0">
                <a:solidFill>
                  <a:srgbClr val="FA1825"/>
                </a:solidFill>
                <a:latin typeface="Lucida Sans Unicode"/>
              </a:rPr>
              <a:t>• </a:t>
            </a:r>
            <a:r>
              <a:rPr lang="tr" sz="1000" spc="-50" dirty="0">
                <a:solidFill>
                  <a:srgbClr val="1F1919"/>
                </a:solidFill>
                <a:latin typeface="Lucida Sans Unicode"/>
              </a:rPr>
              <a:t>Benzeri konularda </a:t>
            </a:r>
            <a:r>
              <a:rPr lang="tr" sz="1000" spc="-50" dirty="0" smtClean="0">
                <a:solidFill>
                  <a:srgbClr val="1F1919"/>
                </a:solidFill>
                <a:latin typeface="Lucida Sans Unicode"/>
              </a:rPr>
              <a:t>mevzuatlar doğrultusunda verilecek, diğer </a:t>
            </a:r>
            <a:r>
              <a:rPr lang="tr" sz="1000" spc="-50" dirty="0">
                <a:solidFill>
                  <a:srgbClr val="1F1919"/>
                </a:solidFill>
                <a:latin typeface="Lucida Sans Unicode"/>
              </a:rPr>
              <a:t>görevleri </a:t>
            </a:r>
            <a:r>
              <a:rPr lang="tr" sz="1000" spc="-50" dirty="0" smtClean="0">
                <a:solidFill>
                  <a:srgbClr val="1F1919"/>
                </a:solidFill>
                <a:latin typeface="Lucida Sans Unicode"/>
              </a:rPr>
              <a:t>yapmak veya </a:t>
            </a:r>
            <a:r>
              <a:rPr lang="tr" sz="1000" spc="-50" dirty="0">
                <a:solidFill>
                  <a:srgbClr val="1F1919"/>
                </a:solidFill>
                <a:latin typeface="Lucida Sans Unicode"/>
              </a:rPr>
              <a:t>yaptırmak</a:t>
            </a:r>
          </a:p>
        </p:txBody>
      </p:sp>
      <p:sp>
        <p:nvSpPr>
          <p:cNvPr id="14" name="13 Dikdörtgen"/>
          <p:cNvSpPr/>
          <p:nvPr/>
        </p:nvSpPr>
        <p:spPr>
          <a:xfrm>
            <a:off x="932688" y="3971544"/>
            <a:ext cx="6059424" cy="140208"/>
          </a:xfrm>
          <a:prstGeom prst="rect">
            <a:avLst/>
          </a:prstGeom>
        </p:spPr>
        <p:txBody>
          <a:bodyPr lIns="0" tIns="0" rIns="0" bIns="0">
            <a:noAutofit/>
          </a:bodyPr>
          <a:lstStyle/>
          <a:p>
            <a:pPr marL="12700" indent="215900" algn="just">
              <a:spcBef>
                <a:spcPts val="630"/>
              </a:spcBef>
              <a:spcAft>
                <a:spcPts val="630"/>
              </a:spcAft>
            </a:pPr>
            <a:endParaRPr lang="tr" sz="900" dirty="0">
              <a:solidFill>
                <a:srgbClr val="FA1825"/>
              </a:solidFill>
              <a:latin typeface="Lucida Sans Unicode"/>
            </a:endParaRPr>
          </a:p>
        </p:txBody>
      </p:sp>
      <p:sp>
        <p:nvSpPr>
          <p:cNvPr id="15" name="14 Dikdörtgen"/>
          <p:cNvSpPr/>
          <p:nvPr/>
        </p:nvSpPr>
        <p:spPr>
          <a:xfrm>
            <a:off x="923905" y="3775858"/>
            <a:ext cx="6059424" cy="140208"/>
          </a:xfrm>
          <a:prstGeom prst="rect">
            <a:avLst/>
          </a:prstGeom>
        </p:spPr>
        <p:txBody>
          <a:bodyPr lIns="0" tIns="0" rIns="0" bIns="0">
            <a:noAutofit/>
          </a:bodyPr>
          <a:lstStyle/>
          <a:p>
            <a:pPr marL="12700" indent="215900" algn="just">
              <a:spcBef>
                <a:spcPts val="210"/>
              </a:spcBef>
              <a:spcAft>
                <a:spcPts val="630"/>
              </a:spcAft>
            </a:pPr>
            <a:r>
              <a:rPr lang="tr" sz="1000" b="1" dirty="0">
                <a:solidFill>
                  <a:srgbClr val="FA1825"/>
                </a:solidFill>
                <a:latin typeface="Lucida Sans Unicode"/>
              </a:rPr>
              <a:t>Görevleri</a:t>
            </a:r>
          </a:p>
        </p:txBody>
      </p:sp>
      <p:sp>
        <p:nvSpPr>
          <p:cNvPr id="16" name="15 Dikdörtgen"/>
          <p:cNvSpPr/>
          <p:nvPr/>
        </p:nvSpPr>
        <p:spPr>
          <a:xfrm>
            <a:off x="781029" y="5990436"/>
            <a:ext cx="5929354" cy="2708434"/>
          </a:xfrm>
          <a:prstGeom prst="rect">
            <a:avLst/>
          </a:prstGeom>
        </p:spPr>
        <p:txBody>
          <a:bodyPr wrap="square">
            <a:spAutoFit/>
          </a:bodyPr>
          <a:lstStyle/>
          <a:p>
            <a:pPr marL="63500" indent="190500" algn="just">
              <a:spcBef>
                <a:spcPts val="2520"/>
              </a:spcBef>
              <a:spcAft>
                <a:spcPts val="630"/>
              </a:spcAft>
            </a:pPr>
            <a:r>
              <a:rPr lang="tr" sz="1000" spc="-50" dirty="0" smtClean="0">
                <a:solidFill>
                  <a:srgbClr val="FA1825"/>
                </a:solidFill>
                <a:latin typeface="Lucida Sans Unicode"/>
              </a:rPr>
              <a:t>• </a:t>
            </a:r>
            <a:r>
              <a:rPr lang="tr" sz="1000" spc="-50" dirty="0" smtClean="0">
                <a:solidFill>
                  <a:srgbClr val="1F1919"/>
                </a:solidFill>
                <a:latin typeface="Lucida Sans Unicode"/>
              </a:rPr>
              <a:t>5576 sayılı Kanun Kapsamında yakalanan Kaçak Akaryakıtların teslimi ve tasfiyesini yapmak</a:t>
            </a:r>
          </a:p>
          <a:p>
            <a:pPr marL="63500" marR="12700" indent="190500" algn="just">
              <a:lnSpc>
                <a:spcPts val="1560"/>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İdareye ait araç ve gereçleri göreve hazır tutmak ve diğer müdürlüklerin talepleri üzerine araçların</a:t>
            </a:r>
            <a:r>
              <a:rPr lang="tr" sz="1000" spc="-50" dirty="0" smtClean="0">
                <a:solidFill>
                  <a:srgbClr val="1E1819"/>
                </a:solidFill>
                <a:latin typeface="Lucida Sans Unicode"/>
              </a:rPr>
              <a:t> </a:t>
            </a:r>
            <a:r>
              <a:rPr lang="tr" sz="1000" spc="-50" dirty="0" smtClean="0">
                <a:solidFill>
                  <a:srgbClr val="1F1919"/>
                </a:solidFill>
                <a:latin typeface="Lucida Sans Unicode"/>
              </a:rPr>
              <a:t>sevk ve idaresini yürütmek</a:t>
            </a:r>
          </a:p>
          <a:p>
            <a:pPr marL="63500" indent="190500" algn="just">
              <a:spcAft>
                <a:spcPts val="630"/>
              </a:spcAft>
            </a:pPr>
            <a:r>
              <a:rPr lang="tr" sz="1000" spc="-50" dirty="0" smtClean="0">
                <a:solidFill>
                  <a:srgbClr val="FA1825"/>
                </a:solidFill>
                <a:latin typeface="Lucida Sans Unicode"/>
              </a:rPr>
              <a:t>• </a:t>
            </a:r>
            <a:r>
              <a:rPr lang="tr" sz="1000" spc="-50" dirty="0" smtClean="0">
                <a:solidFill>
                  <a:srgbClr val="1F1919"/>
                </a:solidFill>
                <a:latin typeface="Lucida Sans Unicode"/>
              </a:rPr>
              <a:t>İdare araçlarının görevlendirme işlemleri ile personelin servis araçlarının programını yapmak</a:t>
            </a:r>
          </a:p>
          <a:p>
            <a:pPr marL="63500" marR="12700" indent="190500" algn="just">
              <a:lnSpc>
                <a:spcPts val="1560"/>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İdare araçlarının muayene ve idari işleri ile zorunlu trafik sigortalarını yaptırmak ve poliçelerini</a:t>
            </a:r>
            <a:r>
              <a:rPr lang="tr" sz="1000" spc="-50" dirty="0" smtClean="0">
                <a:solidFill>
                  <a:srgbClr val="1E1819"/>
                </a:solidFill>
                <a:latin typeface="Lucida Sans Unicode"/>
              </a:rPr>
              <a:t> </a:t>
            </a:r>
            <a:r>
              <a:rPr lang="tr" sz="1000" spc="-50" dirty="0" smtClean="0">
                <a:solidFill>
                  <a:srgbClr val="1F1919"/>
                </a:solidFill>
                <a:latin typeface="Lucida Sans Unicode"/>
              </a:rPr>
              <a:t>takip etmek</a:t>
            </a:r>
          </a:p>
          <a:p>
            <a:pPr marL="63500" indent="190500" algn="just">
              <a:spcAft>
                <a:spcPts val="630"/>
              </a:spcAft>
            </a:pPr>
            <a:r>
              <a:rPr lang="tr" sz="1000" spc="-50" dirty="0" smtClean="0">
                <a:solidFill>
                  <a:srgbClr val="FA1825"/>
                </a:solidFill>
                <a:latin typeface="Lucida Sans Unicode"/>
              </a:rPr>
              <a:t>• </a:t>
            </a:r>
            <a:r>
              <a:rPr lang="tr" sz="1000" spc="-50" dirty="0" smtClean="0">
                <a:solidFill>
                  <a:srgbClr val="1F1919"/>
                </a:solidFill>
                <a:latin typeface="Lucida Sans Unicode"/>
              </a:rPr>
              <a:t>Birimin yıllık bütçe tekliflerini hazırlamak</a:t>
            </a:r>
          </a:p>
          <a:p>
            <a:pPr marL="63500" marR="12700" indent="190500" algn="just">
              <a:lnSpc>
                <a:spcPts val="1560"/>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Makine Parkımızda bulunan araçlara alınacak olan Akaryakıt ve madeni yağların ihalesini yapmak</a:t>
            </a:r>
            <a:r>
              <a:rPr lang="tr" sz="1000" spc="-50" dirty="0" smtClean="0">
                <a:solidFill>
                  <a:srgbClr val="1E1819"/>
                </a:solidFill>
                <a:latin typeface="Lucida Sans Unicode"/>
              </a:rPr>
              <a:t> </a:t>
            </a:r>
            <a:r>
              <a:rPr lang="tr" sz="1000" spc="-50" dirty="0" smtClean="0">
                <a:solidFill>
                  <a:srgbClr val="1F1919"/>
                </a:solidFill>
                <a:latin typeface="Lucida Sans Unicode"/>
              </a:rPr>
              <a:t>ve ihale sonuçlandıktan sonra ilgili ambara teslimini yapmak. Isıtma amaçlı her türlü yakıtın ihalesini</a:t>
            </a:r>
            <a:r>
              <a:rPr lang="tr" sz="1000" spc="-50" dirty="0" smtClean="0">
                <a:solidFill>
                  <a:srgbClr val="1E1819"/>
                </a:solidFill>
                <a:latin typeface="Lucida Sans Unicode"/>
              </a:rPr>
              <a:t> </a:t>
            </a:r>
            <a:r>
              <a:rPr lang="tr" sz="1000" spc="-50" dirty="0" smtClean="0">
                <a:solidFill>
                  <a:srgbClr val="1F1919"/>
                </a:solidFill>
                <a:latin typeface="Lucida Sans Unicode"/>
              </a:rPr>
              <a:t>yapmakve ihale sonuçlandıktan sonra ilgili ambara teslimini yapmak</a:t>
            </a:r>
          </a:p>
          <a:p>
            <a:pPr marL="63500" marR="12700" indent="190500" algn="just">
              <a:lnSpc>
                <a:spcPts val="1584"/>
              </a:lnSpc>
              <a:spcAft>
                <a:spcPts val="210"/>
              </a:spcAft>
            </a:pPr>
            <a:r>
              <a:rPr lang="tr" sz="1000" spc="-50" dirty="0" smtClean="0">
                <a:solidFill>
                  <a:srgbClr val="FA1825"/>
                </a:solidFill>
                <a:latin typeface="Lucida Sans Unicode"/>
              </a:rPr>
              <a:t>• </a:t>
            </a:r>
            <a:r>
              <a:rPr lang="tr" sz="1000" spc="-50" dirty="0" smtClean="0">
                <a:solidFill>
                  <a:srgbClr val="3E1912"/>
                </a:solidFill>
                <a:latin typeface="Lucida Sans Unicode"/>
              </a:rPr>
              <a:t>İl </a:t>
            </a:r>
            <a:r>
              <a:rPr lang="tr" sz="1000" spc="-50" dirty="0" smtClean="0">
                <a:solidFill>
                  <a:srgbClr val="1F1919"/>
                </a:solidFill>
                <a:latin typeface="Lucida Sans Unicode"/>
              </a:rPr>
              <a:t>Çevre ve Orman Müdürlüğü denetiminde hurda lastik, hurda akü ve atık yağları ilgili kurum ve</a:t>
            </a:r>
            <a:r>
              <a:rPr lang="tr" sz="1000" spc="-50" dirty="0" smtClean="0">
                <a:solidFill>
                  <a:srgbClr val="1E1819"/>
                </a:solidFill>
                <a:latin typeface="Lucida Sans Unicode"/>
              </a:rPr>
              <a:t> </a:t>
            </a:r>
            <a:r>
              <a:rPr lang="tr" sz="1000" spc="-50" dirty="0" smtClean="0">
                <a:solidFill>
                  <a:srgbClr val="1F1919"/>
                </a:solidFill>
                <a:latin typeface="Lucida Sans Unicode"/>
              </a:rPr>
              <a:t>kuruluşlara teslim etmek</a:t>
            </a:r>
            <a:endParaRPr lang="tr" sz="1000" spc="-50" dirty="0">
              <a:solidFill>
                <a:srgbClr val="1F1919"/>
              </a:solidFill>
              <a:latin typeface="Lucida Sans Unicode"/>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0" y="0"/>
            <a:ext cx="3666744" cy="688848"/>
          </a:xfrm>
          <a:prstGeom prst="rect">
            <a:avLst/>
          </a:prstGeom>
        </p:spPr>
      </p:pic>
      <p:pic>
        <p:nvPicPr>
          <p:cNvPr id="3" name="2 Resim"/>
          <p:cNvPicPr>
            <a:picLocks noChangeAspect="1"/>
          </p:cNvPicPr>
          <p:nvPr/>
        </p:nvPicPr>
        <p:blipFill>
          <a:blip r:embed="rId3" cstate="print"/>
          <a:stretch>
            <a:fillRect/>
          </a:stretch>
        </p:blipFill>
        <p:spPr>
          <a:xfrm>
            <a:off x="1138219" y="1704156"/>
            <a:ext cx="3346704" cy="231648"/>
          </a:xfrm>
          <a:prstGeom prst="rect">
            <a:avLst/>
          </a:prstGeom>
        </p:spPr>
      </p:pic>
      <p:pic>
        <p:nvPicPr>
          <p:cNvPr id="4" name="3 Resim"/>
          <p:cNvPicPr>
            <a:picLocks noChangeAspect="1"/>
          </p:cNvPicPr>
          <p:nvPr/>
        </p:nvPicPr>
        <p:blipFill>
          <a:blip r:embed="rId4" cstate="print"/>
          <a:stretch>
            <a:fillRect/>
          </a:stretch>
        </p:blipFill>
        <p:spPr>
          <a:xfrm>
            <a:off x="4495805" y="1632718"/>
            <a:ext cx="826008" cy="307848"/>
          </a:xfrm>
          <a:prstGeom prst="rect">
            <a:avLst/>
          </a:prstGeom>
        </p:spPr>
      </p:pic>
      <p:sp>
        <p:nvSpPr>
          <p:cNvPr id="5" name="4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6" name="5 Dikdörtgen"/>
          <p:cNvSpPr/>
          <p:nvPr/>
        </p:nvSpPr>
        <p:spPr>
          <a:xfrm>
            <a:off x="911352" y="847344"/>
            <a:ext cx="1810512" cy="185928"/>
          </a:xfrm>
          <a:prstGeom prst="rect">
            <a:avLst/>
          </a:prstGeom>
        </p:spPr>
        <p:txBody>
          <a:bodyPr lIns="0" tIns="0" rIns="0" bIns="0">
            <a:noAutofit/>
          </a:bodyPr>
          <a:lstStyle/>
          <a:p>
            <a:pPr marL="927100" indent="0">
              <a:spcBef>
                <a:spcPts val="840"/>
              </a:spcBef>
            </a:pPr>
            <a:endParaRPr lang="tr" sz="1000" spc="-50" dirty="0">
              <a:solidFill>
                <a:srgbClr val="808282"/>
              </a:solidFill>
              <a:latin typeface="Lucida Sans Unicode"/>
            </a:endParaRPr>
          </a:p>
        </p:txBody>
      </p:sp>
      <p:sp>
        <p:nvSpPr>
          <p:cNvPr id="7" name="6 Dikdörtgen"/>
          <p:cNvSpPr/>
          <p:nvPr/>
        </p:nvSpPr>
        <p:spPr>
          <a:xfrm>
            <a:off x="5928360"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8" name="7 Dikdörtgen"/>
          <p:cNvSpPr/>
          <p:nvPr/>
        </p:nvSpPr>
        <p:spPr>
          <a:xfrm>
            <a:off x="932688" y="1432560"/>
            <a:ext cx="5836920" cy="1472184"/>
          </a:xfrm>
          <a:prstGeom prst="rect">
            <a:avLst/>
          </a:prstGeom>
        </p:spPr>
        <p:txBody>
          <a:bodyPr lIns="0" tIns="0" rIns="0" bIns="0">
            <a:noAutofit/>
          </a:bodyPr>
          <a:lstStyle/>
          <a:p>
            <a:pPr marL="203200" marR="431800" indent="0">
              <a:lnSpc>
                <a:spcPts val="2184"/>
              </a:lnSpc>
            </a:pPr>
            <a:endParaRPr lang="tr" sz="1000" spc="-50" dirty="0">
              <a:solidFill>
                <a:srgbClr val="1F1919"/>
              </a:solidFill>
              <a:latin typeface="Lucida Sans Unicode"/>
            </a:endParaRPr>
          </a:p>
        </p:txBody>
      </p:sp>
      <p:sp>
        <p:nvSpPr>
          <p:cNvPr id="9" name="8 Dikdörtgen"/>
          <p:cNvSpPr/>
          <p:nvPr/>
        </p:nvSpPr>
        <p:spPr>
          <a:xfrm>
            <a:off x="995343" y="2204222"/>
            <a:ext cx="5836920" cy="6086856"/>
          </a:xfrm>
          <a:prstGeom prst="rect">
            <a:avLst/>
          </a:prstGeom>
        </p:spPr>
        <p:txBody>
          <a:bodyPr lIns="0" tIns="0" rIns="0" bIns="0">
            <a:noAutofit/>
          </a:bodyPr>
          <a:lstStyle/>
          <a:p>
            <a:pPr marL="12700" indent="203200" algn="just">
              <a:spcBef>
                <a:spcPts val="420"/>
              </a:spcBef>
              <a:spcAft>
                <a:spcPts val="420"/>
              </a:spcAft>
            </a:pPr>
            <a:r>
              <a:rPr lang="tr" sz="900" b="1" dirty="0">
                <a:solidFill>
                  <a:srgbClr val="FA1825"/>
                </a:solidFill>
                <a:latin typeface="Lucida Sans Unicode"/>
              </a:rPr>
              <a:t>Görev </a:t>
            </a:r>
            <a:r>
              <a:rPr lang="tr" sz="900" b="1" dirty="0" smtClean="0">
                <a:solidFill>
                  <a:srgbClr val="FA1825"/>
                </a:solidFill>
                <a:latin typeface="Lucida Sans Unicode"/>
              </a:rPr>
              <a:t>Tanımı</a:t>
            </a:r>
          </a:p>
          <a:p>
            <a:pPr marL="12700" indent="203200" algn="just">
              <a:spcBef>
                <a:spcPts val="420"/>
              </a:spcBef>
              <a:spcAft>
                <a:spcPts val="420"/>
              </a:spcAft>
            </a:pPr>
            <a:endParaRPr lang="tr" sz="900" dirty="0">
              <a:solidFill>
                <a:srgbClr val="FA1825"/>
              </a:solidFill>
              <a:latin typeface="Lucida Sans Unicode"/>
            </a:endParaRPr>
          </a:p>
          <a:p>
            <a:pPr marL="12700" marR="12700" indent="203200" algn="just">
              <a:lnSpc>
                <a:spcPts val="1320"/>
              </a:lnSpc>
              <a:spcAft>
                <a:spcPts val="420"/>
              </a:spcAft>
            </a:pPr>
            <a:r>
              <a:rPr lang="tr" sz="1000" spc="-50" dirty="0">
                <a:solidFill>
                  <a:srgbClr val="1F1919"/>
                </a:solidFill>
                <a:latin typeface="Lucida Sans Unicode"/>
              </a:rPr>
              <a:t>5302 sayılı İl Özel İdaresi kanuna verilen İl çevre düzeni planı ve 2863 sayılı kanuna verilen koruma</a:t>
            </a:r>
            <a:r>
              <a:rPr lang="tr" sz="1000" spc="-50" dirty="0">
                <a:solidFill>
                  <a:srgbClr val="1E1919"/>
                </a:solidFill>
                <a:latin typeface="Lucida Sans Unicode"/>
              </a:rPr>
              <a:t> </a:t>
            </a:r>
            <a:r>
              <a:rPr lang="tr" sz="1000" spc="-50" dirty="0">
                <a:solidFill>
                  <a:srgbClr val="1F1919"/>
                </a:solidFill>
                <a:latin typeface="Lucida Sans Unicode"/>
              </a:rPr>
              <a:t>amaçlı planlar, 5366 sayılı kanuna göre ilan edilen yenileme alanları projeleri, mücavir alan sınırları</a:t>
            </a:r>
            <a:r>
              <a:rPr lang="tr" sz="1000" spc="-50" dirty="0">
                <a:solidFill>
                  <a:srgbClr val="1E1919"/>
                </a:solidFill>
                <a:latin typeface="Lucida Sans Unicode"/>
              </a:rPr>
              <a:t> </a:t>
            </a:r>
            <a:r>
              <a:rPr lang="tr" sz="1000" spc="-50" dirty="0">
                <a:solidFill>
                  <a:srgbClr val="1F1919"/>
                </a:solidFill>
                <a:latin typeface="Lucida Sans Unicode"/>
              </a:rPr>
              <a:t>dışındaki imar planları parselasyon planları, mücavir alan sınırlarının tespiti ifraz ve tevhit işlemleri,</a:t>
            </a:r>
            <a:r>
              <a:rPr lang="tr" sz="1000" spc="-50" dirty="0">
                <a:solidFill>
                  <a:srgbClr val="1E1919"/>
                </a:solidFill>
                <a:latin typeface="Lucida Sans Unicode"/>
              </a:rPr>
              <a:t> </a:t>
            </a:r>
            <a:r>
              <a:rPr lang="tr" sz="1000" spc="-50" dirty="0">
                <a:solidFill>
                  <a:srgbClr val="1F1919"/>
                </a:solidFill>
                <a:latin typeface="Lucida Sans Unicode"/>
              </a:rPr>
              <a:t>kaçak yapıların denetimi ve yıkım için gerekli tespit işlemlerinin yapımı, afet ve acil durum planlarını</a:t>
            </a:r>
            <a:r>
              <a:rPr lang="tr" sz="1000" spc="-50" dirty="0">
                <a:solidFill>
                  <a:srgbClr val="1E1919"/>
                </a:solidFill>
                <a:latin typeface="Lucida Sans Unicode"/>
              </a:rPr>
              <a:t> </a:t>
            </a:r>
            <a:r>
              <a:rPr lang="tr" sz="1000" spc="-50" dirty="0">
                <a:solidFill>
                  <a:srgbClr val="1F1919"/>
                </a:solidFill>
                <a:latin typeface="Lucida Sans Unicode"/>
              </a:rPr>
              <a:t>yapmak, bu Müdürlüğe bağlı birimlerince gerçekleştirilmiş olacaktır. 5302 Sayılı Kanunla verilen; çevre</a:t>
            </a:r>
            <a:r>
              <a:rPr lang="tr" sz="1000" spc="-50" dirty="0">
                <a:solidFill>
                  <a:srgbClr val="1E1919"/>
                </a:solidFill>
                <a:latin typeface="Lucida Sans Unicode"/>
              </a:rPr>
              <a:t> </a:t>
            </a:r>
            <a:r>
              <a:rPr lang="tr" sz="1000" spc="-50" dirty="0">
                <a:solidFill>
                  <a:srgbClr val="1F1919"/>
                </a:solidFill>
                <a:latin typeface="Lucida Sans Unicode"/>
              </a:rPr>
              <a:t>planı ve 2863 sayılı kanunla verilen koruma amaçlı imar planı ve 5366 sayılı kanuna göre ilan edilen</a:t>
            </a:r>
            <a:r>
              <a:rPr lang="tr" sz="1000" spc="-50" dirty="0">
                <a:solidFill>
                  <a:srgbClr val="1E1919"/>
                </a:solidFill>
                <a:latin typeface="Lucida Sans Unicode"/>
              </a:rPr>
              <a:t> </a:t>
            </a:r>
            <a:r>
              <a:rPr lang="tr" sz="1000" spc="-50" dirty="0">
                <a:solidFill>
                  <a:srgbClr val="1F1919"/>
                </a:solidFill>
                <a:latin typeface="Lucida Sans Unicode"/>
              </a:rPr>
              <a:t>yenileme alanları projelerinin, mücavir alan sınırları dışındaki imar planları, parselasyon planları,</a:t>
            </a:r>
            <a:r>
              <a:rPr lang="tr" sz="1000" spc="-50" dirty="0">
                <a:solidFill>
                  <a:srgbClr val="1E1919"/>
                </a:solidFill>
                <a:latin typeface="Lucida Sans Unicode"/>
              </a:rPr>
              <a:t> </a:t>
            </a:r>
            <a:r>
              <a:rPr lang="tr" sz="1000" spc="-50" dirty="0">
                <a:solidFill>
                  <a:srgbClr val="1F1919"/>
                </a:solidFill>
                <a:latin typeface="Lucida Sans Unicode"/>
              </a:rPr>
              <a:t>mücavir alan sınırlarının tespiti, ifraz ve tevhid işlemleri, kaçak yapıların denetimi ve yıkım için gerekli</a:t>
            </a:r>
            <a:r>
              <a:rPr lang="tr" sz="1000" spc="-50" dirty="0">
                <a:solidFill>
                  <a:srgbClr val="1E1919"/>
                </a:solidFill>
                <a:latin typeface="Lucida Sans Unicode"/>
              </a:rPr>
              <a:t> </a:t>
            </a:r>
            <a:r>
              <a:rPr lang="tr" sz="1000" spc="-50" dirty="0">
                <a:solidFill>
                  <a:srgbClr val="1F1919"/>
                </a:solidFill>
                <a:latin typeface="Lucida Sans Unicode"/>
              </a:rPr>
              <a:t>tespit işlemlerinin yapımı, afetve acil durum planlarını yapmakla sorumlu birimdir.</a:t>
            </a:r>
          </a:p>
          <a:p>
            <a:pPr marL="12700" indent="203200" algn="just">
              <a:spcAft>
                <a:spcPts val="420"/>
              </a:spcAft>
            </a:pPr>
            <a:endParaRPr lang="tr" sz="900" dirty="0" smtClean="0">
              <a:solidFill>
                <a:srgbClr val="FA1825"/>
              </a:solidFill>
              <a:latin typeface="Lucida Sans Unicode"/>
            </a:endParaRPr>
          </a:p>
          <a:p>
            <a:pPr marL="12700" indent="203200" algn="just">
              <a:spcAft>
                <a:spcPts val="420"/>
              </a:spcAft>
            </a:pPr>
            <a:endParaRPr lang="tr" sz="900" dirty="0" smtClean="0">
              <a:solidFill>
                <a:srgbClr val="FA1825"/>
              </a:solidFill>
              <a:latin typeface="Lucida Sans Unicode"/>
            </a:endParaRPr>
          </a:p>
          <a:p>
            <a:pPr marL="12700" indent="203200" algn="just">
              <a:spcAft>
                <a:spcPts val="420"/>
              </a:spcAft>
            </a:pPr>
            <a:r>
              <a:rPr lang="tr" sz="900" b="1" dirty="0" smtClean="0">
                <a:solidFill>
                  <a:srgbClr val="FA1825"/>
                </a:solidFill>
                <a:latin typeface="Lucida Sans Unicode"/>
              </a:rPr>
              <a:t>Görevleri</a:t>
            </a:r>
          </a:p>
          <a:p>
            <a:pPr marL="12700" indent="203200" algn="just">
              <a:spcAft>
                <a:spcPts val="420"/>
              </a:spcAft>
            </a:pPr>
            <a:endParaRPr lang="tr" sz="900" dirty="0">
              <a:solidFill>
                <a:srgbClr val="FA1825"/>
              </a:solidFill>
              <a:latin typeface="Lucida Sans Unicode"/>
            </a:endParaRPr>
          </a:p>
          <a:p>
            <a:pPr marL="12700" marR="12700" indent="203200" algn="just">
              <a:lnSpc>
                <a:spcPts val="1584"/>
              </a:lnSpc>
            </a:pPr>
            <a:r>
              <a:rPr lang="tr" sz="1000" spc="-50" dirty="0">
                <a:solidFill>
                  <a:srgbClr val="C50B19"/>
                </a:solidFill>
                <a:latin typeface="Lucida Sans Unicode"/>
              </a:rPr>
              <a:t>• </a:t>
            </a:r>
            <a:r>
              <a:rPr lang="tr" sz="1000" spc="-50" dirty="0">
                <a:solidFill>
                  <a:srgbClr val="1F1919"/>
                </a:solidFill>
                <a:latin typeface="Lucida Sans Unicode"/>
              </a:rPr>
              <a:t>İmar ve Kentsel İyileştirme Müdürü, Genel Sekreter adına Genel Sekreter Yardımcısının yetki ve</a:t>
            </a:r>
            <a:r>
              <a:rPr lang="tr" sz="1000" spc="-50" dirty="0">
                <a:solidFill>
                  <a:srgbClr val="1E1919"/>
                </a:solidFill>
                <a:latin typeface="Lucida Sans Unicode"/>
              </a:rPr>
              <a:t> </a:t>
            </a:r>
            <a:r>
              <a:rPr lang="tr" sz="1000" spc="-50" dirty="0">
                <a:solidFill>
                  <a:srgbClr val="1F1919"/>
                </a:solidFill>
                <a:latin typeface="Lucida Sans Unicode"/>
              </a:rPr>
              <a:t>sorumluluğunda görevlerini yerine getirir</a:t>
            </a:r>
          </a:p>
          <a:p>
            <a:pPr marL="12700" marR="12700" indent="2032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Birime ait, ihalesi yapılacak işlerin yaklaşık maliyetlerini ve ihale işlem dosyalarını hazırlamak,</a:t>
            </a:r>
            <a:r>
              <a:rPr lang="tr" sz="1000" spc="-50" dirty="0">
                <a:solidFill>
                  <a:srgbClr val="1E1919"/>
                </a:solidFill>
                <a:latin typeface="Lucida Sans Unicode"/>
              </a:rPr>
              <a:t> </a:t>
            </a:r>
            <a:r>
              <a:rPr lang="tr" sz="1000" spc="-50" dirty="0">
                <a:solidFill>
                  <a:srgbClr val="1F1919"/>
                </a:solidFill>
                <a:latin typeface="Lucida Sans Unicode"/>
              </a:rPr>
              <a:t>geçici hak edişlerini düzenlemek, geçici kabulü düzenlemek ve yapmak, iş artışı için revize birim</a:t>
            </a:r>
            <a:r>
              <a:rPr lang="tr" sz="1000" spc="-50" dirty="0">
                <a:solidFill>
                  <a:srgbClr val="1E1919"/>
                </a:solidFill>
                <a:latin typeface="Lucida Sans Unicode"/>
              </a:rPr>
              <a:t> </a:t>
            </a:r>
            <a:r>
              <a:rPr lang="tr" sz="1000" spc="-50" dirty="0">
                <a:solidFill>
                  <a:srgbClr val="1F1919"/>
                </a:solidFill>
                <a:latin typeface="Lucida Sans Unicode"/>
              </a:rPr>
              <a:t>fiyatlarını hazırlamak</a:t>
            </a:r>
          </a:p>
          <a:p>
            <a:pPr marL="12700" marR="12700" indent="203200" algn="just">
              <a:lnSpc>
                <a:spcPts val="1584"/>
              </a:lnSpc>
            </a:pPr>
            <a:r>
              <a:rPr lang="tr" sz="1000" spc="-50" dirty="0">
                <a:solidFill>
                  <a:srgbClr val="FA1825"/>
                </a:solidFill>
                <a:latin typeface="Lucida Sans Unicode"/>
              </a:rPr>
              <a:t>• </a:t>
            </a:r>
            <a:r>
              <a:rPr lang="tr" sz="1000" spc="-50" dirty="0">
                <a:solidFill>
                  <a:srgbClr val="1F1919"/>
                </a:solidFill>
                <a:latin typeface="Lucida Sans Unicode"/>
              </a:rPr>
              <a:t>5302 Sayılı kanunla verilen imar hizmetlerini ve 3194 Sayılı İmar Kanunun gerektirdiği bütün işleri</a:t>
            </a:r>
            <a:r>
              <a:rPr lang="tr" sz="1000" spc="-50" dirty="0">
                <a:solidFill>
                  <a:srgbClr val="1E1919"/>
                </a:solidFill>
                <a:latin typeface="Lucida Sans Unicode"/>
              </a:rPr>
              <a:t> </a:t>
            </a:r>
            <a:r>
              <a:rPr lang="tr" sz="1000" spc="-50" dirty="0">
                <a:solidFill>
                  <a:srgbClr val="1F1919"/>
                </a:solidFill>
                <a:latin typeface="Lucida Sans Unicode"/>
              </a:rPr>
              <a:t>yapmak</a:t>
            </a:r>
          </a:p>
          <a:p>
            <a:pPr marL="12700" marR="12700" indent="203200" algn="just">
              <a:lnSpc>
                <a:spcPts val="1608"/>
              </a:lnSpc>
            </a:pPr>
            <a:r>
              <a:rPr lang="tr" sz="1000" spc="-50" dirty="0">
                <a:solidFill>
                  <a:srgbClr val="C50B19"/>
                </a:solidFill>
                <a:latin typeface="Lucida Sans Unicode"/>
              </a:rPr>
              <a:t>• </a:t>
            </a:r>
            <a:r>
              <a:rPr lang="tr" sz="1000" spc="-50" dirty="0">
                <a:solidFill>
                  <a:srgbClr val="1F1919"/>
                </a:solidFill>
                <a:latin typeface="Lucida Sans Unicode"/>
              </a:rPr>
              <a:t>2863 Sayılı Kültür ve Tabiat Varlıklarını Koruma Yasası kapsamında korunması gerekli taşınmaz</a:t>
            </a:r>
            <a:r>
              <a:rPr lang="tr" sz="1000" spc="-50" dirty="0">
                <a:solidFill>
                  <a:srgbClr val="1E1919"/>
                </a:solidFill>
                <a:latin typeface="Lucida Sans Unicode"/>
              </a:rPr>
              <a:t> </a:t>
            </a:r>
            <a:r>
              <a:rPr lang="tr" sz="1000" spc="-50" dirty="0">
                <a:solidFill>
                  <a:srgbClr val="1F1919"/>
                </a:solidFill>
                <a:latin typeface="Lucida Sans Unicode"/>
              </a:rPr>
              <a:t>kültürve tabiat varlıklarıyla ilgili işlemleri ve uygulamaları yürütmek</a:t>
            </a:r>
          </a:p>
          <a:p>
            <a:pPr marL="12700" indent="203200" algn="just">
              <a:lnSpc>
                <a:spcPts val="1968"/>
              </a:lnSpc>
            </a:pPr>
            <a:r>
              <a:rPr lang="tr" sz="1000" spc="-50" dirty="0">
                <a:solidFill>
                  <a:srgbClr val="FA1825"/>
                </a:solidFill>
                <a:latin typeface="Lucida Sans Unicode"/>
              </a:rPr>
              <a:t>• </a:t>
            </a:r>
            <a:r>
              <a:rPr lang="tr" sz="1000" spc="-50" dirty="0">
                <a:solidFill>
                  <a:srgbClr val="1F1919"/>
                </a:solidFill>
                <a:latin typeface="Lucida Sans Unicode"/>
              </a:rPr>
              <a:t>Tevhit, ifraz, harita yapımı, mevzi, imar onama, ruhsat yapı izni işlerini yürütmek</a:t>
            </a:r>
          </a:p>
          <a:p>
            <a:pPr marL="12700" indent="203200" algn="just">
              <a:lnSpc>
                <a:spcPts val="1968"/>
              </a:lnSpc>
            </a:pPr>
            <a:r>
              <a:rPr lang="tr" sz="1000" spc="-50" dirty="0">
                <a:solidFill>
                  <a:srgbClr val="FA1825"/>
                </a:solidFill>
                <a:latin typeface="Lucida Sans Unicode"/>
              </a:rPr>
              <a:t>• </a:t>
            </a:r>
            <a:r>
              <a:rPr lang="tr" sz="1000" spc="-50" dirty="0">
                <a:solidFill>
                  <a:srgbClr val="1F1919"/>
                </a:solidFill>
                <a:latin typeface="Lucida Sans Unicode"/>
              </a:rPr>
              <a:t>5490 Sayılı Nüfus Hizmetleri Kanunu kapsamında Adres Kayıt ve numarataj iş ve işlemleri yapmak</a:t>
            </a:r>
          </a:p>
          <a:p>
            <a:pPr marL="12700" indent="203200" algn="just">
              <a:lnSpc>
                <a:spcPts val="1968"/>
              </a:lnSpc>
            </a:pPr>
            <a:r>
              <a:rPr lang="tr" sz="1000" spc="-50" dirty="0">
                <a:solidFill>
                  <a:srgbClr val="FA1825"/>
                </a:solidFill>
                <a:latin typeface="Lucida Sans Unicode"/>
              </a:rPr>
              <a:t>• </a:t>
            </a:r>
            <a:r>
              <a:rPr lang="tr" sz="1000" spc="-50" dirty="0">
                <a:solidFill>
                  <a:srgbClr val="1F1919"/>
                </a:solidFill>
                <a:latin typeface="Lucida Sans Unicode"/>
              </a:rPr>
              <a:t>Benzeri konularda </a:t>
            </a:r>
            <a:r>
              <a:rPr lang="tr" sz="1000" spc="-50" dirty="0" smtClean="0">
                <a:solidFill>
                  <a:srgbClr val="1F1919"/>
                </a:solidFill>
                <a:latin typeface="Lucida Sans Unicode"/>
              </a:rPr>
              <a:t>Mevzuatlar doğrultusunda verilecek diğer görevleri yapmak</a:t>
            </a:r>
            <a:endParaRPr lang="tr" sz="1000" spc="-50" dirty="0">
              <a:solidFill>
                <a:srgbClr val="1F1919"/>
              </a:solidFill>
              <a:latin typeface="Lucida Sans Unicode"/>
            </a:endParaRPr>
          </a:p>
          <a:p>
            <a:pPr marL="12700" indent="203200" algn="just">
              <a:lnSpc>
                <a:spcPts val="1968"/>
              </a:lnSpc>
              <a:spcAft>
                <a:spcPts val="420"/>
              </a:spcAft>
            </a:pPr>
            <a:r>
              <a:rPr lang="tr" sz="1000" spc="-50" dirty="0">
                <a:solidFill>
                  <a:srgbClr val="FA1825"/>
                </a:solidFill>
                <a:latin typeface="Lucida Sans Unicode"/>
              </a:rPr>
              <a:t>• </a:t>
            </a:r>
            <a:r>
              <a:rPr lang="tr" sz="1000" spc="-50" dirty="0">
                <a:solidFill>
                  <a:srgbClr val="1F1919"/>
                </a:solidFill>
                <a:latin typeface="Lucida Sans Unicode"/>
              </a:rPr>
              <a:t>Yeraltı kuyuları ile kaynaksularının kira iş ve işlemlerini </a:t>
            </a:r>
            <a:r>
              <a:rPr lang="tr" sz="1000" spc="-50" dirty="0" smtClean="0">
                <a:solidFill>
                  <a:srgbClr val="1F1919"/>
                </a:solidFill>
                <a:latin typeface="Lucida Sans Unicode"/>
              </a:rPr>
              <a:t>yapmak</a:t>
            </a:r>
            <a:endParaRPr lang="tr" sz="1000" spc="-50" dirty="0">
              <a:solidFill>
                <a:srgbClr val="1F1919"/>
              </a:solidFill>
              <a:latin typeface="Lucida Sans Unicode"/>
            </a:endParaRPr>
          </a:p>
        </p:txBody>
      </p:sp>
      <p:sp>
        <p:nvSpPr>
          <p:cNvPr id="10" name="9 Dikdörtgen"/>
          <p:cNvSpPr/>
          <p:nvPr/>
        </p:nvSpPr>
        <p:spPr>
          <a:xfrm>
            <a:off x="6333744" y="9698736"/>
            <a:ext cx="475488" cy="323088"/>
          </a:xfrm>
          <a:prstGeom prst="rect">
            <a:avLst/>
          </a:prstGeom>
        </p:spPr>
        <p:txBody>
          <a:bodyPr lIns="0" tIns="0" rIns="0" bIns="0">
            <a:noAutofit/>
          </a:bodyPr>
          <a:lstStyle/>
          <a:p>
            <a:pPr indent="0" algn="just"/>
            <a:endParaRPr lang="tr" sz="3000" cap="small" spc="50" dirty="0">
              <a:solidFill>
                <a:srgbClr val="9A9697"/>
              </a:solidFill>
              <a:latin typeface="Arial Unicode M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3" cstate="print"/>
          <a:stretch>
            <a:fillRect/>
          </a:stretch>
        </p:blipFill>
        <p:spPr>
          <a:xfrm>
            <a:off x="2203704" y="1554480"/>
            <a:ext cx="3157728" cy="4401312"/>
          </a:xfrm>
          <a:prstGeom prst="rect">
            <a:avLst/>
          </a:prstGeom>
        </p:spPr>
      </p:pic>
      <p:pic>
        <p:nvPicPr>
          <p:cNvPr id="3" name="2 Resim"/>
          <p:cNvPicPr>
            <a:picLocks noChangeAspect="1"/>
          </p:cNvPicPr>
          <p:nvPr/>
        </p:nvPicPr>
        <p:blipFill>
          <a:blip r:embed="rId4" cstate="print"/>
          <a:stretch>
            <a:fillRect/>
          </a:stretch>
        </p:blipFill>
        <p:spPr>
          <a:xfrm>
            <a:off x="4773168" y="8058912"/>
            <a:ext cx="1847088" cy="481584"/>
          </a:xfrm>
          <a:prstGeom prst="rect">
            <a:avLst/>
          </a:prstGeom>
        </p:spPr>
      </p:pic>
      <p:sp>
        <p:nvSpPr>
          <p:cNvPr id="4" name="3 Dikdörtgen"/>
          <p:cNvSpPr/>
          <p:nvPr/>
        </p:nvSpPr>
        <p:spPr>
          <a:xfrm>
            <a:off x="1438656" y="6827520"/>
            <a:ext cx="5184648" cy="917448"/>
          </a:xfrm>
          <a:prstGeom prst="rect">
            <a:avLst/>
          </a:prstGeom>
        </p:spPr>
        <p:txBody>
          <a:bodyPr lIns="0" tIns="0" rIns="0" bIns="0">
            <a:noAutofit/>
          </a:bodyPr>
          <a:lstStyle/>
          <a:p>
            <a:pPr indent="0" algn="ctr">
              <a:lnSpc>
                <a:spcPts val="2592"/>
              </a:lnSpc>
              <a:spcBef>
                <a:spcPts val="4830"/>
              </a:spcBef>
            </a:pPr>
            <a:r>
              <a:rPr lang="tr" sz="1600">
                <a:solidFill>
                  <a:srgbClr val="808282"/>
                </a:solidFill>
                <a:latin typeface="Arial"/>
              </a:rPr>
              <a:t>Kendiniz için değil, bağlı bulunduğunuz ulus için</a:t>
            </a:r>
          </a:p>
          <a:p>
            <a:pPr indent="0" algn="ctr">
              <a:lnSpc>
                <a:spcPts val="2592"/>
              </a:lnSpc>
              <a:spcAft>
                <a:spcPts val="1890"/>
              </a:spcAft>
            </a:pPr>
            <a:r>
              <a:rPr lang="tr" sz="1600">
                <a:solidFill>
                  <a:srgbClr val="808282"/>
                </a:solidFill>
                <a:latin typeface="Arial"/>
              </a:rPr>
              <a:t>elbirliği ile çalışınız.</a:t>
            </a:r>
            <a:r>
              <a:rPr lang="tr" sz="1600">
                <a:solidFill>
                  <a:srgbClr val="6D6F74"/>
                </a:solidFill>
                <a:latin typeface="Arial"/>
              </a:rPr>
              <a:t> </a:t>
            </a:r>
            <a:r>
              <a:rPr lang="tr" sz="1600">
                <a:solidFill>
                  <a:srgbClr val="808282"/>
                </a:solidFill>
                <a:latin typeface="Arial"/>
              </a:rPr>
              <a:t>Çalışmaların en yükseği budur.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1138219" y="1418404"/>
            <a:ext cx="3202533" cy="231648"/>
          </a:xfrm>
          <a:prstGeom prst="rect">
            <a:avLst/>
          </a:prstGeom>
        </p:spPr>
      </p:pic>
      <p:pic>
        <p:nvPicPr>
          <p:cNvPr id="3" name="2 Resim"/>
          <p:cNvPicPr>
            <a:picLocks noChangeAspect="1"/>
          </p:cNvPicPr>
          <p:nvPr/>
        </p:nvPicPr>
        <p:blipFill>
          <a:blip r:embed="rId3" cstate="print"/>
          <a:stretch>
            <a:fillRect/>
          </a:stretch>
        </p:blipFill>
        <p:spPr>
          <a:xfrm>
            <a:off x="4281491" y="1204090"/>
            <a:ext cx="588264" cy="496824"/>
          </a:xfrm>
          <a:prstGeom prst="rect">
            <a:avLst/>
          </a:prstGeom>
        </p:spPr>
      </p:pic>
      <p:sp>
        <p:nvSpPr>
          <p:cNvPr id="4" name="3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722376" y="795528"/>
            <a:ext cx="5907024" cy="182880"/>
          </a:xfrm>
          <a:prstGeom prst="rect">
            <a:avLst/>
          </a:prstGeom>
        </p:spPr>
        <p:txBody>
          <a:bodyPr lIns="0" tIns="0" rIns="0" bIns="0">
            <a:noAutofit/>
          </a:bodyPr>
          <a:lstStyle/>
          <a:p>
            <a:pPr marL="63500" indent="0" algn="just">
              <a:spcAft>
                <a:spcPts val="273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İL </a:t>
            </a:r>
            <a:r>
              <a:rPr lang="tr" sz="1000" spc="-100" dirty="0">
                <a:solidFill>
                  <a:srgbClr val="808282"/>
                </a:solidFill>
                <a:latin typeface="Trebuchet MS"/>
              </a:rPr>
              <a:t>ÖZEL İDARESİ</a:t>
            </a:r>
          </a:p>
        </p:txBody>
      </p:sp>
      <p:sp>
        <p:nvSpPr>
          <p:cNvPr id="7" name="6 Dikdörtgen"/>
          <p:cNvSpPr/>
          <p:nvPr/>
        </p:nvSpPr>
        <p:spPr>
          <a:xfrm>
            <a:off x="495277" y="1704156"/>
            <a:ext cx="5907024" cy="4331208"/>
          </a:xfrm>
          <a:prstGeom prst="rect">
            <a:avLst/>
          </a:prstGeom>
        </p:spPr>
        <p:txBody>
          <a:bodyPr lIns="0" tIns="0" rIns="0" bIns="0">
            <a:noAutofit/>
          </a:bodyPr>
          <a:lstStyle/>
          <a:p>
            <a:pPr marL="63500" marR="12700" indent="0" algn="just">
              <a:lnSpc>
                <a:spcPts val="1320"/>
              </a:lnSpc>
              <a:spcBef>
                <a:spcPts val="2730"/>
              </a:spcBef>
              <a:spcAft>
                <a:spcPts val="210"/>
              </a:spcAft>
            </a:pPr>
            <a:endParaRPr lang="tr" sz="1000" spc="-50" dirty="0">
              <a:solidFill>
                <a:srgbClr val="1F1919"/>
              </a:solidFill>
              <a:latin typeface="Lucida Sans Unicode"/>
            </a:endParaRPr>
          </a:p>
        </p:txBody>
      </p:sp>
      <p:sp>
        <p:nvSpPr>
          <p:cNvPr id="8" name="7 Dikdörtgen"/>
          <p:cNvSpPr/>
          <p:nvPr/>
        </p:nvSpPr>
        <p:spPr>
          <a:xfrm>
            <a:off x="852467" y="1847032"/>
            <a:ext cx="5867400" cy="383644"/>
          </a:xfrm>
          <a:prstGeom prst="rect">
            <a:avLst/>
          </a:prstGeom>
        </p:spPr>
        <p:txBody>
          <a:bodyPr lIns="0" tIns="0" rIns="0" bIns="0">
            <a:noAutofit/>
          </a:bodyPr>
          <a:lstStyle/>
          <a:p>
            <a:pPr indent="0"/>
            <a:endParaRPr lang="tr" sz="900" dirty="0">
              <a:solidFill>
                <a:schemeClr val="bg1"/>
              </a:solidFill>
              <a:latin typeface="Lucida Sans Unicode"/>
            </a:endParaRPr>
          </a:p>
        </p:txBody>
      </p:sp>
      <p:sp>
        <p:nvSpPr>
          <p:cNvPr id="9" name="8 Dikdörtgen"/>
          <p:cNvSpPr/>
          <p:nvPr/>
        </p:nvSpPr>
        <p:spPr>
          <a:xfrm>
            <a:off x="781029" y="2061346"/>
            <a:ext cx="5907024" cy="502920"/>
          </a:xfrm>
          <a:prstGeom prst="rect">
            <a:avLst/>
          </a:prstGeom>
        </p:spPr>
        <p:txBody>
          <a:bodyPr lIns="0" tIns="0" rIns="0" bIns="0">
            <a:noAutofit/>
          </a:bodyPr>
          <a:lstStyle/>
          <a:p>
            <a:pPr marL="63500" marR="12700" indent="177800" algn="just">
              <a:lnSpc>
                <a:spcPts val="1320"/>
              </a:lnSpc>
              <a:spcBef>
                <a:spcPts val="1260"/>
              </a:spcBef>
              <a:spcAft>
                <a:spcPts val="210"/>
              </a:spcAft>
            </a:pPr>
            <a:endParaRPr lang="tr" sz="1000" spc="-50" dirty="0">
              <a:solidFill>
                <a:srgbClr val="1F1919"/>
              </a:solidFill>
              <a:latin typeface="Lucida Sans Unicode"/>
            </a:endParaRPr>
          </a:p>
        </p:txBody>
      </p:sp>
      <p:sp>
        <p:nvSpPr>
          <p:cNvPr id="10" name="9 Dikdörtgen"/>
          <p:cNvSpPr/>
          <p:nvPr/>
        </p:nvSpPr>
        <p:spPr>
          <a:xfrm>
            <a:off x="852467" y="2990040"/>
            <a:ext cx="5907024" cy="2048256"/>
          </a:xfrm>
          <a:prstGeom prst="rect">
            <a:avLst/>
          </a:prstGeom>
        </p:spPr>
        <p:txBody>
          <a:bodyPr lIns="0" tIns="0" rIns="0" bIns="0">
            <a:noAutofit/>
          </a:bodyPr>
          <a:lstStyle/>
          <a:p>
            <a:pPr marL="63500" marR="12700" indent="177800" algn="just">
              <a:lnSpc>
                <a:spcPts val="1608"/>
              </a:lnSpc>
              <a:spcBef>
                <a:spcPts val="630"/>
              </a:spcBef>
              <a:spcAft>
                <a:spcPts val="210"/>
              </a:spcAft>
            </a:pPr>
            <a:r>
              <a:rPr lang="tr" sz="1000" spc="-50" dirty="0" smtClean="0">
                <a:solidFill>
                  <a:srgbClr val="FA1825"/>
                </a:solidFill>
                <a:latin typeface="Lucida Sans Unicode"/>
              </a:rPr>
              <a:t>•</a:t>
            </a:r>
            <a:endParaRPr lang="tr" sz="1000" spc="-50" dirty="0">
              <a:solidFill>
                <a:srgbClr val="1F1919"/>
              </a:solidFill>
              <a:latin typeface="Lucida Sans Unicode"/>
            </a:endParaRPr>
          </a:p>
        </p:txBody>
      </p:sp>
      <p:sp>
        <p:nvSpPr>
          <p:cNvPr id="11" name="10 Dikdörtgen"/>
          <p:cNvSpPr/>
          <p:nvPr/>
        </p:nvSpPr>
        <p:spPr>
          <a:xfrm>
            <a:off x="709591" y="1918470"/>
            <a:ext cx="5907024" cy="140208"/>
          </a:xfrm>
          <a:prstGeom prst="rect">
            <a:avLst/>
          </a:prstGeom>
        </p:spPr>
        <p:txBody>
          <a:bodyPr lIns="0" tIns="0" rIns="0" bIns="0">
            <a:noAutofit/>
          </a:bodyPr>
          <a:lstStyle/>
          <a:p>
            <a:pPr marL="63500" indent="177800" algn="just">
              <a:spcBef>
                <a:spcPts val="210"/>
              </a:spcBef>
              <a:spcAft>
                <a:spcPts val="630"/>
              </a:spcAft>
            </a:pPr>
            <a:r>
              <a:rPr lang="tr" sz="1000" b="1" dirty="0" smtClean="0">
                <a:solidFill>
                  <a:srgbClr val="FA1825"/>
                </a:solidFill>
                <a:latin typeface="Lucida Sans Unicode"/>
              </a:rPr>
              <a:t>Görevleri</a:t>
            </a:r>
            <a:endParaRPr lang="tr" sz="1000" b="1" dirty="0">
              <a:solidFill>
                <a:srgbClr val="FA1825"/>
              </a:solidFill>
              <a:latin typeface="Lucida Sans Unicode"/>
            </a:endParaRPr>
          </a:p>
        </p:txBody>
      </p:sp>
      <p:sp>
        <p:nvSpPr>
          <p:cNvPr id="12" name="11 Dikdörtgen"/>
          <p:cNvSpPr/>
          <p:nvPr/>
        </p:nvSpPr>
        <p:spPr>
          <a:xfrm>
            <a:off x="755904" y="9707880"/>
            <a:ext cx="469392" cy="292608"/>
          </a:xfrm>
          <a:prstGeom prst="rect">
            <a:avLst/>
          </a:prstGeom>
        </p:spPr>
        <p:txBody>
          <a:bodyPr lIns="0" tIns="0" rIns="0" bIns="0">
            <a:noAutofit/>
          </a:bodyPr>
          <a:lstStyle/>
          <a:p>
            <a:endParaRPr/>
          </a:p>
        </p:txBody>
      </p:sp>
      <p:sp>
        <p:nvSpPr>
          <p:cNvPr id="13" name="12 Dikdörtgen"/>
          <p:cNvSpPr/>
          <p:nvPr/>
        </p:nvSpPr>
        <p:spPr>
          <a:xfrm>
            <a:off x="1281095" y="1418404"/>
            <a:ext cx="2319866" cy="246221"/>
          </a:xfrm>
          <a:prstGeom prst="rect">
            <a:avLst/>
          </a:prstGeom>
        </p:spPr>
        <p:txBody>
          <a:bodyPr wrap="square">
            <a:spAutoFit/>
          </a:bodyPr>
          <a:lstStyle/>
          <a:p>
            <a:r>
              <a:rPr lang="tr" sz="1000" b="1" dirty="0" smtClean="0">
                <a:solidFill>
                  <a:schemeClr val="bg1"/>
                </a:solidFill>
                <a:latin typeface="Lucida Sans Unicode"/>
              </a:rPr>
              <a:t>MAKİNA VE İKMAL MÜDÜRLÜĞÜ</a:t>
            </a:r>
            <a:endParaRPr lang="tr-TR" sz="1000" b="1" dirty="0"/>
          </a:p>
        </p:txBody>
      </p:sp>
      <p:sp>
        <p:nvSpPr>
          <p:cNvPr id="14" name="13 Dikdörtgen"/>
          <p:cNvSpPr/>
          <p:nvPr/>
        </p:nvSpPr>
        <p:spPr>
          <a:xfrm>
            <a:off x="2090898" y="5162034"/>
            <a:ext cx="3381054" cy="369332"/>
          </a:xfrm>
          <a:prstGeom prst="rect">
            <a:avLst/>
          </a:prstGeom>
        </p:spPr>
        <p:txBody>
          <a:bodyPr wrap="none">
            <a:spAutoFit/>
          </a:bodyPr>
          <a:lstStyle/>
          <a:p>
            <a:r>
              <a:rPr lang="tr" dirty="0" smtClean="0">
                <a:solidFill>
                  <a:schemeClr val="bg1"/>
                </a:solidFill>
                <a:latin typeface="Lucida Sans Unicode"/>
              </a:rPr>
              <a:t>MAKİNA İKMAL MÜDÜRLÜĞÜ</a:t>
            </a:r>
            <a:endParaRPr lang="tr-TR" dirty="0"/>
          </a:p>
        </p:txBody>
      </p:sp>
      <p:sp>
        <p:nvSpPr>
          <p:cNvPr id="15" name="14 Dikdörtgen"/>
          <p:cNvSpPr/>
          <p:nvPr/>
        </p:nvSpPr>
        <p:spPr>
          <a:xfrm>
            <a:off x="2090898" y="5162034"/>
            <a:ext cx="3381054" cy="369332"/>
          </a:xfrm>
          <a:prstGeom prst="rect">
            <a:avLst/>
          </a:prstGeom>
        </p:spPr>
        <p:txBody>
          <a:bodyPr wrap="none">
            <a:spAutoFit/>
          </a:bodyPr>
          <a:lstStyle/>
          <a:p>
            <a:r>
              <a:rPr lang="tr" dirty="0" smtClean="0">
                <a:solidFill>
                  <a:schemeClr val="bg1"/>
                </a:solidFill>
                <a:latin typeface="Lucida Sans Unicode"/>
              </a:rPr>
              <a:t>MAKİNA İKMAL MÜDÜRLÜĞÜ</a:t>
            </a:r>
            <a:endParaRPr lang="tr-TR" dirty="0"/>
          </a:p>
        </p:txBody>
      </p:sp>
      <p:sp>
        <p:nvSpPr>
          <p:cNvPr id="17" name="16 Dikdörtgen"/>
          <p:cNvSpPr/>
          <p:nvPr/>
        </p:nvSpPr>
        <p:spPr>
          <a:xfrm>
            <a:off x="1066781" y="2275660"/>
            <a:ext cx="5643602" cy="3477875"/>
          </a:xfrm>
          <a:prstGeom prst="rect">
            <a:avLst/>
          </a:prstGeom>
        </p:spPr>
        <p:txBody>
          <a:bodyPr wrap="square" anchor="ctr">
            <a:spAutoFit/>
          </a:bodyPr>
          <a:lstStyle/>
          <a:p>
            <a:r>
              <a:rPr lang="tr-TR" sz="1000" dirty="0" smtClean="0">
                <a:solidFill>
                  <a:srgbClr val="FF0000"/>
                </a:solidFill>
                <a:latin typeface="Lucida Sans Unicode" pitchFamily="34" charset="0"/>
                <a:cs typeface="Lucida Sans Unicode" pitchFamily="34" charset="0"/>
              </a:rPr>
              <a:t>1)</a:t>
            </a:r>
            <a:r>
              <a:rPr lang="tr-TR" sz="1000" dirty="0" smtClean="0">
                <a:latin typeface="Lucida Sans Unicode" pitchFamily="34" charset="0"/>
                <a:cs typeface="Lucida Sans Unicode" pitchFamily="34" charset="0"/>
              </a:rPr>
              <a:t> Yıllık programlar göz önünde tutularak Genel Müdürlük makine parkının eksikliklerini belirlemek ve gidermek, işletilmesi ve dağıtımına ilişkin iş ve işlemleri yapmak.</a:t>
            </a:r>
          </a:p>
          <a:p>
            <a:r>
              <a:rPr lang="tr-TR" sz="1000" dirty="0" smtClean="0">
                <a:latin typeface="Lucida Sans Unicode" pitchFamily="34" charset="0"/>
                <a:cs typeface="Lucida Sans Unicode" pitchFamily="34" charset="0"/>
              </a:rPr>
              <a:t> </a:t>
            </a:r>
          </a:p>
          <a:p>
            <a:r>
              <a:rPr lang="tr-TR" sz="1000" dirty="0" smtClean="0">
                <a:solidFill>
                  <a:srgbClr val="FF0000"/>
                </a:solidFill>
                <a:latin typeface="Lucida Sans Unicode" pitchFamily="34" charset="0"/>
                <a:cs typeface="Lucida Sans Unicode" pitchFamily="34" charset="0"/>
              </a:rPr>
              <a:t>2)</a:t>
            </a:r>
            <a:r>
              <a:rPr lang="tr-TR" sz="1000" dirty="0" smtClean="0">
                <a:latin typeface="Lucida Sans Unicode" pitchFamily="34" charset="0"/>
                <a:cs typeface="Lucida Sans Unicode" pitchFamily="34" charset="0"/>
              </a:rPr>
              <a:t> Makinelerin bakım ve onarımları için gerekli atölyeleri, makine yedek parça ve malzeme ambarları ile depoları, servis ve akaryakıt tesislerini, alıcı-verici telsiz istasyonları ve şebekelerini kurmak, işletmek veya işlettirmek.</a:t>
            </a:r>
          </a:p>
          <a:p>
            <a:r>
              <a:rPr lang="tr-TR" sz="1000" dirty="0" smtClean="0">
                <a:latin typeface="Lucida Sans Unicode" pitchFamily="34" charset="0"/>
                <a:cs typeface="Lucida Sans Unicode" pitchFamily="34" charset="0"/>
              </a:rPr>
              <a:t> </a:t>
            </a:r>
          </a:p>
          <a:p>
            <a:r>
              <a:rPr lang="tr-TR" sz="1000" dirty="0" smtClean="0">
                <a:solidFill>
                  <a:srgbClr val="FF0000"/>
                </a:solidFill>
                <a:latin typeface="Lucida Sans Unicode" pitchFamily="34" charset="0"/>
                <a:cs typeface="Lucida Sans Unicode" pitchFamily="34" charset="0"/>
              </a:rPr>
              <a:t>3)</a:t>
            </a:r>
            <a:r>
              <a:rPr lang="tr-TR" sz="1000" dirty="0" smtClean="0">
                <a:latin typeface="Lucida Sans Unicode" pitchFamily="34" charset="0"/>
                <a:cs typeface="Lucida Sans Unicode" pitchFamily="34" charset="0"/>
              </a:rPr>
              <a:t> İhtiyaç duyulan ve satın alınması mümkün veya ekonomik olmayan makine, teçhizat ve yedek parçaların imali için gerekli etüt, inceleme ve piyasa araştırması yapmak, imal etmek veya ettirmek.</a:t>
            </a:r>
          </a:p>
          <a:p>
            <a:r>
              <a:rPr lang="tr-TR" sz="1000" dirty="0" smtClean="0">
                <a:latin typeface="Lucida Sans Unicode" pitchFamily="34" charset="0"/>
                <a:cs typeface="Lucida Sans Unicode" pitchFamily="34" charset="0"/>
              </a:rPr>
              <a:t> </a:t>
            </a:r>
          </a:p>
          <a:p>
            <a:r>
              <a:rPr lang="tr-TR" sz="1000" dirty="0" smtClean="0">
                <a:solidFill>
                  <a:srgbClr val="FF0000"/>
                </a:solidFill>
                <a:latin typeface="Lucida Sans Unicode" pitchFamily="34" charset="0"/>
                <a:cs typeface="Lucida Sans Unicode" pitchFamily="34" charset="0"/>
              </a:rPr>
              <a:t>4)</a:t>
            </a:r>
            <a:r>
              <a:rPr lang="tr-TR" sz="1000" dirty="0" smtClean="0">
                <a:latin typeface="Lucida Sans Unicode" pitchFamily="34" charset="0"/>
                <a:cs typeface="Lucida Sans Unicode" pitchFamily="34" charset="0"/>
              </a:rPr>
              <a:t> Her tür malzeme, makine, taşıt, araç-gereç ve yedek parça, akaryakıt ve madeni yağların en az ve en çok stok seviyeleri ile bunların yıllık tüketim miktarını, işletme giderlerini izlemek, kayıt ve sicillerini tutmak ve bunları takip etmek.</a:t>
            </a:r>
          </a:p>
          <a:p>
            <a:r>
              <a:rPr lang="tr-TR" sz="1000" dirty="0" smtClean="0">
                <a:latin typeface="Lucida Sans Unicode" pitchFamily="34" charset="0"/>
                <a:cs typeface="Lucida Sans Unicode" pitchFamily="34" charset="0"/>
              </a:rPr>
              <a:t> </a:t>
            </a:r>
          </a:p>
          <a:p>
            <a:r>
              <a:rPr lang="tr-TR" sz="1000" dirty="0" smtClean="0">
                <a:solidFill>
                  <a:srgbClr val="FF0000"/>
                </a:solidFill>
                <a:latin typeface="Lucida Sans Unicode" pitchFamily="34" charset="0"/>
                <a:cs typeface="Lucida Sans Unicode" pitchFamily="34" charset="0"/>
              </a:rPr>
              <a:t>5)</a:t>
            </a:r>
            <a:r>
              <a:rPr lang="tr-TR" sz="1000" dirty="0" smtClean="0">
                <a:latin typeface="Lucida Sans Unicode" pitchFamily="34" charset="0"/>
                <a:cs typeface="Lucida Sans Unicode" pitchFamily="34" charset="0"/>
              </a:rPr>
              <a:t> İhtiyaç duyulan makine, taşıt, araç-gereç, yedek parça ve akaryakıt ve madeni yağları teknik şartnamelere göre temin etmek, kabul ve muayene işlemlerini yapmak, kayıtlarını tutmak, depo etmek ikmali ve dağıtımı için gereken işlemleri yapmak.</a:t>
            </a:r>
          </a:p>
          <a:p>
            <a:r>
              <a:rPr lang="tr-TR" sz="1000" dirty="0" smtClean="0">
                <a:latin typeface="Lucida Sans Unicode" pitchFamily="34" charset="0"/>
                <a:cs typeface="Lucida Sans Unicode" pitchFamily="34" charset="0"/>
              </a:rPr>
              <a:t> </a:t>
            </a:r>
          </a:p>
          <a:p>
            <a:r>
              <a:rPr lang="tr-TR" sz="1000" dirty="0" smtClean="0">
                <a:solidFill>
                  <a:srgbClr val="FF0000"/>
                </a:solidFill>
                <a:latin typeface="Lucida Sans Unicode" pitchFamily="34" charset="0"/>
                <a:cs typeface="Lucida Sans Unicode" pitchFamily="34" charset="0"/>
              </a:rPr>
              <a:t>6)</a:t>
            </a:r>
            <a:r>
              <a:rPr lang="tr-TR" sz="1000" dirty="0" smtClean="0">
                <a:latin typeface="Lucida Sans Unicode" pitchFamily="34" charset="0"/>
                <a:cs typeface="Lucida Sans Unicode" pitchFamily="34" charset="0"/>
              </a:rPr>
              <a:t> Ekonomik ömrünü doldurmuş olan makine ekipman, teçhizat, atölye tezgah ve bunlara ait malzemeleri kullanım dışına çıkartmak, hibe, satış ve benzeri iş ve işlemlerini yapmak.</a:t>
            </a:r>
            <a:endParaRPr lang="tr-TR" sz="1000" dirty="0">
              <a:latin typeface="Lucida Sans Unicode" pitchFamily="34" charset="0"/>
              <a:cs typeface="Lucida Sans Unicode" pitchFamily="34" charset="0"/>
            </a:endParaRPr>
          </a:p>
        </p:txBody>
      </p:sp>
      <p:pic>
        <p:nvPicPr>
          <p:cNvPr id="19" name="18 Resim" descr="b bbb.jpg"/>
          <p:cNvPicPr>
            <a:picLocks noChangeAspect="1"/>
          </p:cNvPicPr>
          <p:nvPr/>
        </p:nvPicPr>
        <p:blipFill>
          <a:blip r:embed="rId4" cstate="print"/>
          <a:stretch>
            <a:fillRect/>
          </a:stretch>
        </p:blipFill>
        <p:spPr>
          <a:xfrm>
            <a:off x="1281095" y="5776122"/>
            <a:ext cx="4486656" cy="530352"/>
          </a:xfrm>
          <a:prstGeom prst="rect">
            <a:avLst/>
          </a:prstGeom>
        </p:spPr>
      </p:pic>
      <p:sp>
        <p:nvSpPr>
          <p:cNvPr id="20" name="19 Dikdörtgen"/>
          <p:cNvSpPr/>
          <p:nvPr/>
        </p:nvSpPr>
        <p:spPr>
          <a:xfrm>
            <a:off x="1209657" y="6347626"/>
            <a:ext cx="5643602" cy="823302"/>
          </a:xfrm>
          <a:prstGeom prst="rect">
            <a:avLst/>
          </a:prstGeom>
        </p:spPr>
        <p:txBody>
          <a:bodyPr wrap="square">
            <a:spAutoFit/>
          </a:bodyPr>
          <a:lstStyle/>
          <a:p>
            <a:pPr marL="12700" indent="190500" algn="just">
              <a:spcBef>
                <a:spcPts val="210"/>
              </a:spcBef>
              <a:spcAft>
                <a:spcPts val="630"/>
              </a:spcAft>
            </a:pPr>
            <a:r>
              <a:rPr lang="tr" sz="1000" b="1" dirty="0" smtClean="0">
                <a:solidFill>
                  <a:srgbClr val="FA1825"/>
                </a:solidFill>
                <a:latin typeface="Lucida Sans Unicode"/>
              </a:rPr>
              <a:t>Görev Tanımı</a:t>
            </a:r>
          </a:p>
          <a:p>
            <a:pPr marL="12700" marR="228600" indent="190500" algn="just">
              <a:lnSpc>
                <a:spcPts val="1320"/>
              </a:lnSpc>
              <a:spcAft>
                <a:spcPts val="630"/>
              </a:spcAft>
            </a:pPr>
            <a:r>
              <a:rPr lang="tr" sz="1000" spc="-50" dirty="0" smtClean="0">
                <a:solidFill>
                  <a:srgbClr val="1F1919"/>
                </a:solidFill>
                <a:latin typeface="Lucida Sans Unicode"/>
              </a:rPr>
              <a:t>Su ve Kanal Hizmetleri Müdürlüğü, 5302 Sayılı İl Özel İdaresi Kanununun 6. Maddesinin (b) bendi ile yine İl Özel İdaresine 5286 Kanun ile değişik 3202 Sayılı Köye yönelik hizmet hakları kanununun Ek-2. Maddesinde belirtilen görevleri yapmakla yetkilidir.</a:t>
            </a:r>
            <a:endParaRPr lang="tr" sz="1000" spc="-50" dirty="0">
              <a:solidFill>
                <a:srgbClr val="1F1919"/>
              </a:solidFill>
              <a:latin typeface="Lucida Sans Unicode"/>
            </a:endParaRPr>
          </a:p>
        </p:txBody>
      </p:sp>
      <p:sp>
        <p:nvSpPr>
          <p:cNvPr id="21" name="20 Dikdörtgen"/>
          <p:cNvSpPr/>
          <p:nvPr/>
        </p:nvSpPr>
        <p:spPr>
          <a:xfrm>
            <a:off x="1138219" y="7562072"/>
            <a:ext cx="5572164" cy="2400657"/>
          </a:xfrm>
          <a:prstGeom prst="rect">
            <a:avLst/>
          </a:prstGeom>
        </p:spPr>
        <p:txBody>
          <a:bodyPr wrap="square">
            <a:spAutoFit/>
          </a:bodyPr>
          <a:lstStyle/>
          <a:p>
            <a:pPr marL="12700" marR="228600" indent="190500" algn="just">
              <a:lnSpc>
                <a:spcPts val="1584"/>
              </a:lnSpc>
              <a:spcBef>
                <a:spcPts val="630"/>
              </a:spcBef>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Yağışların ve sel sularının zararlarını önleyici ve depolayıcı tarım arazileri için sulama suyu ve</a:t>
            </a:r>
            <a:r>
              <a:rPr lang="tr" sz="1000" spc="-50" dirty="0" smtClean="0">
                <a:solidFill>
                  <a:srgbClr val="1E191A"/>
                </a:solidFill>
                <a:latin typeface="Lucida Sans Unicode"/>
              </a:rPr>
              <a:t> </a:t>
            </a:r>
            <a:r>
              <a:rPr lang="tr" sz="1000" spc="-50" dirty="0" smtClean="0">
                <a:solidFill>
                  <a:srgbClr val="1F1919"/>
                </a:solidFill>
                <a:latin typeface="Lucida Sans Unicode"/>
              </a:rPr>
              <a:t>hayvanlar için içme suyu teminine matuf gölet ve diğer tesisleri yapmak ve yaptırmak</a:t>
            </a:r>
          </a:p>
          <a:p>
            <a:pPr marL="12700" marR="228600" indent="190500" algn="just">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Toprak erozyonunu önleyici, giderici ve azaltıcı, toprak ve su dengesinin kurulması ve korunmasını</a:t>
            </a:r>
            <a:r>
              <a:rPr lang="tr" sz="1000" spc="-50" dirty="0" smtClean="0">
                <a:solidFill>
                  <a:srgbClr val="1E191A"/>
                </a:solidFill>
                <a:latin typeface="Lucida Sans Unicode"/>
              </a:rPr>
              <a:t> </a:t>
            </a:r>
            <a:r>
              <a:rPr lang="tr" sz="1000" spc="-50" dirty="0" smtClean="0">
                <a:solidFill>
                  <a:srgbClr val="1F1919"/>
                </a:solidFill>
                <a:latin typeface="Lucida Sans Unicode"/>
              </a:rPr>
              <a:t>sağlayıcı tedbirler almak, gerekli tesisleri yapmak ve yaptırmak</a:t>
            </a:r>
          </a:p>
          <a:p>
            <a:pPr marL="12700" indent="190500" algn="just">
              <a:spcAft>
                <a:spcPts val="630"/>
              </a:spcAft>
            </a:pPr>
            <a:r>
              <a:rPr lang="tr" sz="1000" spc="-50" dirty="0" smtClean="0">
                <a:solidFill>
                  <a:srgbClr val="FA1825"/>
                </a:solidFill>
                <a:latin typeface="Lucida Sans Unicode"/>
              </a:rPr>
              <a:t>• </a:t>
            </a:r>
            <a:r>
              <a:rPr lang="tr" sz="1000" spc="-50" dirty="0" smtClean="0">
                <a:solidFill>
                  <a:srgbClr val="1F1919"/>
                </a:solidFill>
                <a:latin typeface="Lucida Sans Unicode"/>
              </a:rPr>
              <a:t>Terfili sulama suyu inşaatlarının enerji besleme tesislerini yapmak ve yaptırmak</a:t>
            </a:r>
          </a:p>
          <a:p>
            <a:pPr marL="12700" marR="228600" indent="190500" algn="just">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Toplulaştırma sonucunda yeni parselleri maliklerin adına tescil ettirmek, ifraz işlerine konu</a:t>
            </a:r>
            <a:r>
              <a:rPr lang="tr" sz="1000" spc="-50" dirty="0" smtClean="0">
                <a:solidFill>
                  <a:srgbClr val="1E191A"/>
                </a:solidFill>
                <a:latin typeface="Lucida Sans Unicode"/>
              </a:rPr>
              <a:t> </a:t>
            </a:r>
            <a:r>
              <a:rPr lang="tr" sz="1000" spc="-50" dirty="0" smtClean="0">
                <a:solidFill>
                  <a:srgbClr val="1F1919"/>
                </a:solidFill>
                <a:latin typeface="Lucida Sans Unicode"/>
              </a:rPr>
              <a:t>olmasını önlemek için tapu siciline şerh vermek ve uygulamada gerekli görüldüğü zaruri hallerde</a:t>
            </a:r>
            <a:r>
              <a:rPr lang="tr" sz="1000" spc="-50" dirty="0" smtClean="0">
                <a:solidFill>
                  <a:srgbClr val="1E191A"/>
                </a:solidFill>
                <a:latin typeface="Lucida Sans Unicode"/>
              </a:rPr>
              <a:t> </a:t>
            </a:r>
            <a:r>
              <a:rPr lang="tr" sz="1000" spc="-50" dirty="0" smtClean="0">
                <a:solidFill>
                  <a:srgbClr val="1F1919"/>
                </a:solidFill>
                <a:latin typeface="Lucida Sans Unicode"/>
              </a:rPr>
              <a:t>kamulaştırma yapmak. Toplulaştırma esas ve usullerinin nasıl yapılacağını yönetmelikle belirlemek</a:t>
            </a:r>
          </a:p>
          <a:p>
            <a:pPr marL="12700" indent="190500" algn="just">
              <a:spcAft>
                <a:spcPts val="630"/>
              </a:spcAft>
            </a:pPr>
            <a:r>
              <a:rPr lang="tr" sz="1000" spc="-50" dirty="0" smtClean="0">
                <a:solidFill>
                  <a:srgbClr val="FA1825"/>
                </a:solidFill>
                <a:latin typeface="Lucida Sans Unicode"/>
              </a:rPr>
              <a:t>• </a:t>
            </a:r>
            <a:r>
              <a:rPr lang="tr" sz="1000" spc="-50" dirty="0" smtClean="0">
                <a:solidFill>
                  <a:srgbClr val="1F1919"/>
                </a:solidFill>
                <a:latin typeface="Lucida Sans Unicode"/>
              </a:rPr>
              <a:t>Amirlerin ve mevzuatın verdiği nitelikteki diğer iş ve işlemleri yerine getirmek</a:t>
            </a:r>
          </a:p>
        </p:txBody>
      </p:sp>
      <p:sp>
        <p:nvSpPr>
          <p:cNvPr id="22" name="21 Dikdörtgen"/>
          <p:cNvSpPr/>
          <p:nvPr/>
        </p:nvSpPr>
        <p:spPr>
          <a:xfrm>
            <a:off x="1209657" y="7347758"/>
            <a:ext cx="950901" cy="246221"/>
          </a:xfrm>
          <a:prstGeom prst="rect">
            <a:avLst/>
          </a:prstGeom>
        </p:spPr>
        <p:txBody>
          <a:bodyPr wrap="none">
            <a:spAutoFit/>
          </a:bodyPr>
          <a:lstStyle/>
          <a:p>
            <a:pPr marL="12700" indent="190500" algn="just">
              <a:spcBef>
                <a:spcPts val="630"/>
              </a:spcBef>
              <a:spcAft>
                <a:spcPts val="630"/>
              </a:spcAft>
            </a:pPr>
            <a:r>
              <a:rPr lang="tr" sz="1000" b="1" dirty="0" smtClean="0">
                <a:solidFill>
                  <a:srgbClr val="FA1825"/>
                </a:solidFill>
                <a:latin typeface="Lucida Sans Unicode"/>
              </a:rPr>
              <a:t>Görevleri</a:t>
            </a:r>
            <a:endParaRPr lang="tr" sz="1000" b="1" dirty="0">
              <a:solidFill>
                <a:srgbClr val="FA1825"/>
              </a:solidFill>
              <a:latin typeface="Lucida Sans Unicode"/>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3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TAŞIYORUZ</a:t>
            </a:r>
          </a:p>
        </p:txBody>
      </p:sp>
      <p:sp>
        <p:nvSpPr>
          <p:cNvPr id="5" name="4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6" name="5 Dikdörtgen"/>
          <p:cNvSpPr/>
          <p:nvPr/>
        </p:nvSpPr>
        <p:spPr>
          <a:xfrm>
            <a:off x="932688" y="795528"/>
            <a:ext cx="6059424" cy="182880"/>
          </a:xfrm>
          <a:prstGeom prst="rect">
            <a:avLst/>
          </a:prstGeom>
        </p:spPr>
        <p:txBody>
          <a:bodyPr lIns="0" tIns="0" rIns="0" bIns="0">
            <a:noAutofit/>
          </a:bodyPr>
          <a:lstStyle/>
          <a:p>
            <a:pPr marL="5016500" indent="0">
              <a:spcAft>
                <a:spcPts val="231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852467" y="1346966"/>
            <a:ext cx="6059424" cy="1292352"/>
          </a:xfrm>
          <a:prstGeom prst="rect">
            <a:avLst/>
          </a:prstGeom>
        </p:spPr>
        <p:txBody>
          <a:bodyPr lIns="0" tIns="0" rIns="0" bIns="0">
            <a:noAutofit/>
          </a:bodyPr>
          <a:lstStyle/>
          <a:p>
            <a:pPr marL="12700" marR="228600" indent="190500" algn="just">
              <a:lnSpc>
                <a:spcPts val="1584"/>
              </a:lnSpc>
              <a:spcBef>
                <a:spcPts val="2310"/>
              </a:spcBef>
              <a:spcAft>
                <a:spcPts val="210"/>
              </a:spcAft>
            </a:pPr>
            <a:endParaRPr lang="tr" sz="1000" spc="-50" dirty="0">
              <a:solidFill>
                <a:srgbClr val="1F1919"/>
              </a:solidFill>
              <a:latin typeface="Lucida Sans Unicode"/>
            </a:endParaRPr>
          </a:p>
        </p:txBody>
      </p:sp>
      <p:sp>
        <p:nvSpPr>
          <p:cNvPr id="8" name="7 Dikdörtgen"/>
          <p:cNvSpPr/>
          <p:nvPr/>
        </p:nvSpPr>
        <p:spPr>
          <a:xfrm>
            <a:off x="995343" y="2847164"/>
            <a:ext cx="5818632" cy="368808"/>
          </a:xfrm>
          <a:prstGeom prst="rect">
            <a:avLst/>
          </a:prstGeom>
        </p:spPr>
        <p:txBody>
          <a:bodyPr lIns="0" tIns="0" rIns="0" bIns="0">
            <a:noAutofit/>
          </a:bodyPr>
          <a:lstStyle/>
          <a:p>
            <a:pPr marL="177800" indent="0">
              <a:lnSpc>
                <a:spcPts val="2640"/>
              </a:lnSpc>
            </a:pPr>
            <a:endParaRPr lang="tr" sz="1000" spc="-50" dirty="0">
              <a:solidFill>
                <a:srgbClr val="1F1919"/>
              </a:solidFill>
              <a:latin typeface="Lucida Sans Unicode"/>
            </a:endParaRPr>
          </a:p>
        </p:txBody>
      </p:sp>
      <p:sp>
        <p:nvSpPr>
          <p:cNvPr id="9" name="8 Dikdörtgen"/>
          <p:cNvSpPr/>
          <p:nvPr/>
        </p:nvSpPr>
        <p:spPr>
          <a:xfrm>
            <a:off x="932688" y="3703320"/>
            <a:ext cx="6059424" cy="783336"/>
          </a:xfrm>
          <a:prstGeom prst="rect">
            <a:avLst/>
          </a:prstGeom>
        </p:spPr>
        <p:txBody>
          <a:bodyPr lIns="0" tIns="0" rIns="0" bIns="0">
            <a:noAutofit/>
          </a:bodyPr>
          <a:lstStyle/>
          <a:p>
            <a:pPr marL="12700" indent="190500" algn="just">
              <a:spcBef>
                <a:spcPts val="210"/>
              </a:spcBef>
              <a:spcAft>
                <a:spcPts val="630"/>
              </a:spcAft>
            </a:pPr>
            <a:endParaRPr lang="tr" sz="1000" spc="-50" dirty="0">
              <a:solidFill>
                <a:srgbClr val="1F1919"/>
              </a:solidFill>
              <a:latin typeface="Lucida Sans Unicode"/>
            </a:endParaRPr>
          </a:p>
        </p:txBody>
      </p:sp>
      <p:sp>
        <p:nvSpPr>
          <p:cNvPr id="10" name="9 Dikdörtgen"/>
          <p:cNvSpPr/>
          <p:nvPr/>
        </p:nvSpPr>
        <p:spPr>
          <a:xfrm>
            <a:off x="923905" y="1489842"/>
            <a:ext cx="6059424" cy="4398264"/>
          </a:xfrm>
          <a:prstGeom prst="rect">
            <a:avLst/>
          </a:prstGeom>
        </p:spPr>
        <p:txBody>
          <a:bodyPr lIns="0" tIns="0" rIns="0" bIns="0">
            <a:noAutofit/>
          </a:bodyPr>
          <a:lstStyle/>
          <a:p>
            <a:pPr marL="12700" marR="228600" indent="190500" algn="just">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Kalkınma plan ve programlarında yer alan ilke ve politikalara uygun bir şekilde, toprak ve su</a:t>
            </a:r>
            <a:r>
              <a:rPr lang="tr" sz="1000" spc="-50" dirty="0" smtClean="0">
                <a:solidFill>
                  <a:srgbClr val="1E191A"/>
                </a:solidFill>
                <a:latin typeface="Lucida Sans Unicode"/>
              </a:rPr>
              <a:t> </a:t>
            </a:r>
            <a:r>
              <a:rPr lang="tr" sz="1000" spc="-50" dirty="0" smtClean="0">
                <a:solidFill>
                  <a:srgbClr val="1F1919"/>
                </a:solidFill>
                <a:latin typeface="Lucida Sans Unicode"/>
              </a:rPr>
              <a:t>kaynaklarının verimli kullanılmasını, korunmasını, geliştirilmesini sağlamak, çiftçilerin hizmetine</a:t>
            </a:r>
            <a:r>
              <a:rPr lang="tr" sz="1000" spc="-50" dirty="0" smtClean="0">
                <a:solidFill>
                  <a:srgbClr val="1E191A"/>
                </a:solidFill>
                <a:latin typeface="Lucida Sans Unicode"/>
              </a:rPr>
              <a:t> </a:t>
            </a:r>
            <a:r>
              <a:rPr lang="tr" sz="1000" spc="-50" dirty="0" smtClean="0">
                <a:solidFill>
                  <a:srgbClr val="1F1919"/>
                </a:solidFill>
                <a:latin typeface="Lucida Sans Unicode"/>
              </a:rPr>
              <a:t>götürmek üzere gerekli araştırma, etüt, hizmet ve yatırımlara ait program ve projeleri yapmak ve</a:t>
            </a:r>
            <a:r>
              <a:rPr lang="tr" sz="1000" spc="-50" dirty="0" smtClean="0">
                <a:solidFill>
                  <a:srgbClr val="1E191A"/>
                </a:solidFill>
                <a:latin typeface="Lucida Sans Unicode"/>
              </a:rPr>
              <a:t> </a:t>
            </a:r>
            <a:r>
              <a:rPr lang="tr" sz="1000" spc="-50" dirty="0" smtClean="0">
                <a:solidFill>
                  <a:srgbClr val="1F1919"/>
                </a:solidFill>
                <a:latin typeface="Lucida Sans Unicode"/>
              </a:rPr>
              <a:t>yaptırmak, bunlardan tasvip edilenleri uygulamakve uygulattırmak</a:t>
            </a:r>
          </a:p>
          <a:p>
            <a:pPr marL="12700" marR="228600" indent="190500" algn="just">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Devletin hüküm ve tasarrufu altında veya özel mülkiyetinde bulunan yabani fıstıklık, zeytinlik,</a:t>
            </a:r>
            <a:r>
              <a:rPr lang="tr" sz="1000" spc="-50" dirty="0" smtClean="0">
                <a:solidFill>
                  <a:srgbClr val="1E191A"/>
                </a:solidFill>
                <a:latin typeface="Lucida Sans Unicode"/>
              </a:rPr>
              <a:t> </a:t>
            </a:r>
            <a:r>
              <a:rPr lang="tr" sz="1000" spc="-50" dirty="0" smtClean="0">
                <a:solidFill>
                  <a:srgbClr val="1F1919"/>
                </a:solidFill>
                <a:latin typeface="Lucida Sans Unicode"/>
              </a:rPr>
              <a:t>sakızlık, harnupluk ve makiliklerin alt yapı tesislerini imar, ıslah ve ihya etmek için gerekli projeleri ve</a:t>
            </a:r>
            <a:r>
              <a:rPr lang="tr" sz="1000" spc="-50" dirty="0" smtClean="0">
                <a:solidFill>
                  <a:srgbClr val="1E191A"/>
                </a:solidFill>
                <a:latin typeface="Lucida Sans Unicode"/>
              </a:rPr>
              <a:t> </a:t>
            </a:r>
            <a:r>
              <a:rPr lang="tr" sz="1000" spc="-50" dirty="0" smtClean="0">
                <a:solidFill>
                  <a:srgbClr val="1F1919"/>
                </a:solidFill>
                <a:latin typeface="Lucida Sans Unicode"/>
              </a:rPr>
              <a:t>programları hazırlamak, hazırlatmak, tasvip edilenleri uygulamakve uygulatmak</a:t>
            </a:r>
          </a:p>
          <a:p>
            <a:pPr marL="12700" marR="228600" indent="190500" algn="just">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Tarım alanlarının gayesine uygun bir şekilde kullanılmasını sağlamak, denetlemek ve bu konu ile</a:t>
            </a:r>
            <a:r>
              <a:rPr lang="tr" sz="1000" spc="-50" dirty="0" smtClean="0">
                <a:solidFill>
                  <a:srgbClr val="1E191A"/>
                </a:solidFill>
                <a:latin typeface="Lucida Sans Unicode"/>
              </a:rPr>
              <a:t> </a:t>
            </a:r>
            <a:r>
              <a:rPr lang="tr" sz="1000" spc="-50" dirty="0" smtClean="0">
                <a:solidFill>
                  <a:srgbClr val="1F1919"/>
                </a:solidFill>
                <a:latin typeface="Lucida Sans Unicode"/>
              </a:rPr>
              <a:t>ilgili diğer kuruluşlarla işbirliği yapmak</a:t>
            </a:r>
          </a:p>
          <a:p>
            <a:pPr marL="12700" marR="228600" indent="190500" algn="just">
              <a:lnSpc>
                <a:spcPts val="1584"/>
              </a:lnSpc>
              <a:spcAft>
                <a:spcPts val="2730"/>
              </a:spcAft>
            </a:pPr>
            <a:r>
              <a:rPr lang="tr" sz="1000" spc="-50" dirty="0" smtClean="0">
                <a:solidFill>
                  <a:srgbClr val="FA1825"/>
                </a:solidFill>
                <a:latin typeface="Lucida Sans Unicode"/>
              </a:rPr>
              <a:t>• </a:t>
            </a:r>
            <a:r>
              <a:rPr lang="tr" sz="1000" spc="-50" dirty="0" smtClean="0">
                <a:solidFill>
                  <a:srgbClr val="1F1919"/>
                </a:solidFill>
                <a:latin typeface="Lucida Sans Unicode"/>
              </a:rPr>
              <a:t>Devletin hüküm ve tasarrufu altında veya özel mülkiyetinde bulunan taşlı, asitli, alkali veya</a:t>
            </a:r>
            <a:r>
              <a:rPr lang="tr" sz="1000" spc="-50" dirty="0" smtClean="0">
                <a:solidFill>
                  <a:srgbClr val="1E191A"/>
                </a:solidFill>
                <a:latin typeface="Lucida Sans Unicode"/>
              </a:rPr>
              <a:t> </a:t>
            </a:r>
            <a:r>
              <a:rPr lang="tr" sz="1000" spc="-50" dirty="0" smtClean="0">
                <a:solidFill>
                  <a:srgbClr val="1F1919"/>
                </a:solidFill>
                <a:latin typeface="Lucida Sans Unicode"/>
              </a:rPr>
              <a:t>turbiyer toprakları ve kurutulmuş sahaları tarıma elverişli hale getirmek</a:t>
            </a:r>
            <a:endParaRPr lang="tr" sz="1000" spc="-50" dirty="0">
              <a:solidFill>
                <a:srgbClr val="1F1919"/>
              </a:solidFill>
              <a:latin typeface="Lucida Sans Unicode"/>
            </a:endParaRPr>
          </a:p>
        </p:txBody>
      </p:sp>
      <p:sp>
        <p:nvSpPr>
          <p:cNvPr id="11" name="10 Dikdörtgen"/>
          <p:cNvSpPr/>
          <p:nvPr/>
        </p:nvSpPr>
        <p:spPr>
          <a:xfrm>
            <a:off x="932688" y="4596384"/>
            <a:ext cx="6059424" cy="140208"/>
          </a:xfrm>
          <a:prstGeom prst="rect">
            <a:avLst/>
          </a:prstGeom>
        </p:spPr>
        <p:txBody>
          <a:bodyPr lIns="0" tIns="0" rIns="0" bIns="0">
            <a:noAutofit/>
          </a:bodyPr>
          <a:lstStyle/>
          <a:p>
            <a:pPr marL="12700" indent="190500" algn="just">
              <a:spcBef>
                <a:spcPts val="630"/>
              </a:spcBef>
              <a:spcAft>
                <a:spcPts val="630"/>
              </a:spcAft>
            </a:pPr>
            <a:endParaRPr lang="tr" sz="900" dirty="0">
              <a:solidFill>
                <a:srgbClr val="FA1825"/>
              </a:solidFill>
              <a:latin typeface="Lucida Sans Unicode"/>
            </a:endParaRPr>
          </a:p>
        </p:txBody>
      </p:sp>
      <p:sp>
        <p:nvSpPr>
          <p:cNvPr id="12" name="11 Dikdörtgen"/>
          <p:cNvSpPr/>
          <p:nvPr/>
        </p:nvSpPr>
        <p:spPr>
          <a:xfrm>
            <a:off x="852467" y="3847296"/>
            <a:ext cx="6072230" cy="4837222"/>
          </a:xfrm>
          <a:prstGeom prst="rect">
            <a:avLst/>
          </a:prstGeom>
        </p:spPr>
        <p:txBody>
          <a:bodyPr wrap="square">
            <a:spAutoFit/>
          </a:bodyPr>
          <a:lstStyle/>
          <a:p>
            <a:pPr marL="25400" marR="12700" indent="190500">
              <a:lnSpc>
                <a:spcPts val="1320"/>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Tarım alanlarının gayesine uygun bir şekilde kullanılmasını sağlamak, denetlemek ve bu konu ile</a:t>
            </a:r>
            <a:r>
              <a:rPr lang="tr" sz="1000" spc="-50" dirty="0" smtClean="0">
                <a:solidFill>
                  <a:srgbClr val="1E191A"/>
                </a:solidFill>
                <a:latin typeface="Lucida Sans Unicode"/>
              </a:rPr>
              <a:t> </a:t>
            </a:r>
            <a:r>
              <a:rPr lang="tr" sz="1000" spc="-50" dirty="0" smtClean="0">
                <a:solidFill>
                  <a:srgbClr val="1F1919"/>
                </a:solidFill>
                <a:latin typeface="Lucida Sans Unicode"/>
              </a:rPr>
              <a:t>ilgili diğer kuruluşlarla işbirliği yapmak</a:t>
            </a:r>
          </a:p>
          <a:p>
            <a:pPr marL="25400" marR="12700" indent="190500">
              <a:lnSpc>
                <a:spcPts val="1320"/>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Devletin hüküm ve tasarrufu altında veya özel mülkiyetinde bulunan taşlı, asitli, alkali veya turblyer</a:t>
            </a:r>
            <a:r>
              <a:rPr lang="tr" sz="1000" spc="-50" dirty="0" smtClean="0">
                <a:solidFill>
                  <a:srgbClr val="1E191A"/>
                </a:solidFill>
                <a:latin typeface="Lucida Sans Unicode"/>
              </a:rPr>
              <a:t> </a:t>
            </a:r>
            <a:r>
              <a:rPr lang="tr" sz="1000" spc="-50" dirty="0" smtClean="0">
                <a:solidFill>
                  <a:srgbClr val="1F1919"/>
                </a:solidFill>
                <a:latin typeface="Lucida Sans Unicode"/>
              </a:rPr>
              <a:t>toprakları ve kurutulmuş sahaları tarıma elverişli hale getirmek</a:t>
            </a:r>
          </a:p>
          <a:p>
            <a:pPr marL="25400" marR="12700" indent="190500">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Devletçe ikmal edilmiş sulama tesislerinden alınan veya her ne suretle olursa olsun tarım</a:t>
            </a:r>
            <a:r>
              <a:rPr lang="tr" sz="1000" spc="-50" dirty="0" smtClean="0">
                <a:solidFill>
                  <a:srgbClr val="1E191A"/>
                </a:solidFill>
                <a:latin typeface="Lucida Sans Unicode"/>
              </a:rPr>
              <a:t> </a:t>
            </a:r>
            <a:r>
              <a:rPr lang="tr" sz="1000" spc="-50" dirty="0" smtClean="0">
                <a:solidFill>
                  <a:srgbClr val="1F1919"/>
                </a:solidFill>
                <a:latin typeface="Lucida Sans Unicode"/>
              </a:rPr>
              <a:t>alanlarında bulunan suyun tarımda kullanılması ile ilgili arazi tesviyesi, tarla başı kanalları, tarla içi</a:t>
            </a:r>
            <a:r>
              <a:rPr lang="tr" sz="1000" spc="-50" dirty="0" smtClean="0">
                <a:solidFill>
                  <a:srgbClr val="1E191A"/>
                </a:solidFill>
                <a:latin typeface="Lucida Sans Unicode"/>
              </a:rPr>
              <a:t> </a:t>
            </a:r>
            <a:r>
              <a:rPr lang="tr" sz="1000" spc="-50" dirty="0" smtClean="0">
                <a:solidFill>
                  <a:srgbClr val="1F1919"/>
                </a:solidFill>
                <a:latin typeface="Lucida Sans Unicode"/>
              </a:rPr>
              <a:t>sulama ve drenaj tesisleri gibi tarım sulaması hizmetlerini ve bu konularda gerekli diğer işleri yapmak</a:t>
            </a:r>
          </a:p>
          <a:p>
            <a:pPr marL="25400" marR="12700" indent="190500">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Ekonomik üretime imkân vermeyecek derecede parçalanmış, dağılmış, şekilleri bozulmuş tarım</a:t>
            </a:r>
            <a:r>
              <a:rPr lang="tr" sz="1000" spc="-50" dirty="0" smtClean="0">
                <a:solidFill>
                  <a:srgbClr val="1E191A"/>
                </a:solidFill>
                <a:latin typeface="Lucida Sans Unicode"/>
              </a:rPr>
              <a:t> </a:t>
            </a:r>
            <a:r>
              <a:rPr lang="tr" sz="1000" spc="-50" dirty="0" smtClean="0">
                <a:solidFill>
                  <a:srgbClr val="1F1919"/>
                </a:solidFill>
                <a:latin typeface="Lucida Sans Unicode"/>
              </a:rPr>
              <a:t>arazilerinin teknik, ekonomikve işletme imkânları ölçüsünde toplulaştırılmasını yapmak</a:t>
            </a:r>
          </a:p>
          <a:p>
            <a:pPr marL="25400" marR="12700" indent="190500">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Sulama suyu ihtiyacı saniyede 500 litreye kadar olan suların tesislerini kurmak ve işletilmelerini</a:t>
            </a:r>
            <a:r>
              <a:rPr lang="tr" sz="1000" spc="-50" dirty="0" smtClean="0">
                <a:solidFill>
                  <a:srgbClr val="1E191A"/>
                </a:solidFill>
                <a:latin typeface="Lucida Sans Unicode"/>
              </a:rPr>
              <a:t> </a:t>
            </a:r>
            <a:r>
              <a:rPr lang="tr" sz="1000" spc="-50" dirty="0" smtClean="0">
                <a:solidFill>
                  <a:srgbClr val="1F1919"/>
                </a:solidFill>
                <a:latin typeface="Lucida Sans Unicode"/>
              </a:rPr>
              <a:t>sağlamak, aynı mahiyette evvelce yapılmış tesisleri ikmal, ıslah ve tevsi etmek ve işletilmelerini</a:t>
            </a:r>
            <a:r>
              <a:rPr lang="tr" sz="1000" spc="-50" dirty="0" smtClean="0">
                <a:solidFill>
                  <a:srgbClr val="1E191A"/>
                </a:solidFill>
                <a:latin typeface="Lucida Sans Unicode"/>
              </a:rPr>
              <a:t> </a:t>
            </a:r>
            <a:r>
              <a:rPr lang="tr" sz="1000" spc="-50" dirty="0" smtClean="0">
                <a:solidFill>
                  <a:srgbClr val="1F1919"/>
                </a:solidFill>
                <a:latin typeface="Lucida Sans Unicode"/>
              </a:rPr>
              <a:t>sağlamak, (Baraj ve elektrik istihsaline matuf regülatör inşası bu hükmün dışındadır. Saniyedeki sarfiyatı</a:t>
            </a:r>
            <a:r>
              <a:rPr lang="tr" sz="1000" spc="-50" dirty="0" smtClean="0">
                <a:solidFill>
                  <a:srgbClr val="1E191A"/>
                </a:solidFill>
                <a:latin typeface="Lucida Sans Unicode"/>
              </a:rPr>
              <a:t> </a:t>
            </a:r>
            <a:r>
              <a:rPr lang="tr" sz="1000" spc="-50" dirty="0" smtClean="0">
                <a:solidFill>
                  <a:srgbClr val="1F1919"/>
                </a:solidFill>
                <a:latin typeface="Lucida Sans Unicode"/>
              </a:rPr>
              <a:t>500 litreden fazla olan sular üzerinde yapılacak tesisler için Devlet Su İşleri Genel Müdürlüğünün</a:t>
            </a:r>
            <a:r>
              <a:rPr lang="tr" sz="1000" spc="-50" dirty="0" smtClean="0">
                <a:solidFill>
                  <a:srgbClr val="1E191A"/>
                </a:solidFill>
                <a:latin typeface="Lucida Sans Unicode"/>
              </a:rPr>
              <a:t> </a:t>
            </a:r>
            <a:r>
              <a:rPr lang="tr" sz="1000" spc="-50" dirty="0" smtClean="0">
                <a:solidFill>
                  <a:srgbClr val="1F1919"/>
                </a:solidFill>
                <a:latin typeface="Lucida Sans Unicode"/>
              </a:rPr>
              <a:t>muvafakati gerekir.)</a:t>
            </a:r>
          </a:p>
          <a:p>
            <a:pPr marL="25400" marR="12700" indent="190500">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Kamu kurum ve kuruluşları ile Mahalli İdareler, gerçek ve tüzel kişiler tarafından talep edilen içme</a:t>
            </a:r>
            <a:r>
              <a:rPr lang="tr" sz="1000" spc="-50" dirty="0" smtClean="0">
                <a:solidFill>
                  <a:srgbClr val="1E191A"/>
                </a:solidFill>
                <a:latin typeface="Lucida Sans Unicode"/>
              </a:rPr>
              <a:t> </a:t>
            </a:r>
            <a:r>
              <a:rPr lang="tr" sz="1000" spc="-50" dirty="0" smtClean="0">
                <a:solidFill>
                  <a:srgbClr val="1F1919"/>
                </a:solidFill>
                <a:latin typeface="Lucida Sans Unicode"/>
              </a:rPr>
              <a:t>suyu ve sondaj uygulamalarınıimkânlar ölçüsünde protokol düzenleyerek bedeli mukabilinde yapmak</a:t>
            </a:r>
            <a:r>
              <a:rPr lang="tr" sz="1000" spc="-50" dirty="0" smtClean="0">
                <a:solidFill>
                  <a:srgbClr val="1E191A"/>
                </a:solidFill>
                <a:latin typeface="Lucida Sans Unicode"/>
              </a:rPr>
              <a:t> </a:t>
            </a:r>
            <a:r>
              <a:rPr lang="tr" sz="1000" spc="-50" dirty="0" smtClean="0">
                <a:solidFill>
                  <a:srgbClr val="1F1919"/>
                </a:solidFill>
                <a:latin typeface="Lucida Sans Unicode"/>
              </a:rPr>
              <a:t>ve yaptırmak.</a:t>
            </a:r>
          </a:p>
          <a:p>
            <a:pPr marL="25400" marR="12700" indent="190500">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Köy ve bağlı yerleşim birimlerine, askeri garnizonlara sağlıklı, yeterli içme suyu ve kullanma suyu</a:t>
            </a:r>
            <a:r>
              <a:rPr lang="tr" sz="1000" spc="-50" dirty="0" smtClean="0">
                <a:solidFill>
                  <a:srgbClr val="1E191A"/>
                </a:solidFill>
                <a:latin typeface="Lucida Sans Unicode"/>
              </a:rPr>
              <a:t> </a:t>
            </a:r>
            <a:r>
              <a:rPr lang="tr" sz="1000" spc="-50" dirty="0" smtClean="0">
                <a:solidFill>
                  <a:srgbClr val="1F1919"/>
                </a:solidFill>
                <a:latin typeface="Lucida Sans Unicode"/>
              </a:rPr>
              <a:t>tesislerini yapmak, geliştirmek ve yapımına destek olmak, sondaj kuyuları açmak, sahipli veya köyün</a:t>
            </a:r>
            <a:r>
              <a:rPr lang="tr" sz="1000" spc="-50" dirty="0" smtClean="0">
                <a:solidFill>
                  <a:srgbClr val="1E191A"/>
                </a:solidFill>
                <a:latin typeface="Lucida Sans Unicode"/>
              </a:rPr>
              <a:t> </a:t>
            </a:r>
            <a:r>
              <a:rPr lang="tr" sz="1000" spc="-50" dirty="0" smtClean="0">
                <a:solidFill>
                  <a:srgbClr val="1F1919"/>
                </a:solidFill>
                <a:latin typeface="Lucida Sans Unicode"/>
              </a:rPr>
              <a:t>bedeli mukabili iktisap ettiği sularla diğer gayrimenkulleri, 2492 Sayılı Kamulaştırma Kanunu gereğince</a:t>
            </a:r>
            <a:r>
              <a:rPr lang="tr" sz="1000" spc="-50" dirty="0" smtClean="0">
                <a:solidFill>
                  <a:srgbClr val="1E191A"/>
                </a:solidFill>
                <a:latin typeface="Lucida Sans Unicode"/>
              </a:rPr>
              <a:t> </a:t>
            </a:r>
            <a:r>
              <a:rPr lang="tr" sz="1000" spc="-50" dirty="0" smtClean="0">
                <a:solidFill>
                  <a:srgbClr val="1F1919"/>
                </a:solidFill>
                <a:latin typeface="Lucida Sans Unicode"/>
              </a:rPr>
              <a:t>kamulaştırmakveya gayrimenkul üzerinden ittifak hakkı tesis etmek.</a:t>
            </a:r>
          </a:p>
          <a:p>
            <a:pPr marL="25400" marR="12700" indent="190500">
              <a:lnSpc>
                <a:spcPts val="1608"/>
              </a:lnSpc>
            </a:pPr>
            <a:r>
              <a:rPr lang="tr" sz="1000" spc="-50" dirty="0" smtClean="0">
                <a:solidFill>
                  <a:srgbClr val="FA1825"/>
                </a:solidFill>
                <a:latin typeface="Lucida Sans Unicode"/>
              </a:rPr>
              <a:t>• </a:t>
            </a:r>
            <a:r>
              <a:rPr lang="tr" sz="1000" spc="-50" dirty="0" smtClean="0">
                <a:solidFill>
                  <a:srgbClr val="1F1919"/>
                </a:solidFill>
                <a:latin typeface="Lucida Sans Unicode"/>
              </a:rPr>
              <a:t>Köy ve bağlı yerleşim birimlerinin her türlü kanalizasyon tesisi ve arıtma tesislerini yapmak veya</a:t>
            </a:r>
            <a:r>
              <a:rPr lang="tr" sz="1000" spc="-50" dirty="0" smtClean="0">
                <a:solidFill>
                  <a:srgbClr val="1E191A"/>
                </a:solidFill>
                <a:latin typeface="Lucida Sans Unicode"/>
              </a:rPr>
              <a:t> </a:t>
            </a:r>
            <a:r>
              <a:rPr lang="tr" sz="1000" spc="-50" dirty="0" smtClean="0">
                <a:solidFill>
                  <a:srgbClr val="1F1919"/>
                </a:solidFill>
                <a:latin typeface="Lucida Sans Unicode"/>
              </a:rPr>
              <a:t>yaptırmak.</a:t>
            </a:r>
            <a:endParaRPr lang="tr" sz="1000" spc="-50" dirty="0">
              <a:solidFill>
                <a:srgbClr val="1F1919"/>
              </a:solidFill>
              <a:latin typeface="Lucida Sans Unicode"/>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3895344" y="0"/>
            <a:ext cx="3663696" cy="688848"/>
          </a:xfrm>
          <a:prstGeom prst="rect">
            <a:avLst/>
          </a:prstGeom>
        </p:spPr>
      </p:pic>
      <p:pic>
        <p:nvPicPr>
          <p:cNvPr id="3" name="2 Resim"/>
          <p:cNvPicPr>
            <a:picLocks noChangeAspect="1"/>
          </p:cNvPicPr>
          <p:nvPr/>
        </p:nvPicPr>
        <p:blipFill>
          <a:blip r:embed="rId3" cstate="print"/>
          <a:stretch>
            <a:fillRect/>
          </a:stretch>
        </p:blipFill>
        <p:spPr>
          <a:xfrm>
            <a:off x="1281095" y="1489842"/>
            <a:ext cx="4735816" cy="616674"/>
          </a:xfrm>
          <a:prstGeom prst="rect">
            <a:avLst/>
          </a:prstGeom>
        </p:spPr>
      </p:pic>
      <p:sp>
        <p:nvSpPr>
          <p:cNvPr id="5" name="4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6" name="5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5285232" y="847344"/>
            <a:ext cx="1371600" cy="158496"/>
          </a:xfrm>
          <a:prstGeom prst="rect">
            <a:avLst/>
          </a:prstGeom>
        </p:spPr>
        <p:txBody>
          <a:bodyPr lIns="0" tIns="0" rIns="0" bIns="0">
            <a:noAutofit/>
          </a:bodyPr>
          <a:lstStyle/>
          <a:p>
            <a:pPr marL="1409700" indent="0">
              <a:spcBef>
                <a:spcPts val="840"/>
              </a:spcBef>
            </a:pPr>
            <a:endParaRPr lang="tr" sz="1000" spc="-50" dirty="0">
              <a:solidFill>
                <a:srgbClr val="808282"/>
              </a:solidFill>
              <a:latin typeface="Lucida Sans Unicode"/>
            </a:endParaRPr>
          </a:p>
        </p:txBody>
      </p:sp>
      <p:sp>
        <p:nvSpPr>
          <p:cNvPr id="8" name="7 Dikdörtgen"/>
          <p:cNvSpPr/>
          <p:nvPr/>
        </p:nvSpPr>
        <p:spPr>
          <a:xfrm>
            <a:off x="771144" y="1450848"/>
            <a:ext cx="5858256" cy="4913376"/>
          </a:xfrm>
          <a:prstGeom prst="rect">
            <a:avLst/>
          </a:prstGeom>
        </p:spPr>
        <p:txBody>
          <a:bodyPr lIns="0" tIns="0" rIns="0" bIns="0">
            <a:noAutofit/>
          </a:bodyPr>
          <a:lstStyle/>
          <a:p>
            <a:pPr marL="25400" marR="12700" indent="190500" algn="just">
              <a:lnSpc>
                <a:spcPts val="1320"/>
              </a:lnSpc>
              <a:spcAft>
                <a:spcPts val="210"/>
              </a:spcAft>
            </a:pPr>
            <a:endParaRPr lang="tr" sz="1000" spc="-50" dirty="0">
              <a:solidFill>
                <a:srgbClr val="1F1919"/>
              </a:solidFill>
              <a:latin typeface="Lucida Sans Unicode"/>
            </a:endParaRPr>
          </a:p>
        </p:txBody>
      </p:sp>
      <p:sp>
        <p:nvSpPr>
          <p:cNvPr id="9" name="8 Dikdörtgen"/>
          <p:cNvSpPr/>
          <p:nvPr/>
        </p:nvSpPr>
        <p:spPr>
          <a:xfrm>
            <a:off x="781029" y="2489974"/>
            <a:ext cx="5858256" cy="1255776"/>
          </a:xfrm>
          <a:prstGeom prst="rect">
            <a:avLst/>
          </a:prstGeom>
        </p:spPr>
        <p:txBody>
          <a:bodyPr lIns="0" tIns="0" rIns="0" bIns="0">
            <a:noAutofit/>
          </a:bodyPr>
          <a:lstStyle/>
          <a:p>
            <a:pPr marL="368300" indent="0">
              <a:spcBef>
                <a:spcPts val="840"/>
              </a:spcBef>
              <a:spcAft>
                <a:spcPts val="840"/>
              </a:spcAft>
            </a:pPr>
            <a:r>
              <a:rPr lang="tr" sz="1000" b="1" dirty="0">
                <a:solidFill>
                  <a:srgbClr val="FA1825"/>
                </a:solidFill>
                <a:latin typeface="Lucida Sans Unicode"/>
              </a:rPr>
              <a:t>Görev Tanımı</a:t>
            </a:r>
          </a:p>
          <a:p>
            <a:pPr marL="25400" marR="12700" indent="190500" algn="just">
              <a:lnSpc>
                <a:spcPts val="1320"/>
              </a:lnSpc>
              <a:spcAft>
                <a:spcPts val="210"/>
              </a:spcAft>
            </a:pPr>
            <a:r>
              <a:rPr lang="tr" sz="1000" spc="-50" dirty="0">
                <a:solidFill>
                  <a:srgbClr val="1F1919"/>
                </a:solidFill>
                <a:latin typeface="Lucida Sans Unicode"/>
              </a:rPr>
              <a:t>Yol ve Ulaşım Hizmetleri Müdürlüğü 502 Sayılı İl Özel İdaresi Kanununun 6. Maddesinde belirtilen</a:t>
            </a:r>
            <a:r>
              <a:rPr lang="tr" sz="1000" spc="-50" dirty="0">
                <a:solidFill>
                  <a:srgbClr val="1E181A"/>
                </a:solidFill>
                <a:latin typeface="Lucida Sans Unicode"/>
              </a:rPr>
              <a:t> </a:t>
            </a:r>
            <a:r>
              <a:rPr lang="tr" sz="1000" spc="-50" dirty="0">
                <a:solidFill>
                  <a:srgbClr val="1F1919"/>
                </a:solidFill>
                <a:latin typeface="Lucida Sans Unicode"/>
              </a:rPr>
              <a:t>Devlet ve il yolları ağı dışında kalan köyler ile belediye ve mücavir alan sınırları dışında kalan yerleşme</a:t>
            </a:r>
            <a:r>
              <a:rPr lang="tr" sz="1000" spc="-50" dirty="0">
                <a:solidFill>
                  <a:srgbClr val="1E181A"/>
                </a:solidFill>
                <a:latin typeface="Lucida Sans Unicode"/>
              </a:rPr>
              <a:t> </a:t>
            </a:r>
            <a:r>
              <a:rPr lang="tr" sz="1000" spc="-50" dirty="0">
                <a:solidFill>
                  <a:srgbClr val="1F1919"/>
                </a:solidFill>
                <a:latin typeface="Lucida Sans Unicode"/>
              </a:rPr>
              <a:t>birimlerinin ve bunlara bağlı yerleşme birimlerinin yollarının yapımını, onarımını, bakımını</a:t>
            </a:r>
            <a:r>
              <a:rPr lang="tr" sz="1000" spc="-50" dirty="0">
                <a:solidFill>
                  <a:srgbClr val="1E181A"/>
                </a:solidFill>
                <a:latin typeface="Lucida Sans Unicode"/>
              </a:rPr>
              <a:t> </a:t>
            </a:r>
            <a:r>
              <a:rPr lang="tr" sz="1000" spc="-50" dirty="0">
                <a:solidFill>
                  <a:srgbClr val="1F1919"/>
                </a:solidFill>
                <a:latin typeface="Lucida Sans Unicode"/>
              </a:rPr>
              <a:t>gerektiğinde asfaltlanmasını, sanat yapılarını ve köprülerini, protokollü işleri, Trafik Kanunu ile verilen</a:t>
            </a:r>
            <a:r>
              <a:rPr lang="tr" sz="1000" spc="-50" dirty="0">
                <a:solidFill>
                  <a:srgbClr val="1E181A"/>
                </a:solidFill>
                <a:latin typeface="Lucida Sans Unicode"/>
              </a:rPr>
              <a:t> </a:t>
            </a:r>
            <a:r>
              <a:rPr lang="tr" sz="1000" spc="-50" dirty="0">
                <a:solidFill>
                  <a:srgbClr val="1F1919"/>
                </a:solidFill>
                <a:latin typeface="Lucida Sans Unicode"/>
              </a:rPr>
              <a:t>görevleri yapmak veya yaptırmak, bu maksatla gerekli teknik ve idari işleri yürütmek, bağlı birimleri</a:t>
            </a:r>
            <a:r>
              <a:rPr lang="tr" sz="1000" spc="-50" dirty="0">
                <a:solidFill>
                  <a:srgbClr val="1E181A"/>
                </a:solidFill>
                <a:latin typeface="Lucida Sans Unicode"/>
              </a:rPr>
              <a:t> </a:t>
            </a:r>
            <a:r>
              <a:rPr lang="tr" sz="1000" spc="-50" dirty="0">
                <a:solidFill>
                  <a:srgbClr val="1F1919"/>
                </a:solidFill>
                <a:latin typeface="Lucida Sans Unicode"/>
              </a:rPr>
              <a:t>sevk ve idare etmekle sorumlu birimdir.</a:t>
            </a:r>
          </a:p>
        </p:txBody>
      </p:sp>
      <p:sp>
        <p:nvSpPr>
          <p:cNvPr id="10" name="9 Dikdörtgen"/>
          <p:cNvSpPr/>
          <p:nvPr/>
        </p:nvSpPr>
        <p:spPr>
          <a:xfrm>
            <a:off x="852467" y="3990172"/>
            <a:ext cx="5858256" cy="505968"/>
          </a:xfrm>
          <a:prstGeom prst="rect">
            <a:avLst/>
          </a:prstGeom>
        </p:spPr>
        <p:txBody>
          <a:bodyPr lIns="0" tIns="0" rIns="0" bIns="0">
            <a:noAutofit/>
          </a:bodyPr>
          <a:lstStyle/>
          <a:p>
            <a:pPr marL="25400" marR="12700" indent="190500" algn="just">
              <a:lnSpc>
                <a:spcPts val="1320"/>
              </a:lnSpc>
              <a:spcBef>
                <a:spcPts val="840"/>
              </a:spcBef>
              <a:spcAft>
                <a:spcPts val="3150"/>
              </a:spcAft>
            </a:pPr>
            <a:r>
              <a:rPr lang="tr" sz="1000" spc="-50" dirty="0">
                <a:solidFill>
                  <a:srgbClr val="C50B19"/>
                </a:solidFill>
                <a:latin typeface="Lucida Sans Unicode"/>
              </a:rPr>
              <a:t>• </a:t>
            </a:r>
            <a:r>
              <a:rPr lang="tr" sz="1000" spc="-50" dirty="0">
                <a:solidFill>
                  <a:srgbClr val="1F1919"/>
                </a:solidFill>
                <a:latin typeface="Lucida Sans Unicode"/>
              </a:rPr>
              <a:t>Birime ait, ihalesi yapılacak işlerin yaklaşık maliyetlerini ve ihale işlem dosyalarını hazırlamak,</a:t>
            </a:r>
            <a:r>
              <a:rPr lang="tr" sz="1000" spc="-50" dirty="0">
                <a:solidFill>
                  <a:srgbClr val="1E1919"/>
                </a:solidFill>
                <a:latin typeface="Lucida Sans Unicode"/>
              </a:rPr>
              <a:t> </a:t>
            </a:r>
            <a:r>
              <a:rPr lang="tr" sz="1000" spc="-50" dirty="0">
                <a:solidFill>
                  <a:srgbClr val="1F1919"/>
                </a:solidFill>
                <a:latin typeface="Lucida Sans Unicode"/>
              </a:rPr>
              <a:t>geçici hak edişlerini düzenlemek, geçici kabulü düzenlemek ve yapmak İş artışı için revize birim</a:t>
            </a:r>
            <a:r>
              <a:rPr lang="tr" sz="1000" spc="-50" dirty="0">
                <a:solidFill>
                  <a:srgbClr val="1E1919"/>
                </a:solidFill>
                <a:latin typeface="Lucida Sans Unicode"/>
              </a:rPr>
              <a:t> </a:t>
            </a:r>
            <a:r>
              <a:rPr lang="tr" sz="1000" spc="-50" dirty="0">
                <a:solidFill>
                  <a:srgbClr val="1F1919"/>
                </a:solidFill>
                <a:latin typeface="Lucida Sans Unicode"/>
              </a:rPr>
              <a:t>fiyatlarını hazırlamak</a:t>
            </a:r>
          </a:p>
        </p:txBody>
      </p:sp>
      <p:sp>
        <p:nvSpPr>
          <p:cNvPr id="11" name="10 Dikdörtgen"/>
          <p:cNvSpPr/>
          <p:nvPr/>
        </p:nvSpPr>
        <p:spPr>
          <a:xfrm>
            <a:off x="781029" y="3775858"/>
            <a:ext cx="5858256" cy="140208"/>
          </a:xfrm>
          <a:prstGeom prst="rect">
            <a:avLst/>
          </a:prstGeom>
        </p:spPr>
        <p:txBody>
          <a:bodyPr lIns="0" tIns="0" rIns="0" bIns="0">
            <a:noAutofit/>
          </a:bodyPr>
          <a:lstStyle/>
          <a:p>
            <a:pPr marL="368300" indent="0">
              <a:spcBef>
                <a:spcPts val="210"/>
              </a:spcBef>
              <a:spcAft>
                <a:spcPts val="840"/>
              </a:spcAft>
            </a:pPr>
            <a:r>
              <a:rPr lang="tr" sz="1000" b="1" dirty="0">
                <a:solidFill>
                  <a:srgbClr val="FA1825"/>
                </a:solidFill>
                <a:latin typeface="Lucida Sans Unicode"/>
              </a:rPr>
              <a:t>Görevleri</a:t>
            </a:r>
          </a:p>
        </p:txBody>
      </p:sp>
      <p:sp>
        <p:nvSpPr>
          <p:cNvPr id="12" name="11 Dikdörtgen"/>
          <p:cNvSpPr/>
          <p:nvPr/>
        </p:nvSpPr>
        <p:spPr>
          <a:xfrm>
            <a:off x="781029" y="4418800"/>
            <a:ext cx="6000792" cy="3118803"/>
          </a:xfrm>
          <a:prstGeom prst="rect">
            <a:avLst/>
          </a:prstGeom>
        </p:spPr>
        <p:txBody>
          <a:bodyPr wrap="square">
            <a:spAutoFit/>
          </a:bodyPr>
          <a:lstStyle/>
          <a:p>
            <a:pPr marL="12700" marR="228600" indent="190500" algn="just">
              <a:lnSpc>
                <a:spcPts val="1584"/>
              </a:lnSpc>
              <a:spcBef>
                <a:spcPts val="2310"/>
              </a:spcBef>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Önceden tespit edilen yol ağlarının yapımını, onarımını, bakımını, gerektiğinde asfalt yapımını,</a:t>
            </a:r>
            <a:r>
              <a:rPr lang="tr" sz="1000" spc="-50" dirty="0" smtClean="0">
                <a:solidFill>
                  <a:srgbClr val="1E1819"/>
                </a:solidFill>
                <a:latin typeface="Lucida Sans Unicode"/>
              </a:rPr>
              <a:t> </a:t>
            </a:r>
            <a:r>
              <a:rPr lang="tr" sz="1000" spc="-50" dirty="0" smtClean="0">
                <a:solidFill>
                  <a:srgbClr val="1F1919"/>
                </a:solidFill>
                <a:latin typeface="Lucida Sans Unicode"/>
              </a:rPr>
              <a:t>sanat yapılarını ve köprülerini, hertü rlü bina ve tesislerini yapmak, yaptı rmakve işletmek</a:t>
            </a:r>
          </a:p>
          <a:p>
            <a:pPr marL="12700" marR="228600" indent="190500" algn="just">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Doğal afet durumlarının baş gösterdiği zamanlarda diğer kurumlarla koordineli olarakçalışmakve</a:t>
            </a:r>
            <a:r>
              <a:rPr lang="tr" sz="1000" spc="-50" dirty="0" smtClean="0">
                <a:solidFill>
                  <a:srgbClr val="1E1819"/>
                </a:solidFill>
                <a:latin typeface="Lucida Sans Unicode"/>
              </a:rPr>
              <a:t> </a:t>
            </a:r>
            <a:r>
              <a:rPr lang="tr" sz="1000" spc="-50" dirty="0" smtClean="0">
                <a:solidFill>
                  <a:srgbClr val="1F1919"/>
                </a:solidFill>
                <a:latin typeface="Lucida Sans Unicode"/>
              </a:rPr>
              <a:t>en az can ve mal kaybının oluşmasını sağlamakiçin gerekli olan makine, teçhizat ve işgücünü sağlamak</a:t>
            </a:r>
          </a:p>
          <a:p>
            <a:pPr marL="12700" marR="228600" indent="190500" algn="just">
              <a:lnSpc>
                <a:spcPts val="1584"/>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Yol ve Ulaşım Hizmetleri müdürlüğü görev ve sorumlulukları içerisinde bulunan işlere konu olan</a:t>
            </a:r>
            <a:r>
              <a:rPr lang="tr" sz="1000" spc="-50" dirty="0" smtClean="0">
                <a:solidFill>
                  <a:srgbClr val="1E1819"/>
                </a:solidFill>
                <a:latin typeface="Lucida Sans Unicode"/>
              </a:rPr>
              <a:t> </a:t>
            </a:r>
            <a:r>
              <a:rPr lang="tr" sz="1000" spc="-50" dirty="0" smtClean="0">
                <a:solidFill>
                  <a:srgbClr val="1F1919"/>
                </a:solidFill>
                <a:latin typeface="Lucida Sans Unicode"/>
              </a:rPr>
              <a:t>şikâyet ve önerileri değerlendirmek, gerekli keşifleri yapmak ve yapılan keşifler doğrultusunda ortaya</a:t>
            </a:r>
            <a:r>
              <a:rPr lang="tr" sz="1000" spc="-50" dirty="0" smtClean="0">
                <a:solidFill>
                  <a:srgbClr val="1E1819"/>
                </a:solidFill>
                <a:latin typeface="Lucida Sans Unicode"/>
              </a:rPr>
              <a:t> </a:t>
            </a:r>
            <a:r>
              <a:rPr lang="tr" sz="1000" spc="-50" dirty="0" smtClean="0">
                <a:solidFill>
                  <a:srgbClr val="1F1919"/>
                </a:solidFill>
                <a:latin typeface="Lucida Sans Unicode"/>
              </a:rPr>
              <a:t>çıkan işleriyapmakveyayaptırmak</a:t>
            </a:r>
          </a:p>
          <a:p>
            <a:pPr marL="12700" indent="190500" algn="just">
              <a:spcAft>
                <a:spcPts val="630"/>
              </a:spcAft>
            </a:pPr>
            <a:r>
              <a:rPr lang="tr" sz="1000" spc="-50" dirty="0" smtClean="0">
                <a:solidFill>
                  <a:srgbClr val="FA1825"/>
                </a:solidFill>
                <a:latin typeface="Lucida Sans Unicode"/>
              </a:rPr>
              <a:t>• </a:t>
            </a:r>
            <a:r>
              <a:rPr lang="tr" sz="1000" spc="-50" dirty="0" smtClean="0">
                <a:solidFill>
                  <a:srgbClr val="1F1919"/>
                </a:solidFill>
                <a:latin typeface="Lucida Sans Unicode"/>
              </a:rPr>
              <a:t>Her türlü protokollü işleri yapmak ve yaptırmak</a:t>
            </a:r>
          </a:p>
          <a:p>
            <a:pPr marL="12700" indent="190500" algn="just">
              <a:spcAft>
                <a:spcPts val="630"/>
              </a:spcAft>
            </a:pPr>
            <a:r>
              <a:rPr lang="tr" sz="1000" spc="-50" dirty="0" smtClean="0">
                <a:solidFill>
                  <a:srgbClr val="FA1825"/>
                </a:solidFill>
                <a:latin typeface="Lucida Sans Unicode"/>
              </a:rPr>
              <a:t>• </a:t>
            </a:r>
            <a:r>
              <a:rPr lang="tr" sz="1000" spc="-50" dirty="0" smtClean="0">
                <a:solidFill>
                  <a:srgbClr val="1F1919"/>
                </a:solidFill>
                <a:latin typeface="Lucida Sans Unicode"/>
              </a:rPr>
              <a:t>Trafik kanunu ile verilen görevleri yürütmek</a:t>
            </a:r>
          </a:p>
          <a:p>
            <a:pPr marL="12700" marR="228600" indent="190500" algn="just">
              <a:lnSpc>
                <a:spcPts val="1608"/>
              </a:lnSpc>
              <a:spcAft>
                <a:spcPts val="210"/>
              </a:spcAft>
            </a:pPr>
            <a:r>
              <a:rPr lang="tr" sz="1000" spc="-50" dirty="0" smtClean="0">
                <a:solidFill>
                  <a:srgbClr val="FA1825"/>
                </a:solidFill>
                <a:latin typeface="Lucida Sans Unicode"/>
              </a:rPr>
              <a:t>• </a:t>
            </a:r>
            <a:r>
              <a:rPr lang="tr" sz="1000" spc="-50" dirty="0" smtClean="0">
                <a:solidFill>
                  <a:srgbClr val="1F1919"/>
                </a:solidFill>
                <a:latin typeface="Lucida Sans Unicode"/>
              </a:rPr>
              <a:t>Asfalt üretim tesislerinin (plent), büz imalathanesinin üretim, takip, kontrol ve arazi uygulamasını</a:t>
            </a:r>
            <a:r>
              <a:rPr lang="tr" sz="1000" spc="-50" dirty="0" smtClean="0">
                <a:solidFill>
                  <a:srgbClr val="1E1819"/>
                </a:solidFill>
                <a:latin typeface="Lucida Sans Unicode"/>
              </a:rPr>
              <a:t> </a:t>
            </a:r>
            <a:r>
              <a:rPr lang="tr" sz="1000" spc="-50" dirty="0" smtClean="0">
                <a:solidFill>
                  <a:srgbClr val="1F1919"/>
                </a:solidFill>
                <a:latin typeface="Lucida Sans Unicode"/>
              </a:rPr>
              <a:t>yapmak</a:t>
            </a:r>
          </a:p>
          <a:p>
            <a:pPr marL="12700" marR="228600" indent="190500" algn="just">
              <a:lnSpc>
                <a:spcPts val="1608"/>
              </a:lnSpc>
              <a:spcAft>
                <a:spcPts val="1050"/>
              </a:spcAft>
            </a:pPr>
            <a:r>
              <a:rPr lang="tr" sz="1000" spc="-50" dirty="0" smtClean="0">
                <a:solidFill>
                  <a:srgbClr val="FA1825"/>
                </a:solidFill>
                <a:latin typeface="Lucida Sans Unicode"/>
              </a:rPr>
              <a:t>• </a:t>
            </a:r>
            <a:r>
              <a:rPr lang="tr" sz="1000" spc="-50" dirty="0" smtClean="0">
                <a:solidFill>
                  <a:srgbClr val="1F1919"/>
                </a:solidFill>
                <a:latin typeface="Lucida Sans Unicode"/>
              </a:rPr>
              <a:t>Benzeri konularda yönetmelik ve çıkarılan mevzuatlar doğrultusunda verilecek diğer görevleri</a:t>
            </a:r>
            <a:r>
              <a:rPr lang="tr" sz="1000" spc="-50" dirty="0" smtClean="0">
                <a:solidFill>
                  <a:srgbClr val="1E1819"/>
                </a:solidFill>
                <a:latin typeface="Lucida Sans Unicode"/>
              </a:rPr>
              <a:t> </a:t>
            </a:r>
            <a:r>
              <a:rPr lang="tr" sz="1000" spc="-50" dirty="0" smtClean="0">
                <a:solidFill>
                  <a:srgbClr val="1F1919"/>
                </a:solidFill>
                <a:latin typeface="Lucida Sans Unicode"/>
              </a:rPr>
              <a:t>yapmak veya yaptırmak</a:t>
            </a:r>
            <a:endParaRPr lang="tr" sz="1000" spc="-50" dirty="0">
              <a:solidFill>
                <a:srgbClr val="1F1919"/>
              </a:solidFill>
              <a:latin typeface="Lucida Sans Unicode"/>
            </a:endParaRPr>
          </a:p>
        </p:txBody>
      </p:sp>
      <p:pic>
        <p:nvPicPr>
          <p:cNvPr id="13" name="12 Resim" descr="CCCC.jpg"/>
          <p:cNvPicPr>
            <a:picLocks noChangeAspect="1"/>
          </p:cNvPicPr>
          <p:nvPr/>
        </p:nvPicPr>
        <p:blipFill>
          <a:blip r:embed="rId4" cstate="print"/>
          <a:stretch>
            <a:fillRect/>
          </a:stretch>
        </p:blipFill>
        <p:spPr>
          <a:xfrm>
            <a:off x="2066913" y="7633510"/>
            <a:ext cx="3352800" cy="249936"/>
          </a:xfrm>
          <a:prstGeom prst="rect">
            <a:avLst/>
          </a:prstGeom>
        </p:spPr>
      </p:pic>
      <p:sp>
        <p:nvSpPr>
          <p:cNvPr id="14" name="13 Dikdörtgen"/>
          <p:cNvSpPr/>
          <p:nvPr/>
        </p:nvSpPr>
        <p:spPr>
          <a:xfrm>
            <a:off x="852467" y="8133576"/>
            <a:ext cx="5857916" cy="502702"/>
          </a:xfrm>
          <a:prstGeom prst="rect">
            <a:avLst/>
          </a:prstGeom>
        </p:spPr>
        <p:txBody>
          <a:bodyPr wrap="square">
            <a:spAutoFit/>
          </a:bodyPr>
          <a:lstStyle/>
          <a:p>
            <a:pPr marL="12700" marR="228600" indent="190500" algn="just">
              <a:lnSpc>
                <a:spcPts val="1608"/>
              </a:lnSpc>
              <a:spcBef>
                <a:spcPts val="630"/>
              </a:spcBef>
              <a:spcAft>
                <a:spcPts val="210"/>
              </a:spcAft>
            </a:pPr>
            <a:r>
              <a:rPr lang="tr" spc="-50" dirty="0" smtClean="0">
                <a:solidFill>
                  <a:srgbClr val="C50B19"/>
                </a:solidFill>
                <a:latin typeface="Lucida Sans Unicode"/>
              </a:rPr>
              <a:t>• </a:t>
            </a:r>
            <a:r>
              <a:rPr lang="tr" sz="1000" spc="-50" dirty="0" smtClean="0">
                <a:solidFill>
                  <a:srgbClr val="1F1919"/>
                </a:solidFill>
                <a:latin typeface="Lucida Sans Unicode"/>
              </a:rPr>
              <a:t>5302 Sayılı İl Özel İdaresi Kanununun 35' inci maddesine göre İlçelerde Özel İdare işlerini yürütmek</a:t>
            </a:r>
            <a:r>
              <a:rPr lang="tr" sz="1000" spc="-50" dirty="0" smtClean="0">
                <a:solidFill>
                  <a:srgbClr val="1E191A"/>
                </a:solidFill>
                <a:latin typeface="Lucida Sans Unicode"/>
              </a:rPr>
              <a:t> </a:t>
            </a:r>
            <a:r>
              <a:rPr lang="tr" sz="1000" spc="-50" dirty="0" smtClean="0">
                <a:solidFill>
                  <a:srgbClr val="1F1919"/>
                </a:solidFill>
                <a:latin typeface="Lucida Sans Unicode"/>
              </a:rPr>
              <a:t>amacıyla kaymakama bağlı İlçe Özel İdare teşkilatının oluşturulması öngörülmüştür.</a:t>
            </a:r>
            <a:endParaRPr lang="tr" sz="1000" spc="-50" dirty="0">
              <a:solidFill>
                <a:srgbClr val="1F1919"/>
              </a:solidFill>
              <a:latin typeface="Lucida Sans Unicode"/>
            </a:endParaRPr>
          </a:p>
        </p:txBody>
      </p:sp>
      <p:sp>
        <p:nvSpPr>
          <p:cNvPr id="16" name="15 Dikdörtgen"/>
          <p:cNvSpPr/>
          <p:nvPr/>
        </p:nvSpPr>
        <p:spPr>
          <a:xfrm>
            <a:off x="995343" y="7919262"/>
            <a:ext cx="3199400" cy="246221"/>
          </a:xfrm>
          <a:prstGeom prst="rect">
            <a:avLst/>
          </a:prstGeom>
        </p:spPr>
        <p:txBody>
          <a:bodyPr wrap="square">
            <a:spAutoFit/>
          </a:bodyPr>
          <a:lstStyle/>
          <a:p>
            <a:pPr marL="12700" indent="190500" algn="just">
              <a:spcBef>
                <a:spcPts val="1050"/>
              </a:spcBef>
              <a:spcAft>
                <a:spcPts val="630"/>
              </a:spcAft>
            </a:pPr>
            <a:r>
              <a:rPr lang="tr" sz="1000" b="1" dirty="0" smtClean="0">
                <a:solidFill>
                  <a:srgbClr val="FA1825"/>
                </a:solidFill>
                <a:latin typeface="Lucida Sans Unicode"/>
              </a:rPr>
              <a:t>Görevleri</a:t>
            </a:r>
            <a:endParaRPr lang="tr" sz="1000" b="1" dirty="0">
              <a:solidFill>
                <a:srgbClr val="FA1825"/>
              </a:solidFill>
              <a:latin typeface="Lucida Sans Unicode"/>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3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TAŞIYORUZ</a:t>
            </a:r>
          </a:p>
        </p:txBody>
      </p:sp>
      <p:sp>
        <p:nvSpPr>
          <p:cNvPr id="5" name="4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6" name="5 Dikdörtgen"/>
          <p:cNvSpPr/>
          <p:nvPr/>
        </p:nvSpPr>
        <p:spPr>
          <a:xfrm>
            <a:off x="932688" y="795528"/>
            <a:ext cx="6059424" cy="182880"/>
          </a:xfrm>
          <a:prstGeom prst="rect">
            <a:avLst/>
          </a:prstGeom>
        </p:spPr>
        <p:txBody>
          <a:bodyPr lIns="0" tIns="0" rIns="0" bIns="0">
            <a:noAutofit/>
          </a:bodyPr>
          <a:lstStyle/>
          <a:p>
            <a:pPr marL="5016500" indent="0">
              <a:spcAft>
                <a:spcPts val="231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923905" y="1489842"/>
            <a:ext cx="6059424" cy="2904744"/>
          </a:xfrm>
          <a:prstGeom prst="rect">
            <a:avLst/>
          </a:prstGeom>
        </p:spPr>
        <p:txBody>
          <a:bodyPr lIns="0" tIns="0" rIns="0" bIns="0">
            <a:noAutofit/>
          </a:bodyPr>
          <a:lstStyle/>
          <a:p>
            <a:pPr marL="12700" marR="228600" indent="190500" algn="just">
              <a:lnSpc>
                <a:spcPts val="1584"/>
              </a:lnSpc>
              <a:spcBef>
                <a:spcPts val="2310"/>
              </a:spcBef>
              <a:spcAft>
                <a:spcPts val="210"/>
              </a:spcAft>
            </a:pPr>
            <a:endParaRPr lang="tr" sz="1000" spc="-50" dirty="0">
              <a:solidFill>
                <a:srgbClr val="1F1919"/>
              </a:solidFill>
              <a:latin typeface="Lucida Sans Unicode"/>
            </a:endParaRPr>
          </a:p>
        </p:txBody>
      </p:sp>
      <p:sp>
        <p:nvSpPr>
          <p:cNvPr id="8" name="7 Dikdörtgen"/>
          <p:cNvSpPr/>
          <p:nvPr/>
        </p:nvSpPr>
        <p:spPr>
          <a:xfrm>
            <a:off x="852467" y="2775726"/>
            <a:ext cx="6059424" cy="4215384"/>
          </a:xfrm>
          <a:prstGeom prst="rect">
            <a:avLst/>
          </a:prstGeom>
        </p:spPr>
        <p:txBody>
          <a:bodyPr lIns="0" tIns="0" rIns="0" bIns="0">
            <a:noAutofit/>
          </a:bodyPr>
          <a:lstStyle/>
          <a:p>
            <a:pPr marL="12700" marR="228600" indent="190500">
              <a:lnSpc>
                <a:spcPts val="1584"/>
              </a:lnSpc>
              <a:spcAft>
                <a:spcPts val="210"/>
              </a:spcAft>
            </a:pPr>
            <a:r>
              <a:rPr lang="tr" sz="1000" spc="-50" dirty="0" smtClean="0">
                <a:solidFill>
                  <a:srgbClr val="C50B19"/>
                </a:solidFill>
                <a:latin typeface="Lucida Sans Unicode"/>
              </a:rPr>
              <a:t>• </a:t>
            </a:r>
            <a:r>
              <a:rPr lang="tr" sz="1000" spc="-50" dirty="0">
                <a:solidFill>
                  <a:srgbClr val="1F1919"/>
                </a:solidFill>
                <a:latin typeface="Lucida Sans Unicode"/>
              </a:rPr>
              <a:t>İlçedeki, İl Özel İdaresine ait gayrimenkullerin kayıtlarını tutmak, kira tahsilâtlarını yapmak,</a:t>
            </a:r>
            <a:r>
              <a:rPr lang="tr" sz="1000" spc="-50" dirty="0">
                <a:solidFill>
                  <a:srgbClr val="1E191A"/>
                </a:solidFill>
                <a:latin typeface="Lucida Sans Unicode"/>
              </a:rPr>
              <a:t> </a:t>
            </a:r>
            <a:r>
              <a:rPr lang="tr" sz="1000" spc="-50" dirty="0">
                <a:solidFill>
                  <a:srgbClr val="1F1919"/>
                </a:solidFill>
                <a:latin typeface="Lucida Sans Unicode"/>
              </a:rPr>
              <a:t>kiracıların kira dönemlerini takip etmekve kiralarını yatırmayan kiracılara yasal işlem yapmak</a:t>
            </a:r>
          </a:p>
          <a:p>
            <a:pPr marL="12700" marR="228600" indent="190500">
              <a:lnSpc>
                <a:spcPts val="1560"/>
              </a:lnSpc>
              <a:spcAft>
                <a:spcPts val="210"/>
              </a:spcAft>
            </a:pPr>
            <a:r>
              <a:rPr lang="tr" sz="1000" spc="-50" dirty="0">
                <a:solidFill>
                  <a:srgbClr val="C50B19"/>
                </a:solidFill>
                <a:latin typeface="Lucida Sans Unicode"/>
              </a:rPr>
              <a:t>• </a:t>
            </a:r>
            <a:r>
              <a:rPr lang="tr" sz="1000" spc="-50" dirty="0">
                <a:solidFill>
                  <a:srgbClr val="1F1919"/>
                </a:solidFill>
                <a:latin typeface="Lucida Sans Unicode"/>
              </a:rPr>
              <a:t>Maden Kanunu uyarınca, İl Özel İdaresince verilen 1 (a) grubu maden ruhsatlarını denetimi yapmak</a:t>
            </a:r>
            <a:r>
              <a:rPr lang="tr" sz="1000" spc="-50" dirty="0">
                <a:solidFill>
                  <a:srgbClr val="1E191A"/>
                </a:solidFill>
                <a:latin typeface="Lucida Sans Unicode"/>
              </a:rPr>
              <a:t> </a:t>
            </a:r>
            <a:r>
              <a:rPr lang="tr" sz="1000" spc="-50" dirty="0">
                <a:solidFill>
                  <a:srgbClr val="1F1919"/>
                </a:solidFill>
                <a:latin typeface="Lucida Sans Unicode"/>
              </a:rPr>
              <a:t>ve kaçakmalzemealımını </a:t>
            </a:r>
            <a:r>
              <a:rPr lang="tr" sz="1000" spc="-50" dirty="0" smtClean="0">
                <a:solidFill>
                  <a:srgbClr val="1F1919"/>
                </a:solidFill>
                <a:latin typeface="Lucida Sans Unicode"/>
              </a:rPr>
              <a:t>önlemek</a:t>
            </a:r>
            <a:endParaRPr lang="tr" sz="1000" spc="-50" dirty="0">
              <a:solidFill>
                <a:srgbClr val="1F1919"/>
              </a:solidFill>
              <a:latin typeface="Lucida Sans Unicode"/>
            </a:endParaRPr>
          </a:p>
          <a:p>
            <a:pPr marL="12700" indent="190500">
              <a:spcAft>
                <a:spcPts val="630"/>
              </a:spcAft>
            </a:pPr>
            <a:r>
              <a:rPr lang="tr" sz="1000" spc="-50" dirty="0" smtClean="0">
                <a:solidFill>
                  <a:srgbClr val="C50B19"/>
                </a:solidFill>
                <a:latin typeface="Lucida Sans Unicode"/>
              </a:rPr>
              <a:t>                                                                                                                                                                                             • </a:t>
            </a:r>
            <a:r>
              <a:rPr lang="tr" sz="1000" spc="-50" dirty="0">
                <a:solidFill>
                  <a:srgbClr val="1F1919"/>
                </a:solidFill>
                <a:latin typeface="Lucida Sans Unicode"/>
              </a:rPr>
              <a:t>İl Özel İdaresine borçlu bulunanlardan bu alacakları 6183 sayılı yasa uyarınca tahsil etmek,</a:t>
            </a:r>
          </a:p>
          <a:p>
            <a:pPr marL="12700" marR="228600" indent="190500">
              <a:lnSpc>
                <a:spcPts val="1584"/>
              </a:lnSpc>
              <a:spcAft>
                <a:spcPts val="210"/>
              </a:spcAft>
            </a:pPr>
            <a:r>
              <a:rPr lang="tr" sz="1000" spc="-50" dirty="0">
                <a:solidFill>
                  <a:srgbClr val="C50B19"/>
                </a:solidFill>
                <a:latin typeface="Lucida Sans Unicode"/>
              </a:rPr>
              <a:t>• </a:t>
            </a:r>
            <a:r>
              <a:rPr lang="tr" sz="1000" spc="-50" dirty="0">
                <a:solidFill>
                  <a:srgbClr val="1F1919"/>
                </a:solidFill>
                <a:latin typeface="Lucida Sans Unicode"/>
              </a:rPr>
              <a:t>Müteahhit ve çalışanlarının, icra dairelerince hükme bağlanan borçların ilgililerin ücretlerinden</a:t>
            </a:r>
            <a:r>
              <a:rPr lang="tr" sz="1000" spc="-50" dirty="0">
                <a:solidFill>
                  <a:srgbClr val="1E191A"/>
                </a:solidFill>
                <a:latin typeface="Lucida Sans Unicode"/>
              </a:rPr>
              <a:t> </a:t>
            </a:r>
            <a:r>
              <a:rPr lang="tr" sz="1000" spc="-50" dirty="0">
                <a:solidFill>
                  <a:srgbClr val="1F1919"/>
                </a:solidFill>
                <a:latin typeface="Lucida Sans Unicode"/>
              </a:rPr>
              <a:t>kesinti yoluyla tahsil ederek icra dairelerine göndermek</a:t>
            </a:r>
          </a:p>
          <a:p>
            <a:pPr marL="12700" marR="228600" indent="190500">
              <a:lnSpc>
                <a:spcPts val="1584"/>
              </a:lnSpc>
              <a:spcAft>
                <a:spcPts val="210"/>
              </a:spcAft>
            </a:pPr>
            <a:r>
              <a:rPr lang="tr" sz="1000" spc="-50" dirty="0">
                <a:solidFill>
                  <a:srgbClr val="C50B19"/>
                </a:solidFill>
                <a:latin typeface="Lucida Sans Unicode"/>
              </a:rPr>
              <a:t>• </a:t>
            </a:r>
            <a:r>
              <a:rPr lang="tr" sz="1000" spc="-50" dirty="0">
                <a:solidFill>
                  <a:srgbClr val="1F1919"/>
                </a:solidFill>
                <a:latin typeface="Lucida Sans Unicode"/>
              </a:rPr>
              <a:t>Kamu İhale Kanunu ve İhale Kanununa istinaden tahakkuk birimlerince yapılacak mal ve hizmet</a:t>
            </a:r>
            <a:r>
              <a:rPr lang="tr" sz="1000" spc="-50" dirty="0">
                <a:solidFill>
                  <a:srgbClr val="1E191A"/>
                </a:solidFill>
                <a:latin typeface="Lucida Sans Unicode"/>
              </a:rPr>
              <a:t> </a:t>
            </a:r>
            <a:r>
              <a:rPr lang="tr" sz="1000" spc="-50" dirty="0">
                <a:solidFill>
                  <a:srgbClr val="1F1919"/>
                </a:solidFill>
                <a:latin typeface="Lucida Sans Unicode"/>
              </a:rPr>
              <a:t>alımları sırasında İl Özel İdaresi bütçesinden istifade eden Müdürlüklerin, İlgili Müdürlükçe oluşturulan</a:t>
            </a:r>
            <a:r>
              <a:rPr lang="tr" sz="1000" spc="-50" dirty="0">
                <a:solidFill>
                  <a:srgbClr val="1E191A"/>
                </a:solidFill>
                <a:latin typeface="Lucida Sans Unicode"/>
              </a:rPr>
              <a:t> </a:t>
            </a:r>
            <a:r>
              <a:rPr lang="tr" sz="1000" spc="-50" dirty="0">
                <a:solidFill>
                  <a:srgbClr val="1F1919"/>
                </a:solidFill>
                <a:latin typeface="Lucida Sans Unicode"/>
              </a:rPr>
              <a:t>ihale komisyonuna, İdareyi temsiler muhasebe ve mali işlerden sorumlu üye olarak katılmak</a:t>
            </a:r>
          </a:p>
          <a:p>
            <a:pPr marL="12700" marR="228600" indent="190500">
              <a:lnSpc>
                <a:spcPts val="1584"/>
              </a:lnSpc>
              <a:spcAft>
                <a:spcPts val="210"/>
              </a:spcAft>
            </a:pPr>
            <a:r>
              <a:rPr lang="tr" sz="1000" spc="-50" dirty="0">
                <a:solidFill>
                  <a:srgbClr val="C50B19"/>
                </a:solidFill>
                <a:latin typeface="Lucida Sans Unicode"/>
              </a:rPr>
              <a:t>• </a:t>
            </a:r>
            <a:r>
              <a:rPr lang="tr" sz="1000" spc="-50" dirty="0">
                <a:solidFill>
                  <a:srgbClr val="1F1919"/>
                </a:solidFill>
                <a:latin typeface="Lucida Sans Unicode"/>
              </a:rPr>
              <a:t>Birimle ilgili Muhasebe Yetkilisi veya Gerçekleştirme Görevlisi görevini yürütmek, mevzuat</a:t>
            </a:r>
            <a:r>
              <a:rPr lang="tr" sz="1000" spc="-50" dirty="0">
                <a:solidFill>
                  <a:srgbClr val="1E191A"/>
                </a:solidFill>
                <a:latin typeface="Lucida Sans Unicode"/>
              </a:rPr>
              <a:t> </a:t>
            </a:r>
            <a:r>
              <a:rPr lang="tr" sz="1000" spc="-50" dirty="0">
                <a:solidFill>
                  <a:srgbClr val="1F1919"/>
                </a:solidFill>
                <a:latin typeface="Lucida Sans Unicode"/>
              </a:rPr>
              <a:t>gereğini yapmak</a:t>
            </a:r>
          </a:p>
          <a:p>
            <a:pPr marL="12700" marR="228600" indent="190500">
              <a:lnSpc>
                <a:spcPts val="1584"/>
              </a:lnSpc>
              <a:spcAft>
                <a:spcPts val="2310"/>
              </a:spcAft>
            </a:pPr>
            <a:r>
              <a:rPr lang="tr" sz="1000" spc="-50" dirty="0">
                <a:solidFill>
                  <a:srgbClr val="C50B19"/>
                </a:solidFill>
                <a:latin typeface="Lucida Sans Unicode"/>
              </a:rPr>
              <a:t>• </a:t>
            </a:r>
            <a:r>
              <a:rPr lang="tr" sz="1000" spc="-50" dirty="0">
                <a:solidFill>
                  <a:srgbClr val="1F1919"/>
                </a:solidFill>
                <a:latin typeface="Lucida Sans Unicode"/>
              </a:rPr>
              <a:t>Nakit ve diğer varlıklar ile emanet niteliğindeki değerleri almak, saklamak, gönderme ve iade</a:t>
            </a:r>
            <a:r>
              <a:rPr lang="tr" sz="1000" spc="-50" dirty="0">
                <a:solidFill>
                  <a:srgbClr val="1E191A"/>
                </a:solidFill>
                <a:latin typeface="Lucida Sans Unicode"/>
              </a:rPr>
              <a:t> </a:t>
            </a:r>
            <a:r>
              <a:rPr lang="tr" sz="1000" spc="-50" dirty="0">
                <a:solidFill>
                  <a:srgbClr val="1F1919"/>
                </a:solidFill>
                <a:latin typeface="Lucida Sans Unicode"/>
              </a:rPr>
              <a:t>işlemlerini yapmak</a:t>
            </a:r>
          </a:p>
        </p:txBody>
      </p:sp>
      <p:sp>
        <p:nvSpPr>
          <p:cNvPr id="9" name="8 Dikdörtgen"/>
          <p:cNvSpPr/>
          <p:nvPr/>
        </p:nvSpPr>
        <p:spPr>
          <a:xfrm>
            <a:off x="932688" y="4913376"/>
            <a:ext cx="6059424" cy="140208"/>
          </a:xfrm>
          <a:prstGeom prst="rect">
            <a:avLst/>
          </a:prstGeom>
        </p:spPr>
        <p:txBody>
          <a:bodyPr lIns="0" tIns="0" rIns="0" bIns="0">
            <a:noAutofit/>
          </a:bodyPr>
          <a:lstStyle/>
          <a:p>
            <a:pPr marL="12700" indent="190500" algn="just">
              <a:spcBef>
                <a:spcPts val="1050"/>
              </a:spcBef>
              <a:spcAft>
                <a:spcPts val="630"/>
              </a:spcAft>
            </a:pPr>
            <a:endParaRPr lang="tr" sz="900" dirty="0">
              <a:solidFill>
                <a:srgbClr val="FA1825"/>
              </a:solidFill>
              <a:latin typeface="Lucida Sans Unicode"/>
            </a:endParaRPr>
          </a:p>
        </p:txBody>
      </p:sp>
      <p:sp>
        <p:nvSpPr>
          <p:cNvPr id="10" name="9 Dikdörtgen"/>
          <p:cNvSpPr/>
          <p:nvPr/>
        </p:nvSpPr>
        <p:spPr>
          <a:xfrm>
            <a:off x="781029" y="5847560"/>
            <a:ext cx="5929354" cy="2349361"/>
          </a:xfrm>
          <a:prstGeom prst="rect">
            <a:avLst/>
          </a:prstGeom>
        </p:spPr>
        <p:txBody>
          <a:bodyPr wrap="square">
            <a:spAutoFit/>
          </a:bodyPr>
          <a:lstStyle/>
          <a:p>
            <a:pPr marL="25400" marR="12700" indent="165100" algn="just">
              <a:lnSpc>
                <a:spcPts val="1584"/>
              </a:lnSpc>
            </a:pPr>
            <a:r>
              <a:rPr lang="tr" sz="1000" spc="-50" dirty="0" smtClean="0">
                <a:solidFill>
                  <a:srgbClr val="FA1825"/>
                </a:solidFill>
                <a:latin typeface="Lucida Sans Unicode"/>
              </a:rPr>
              <a:t>• </a:t>
            </a:r>
            <a:r>
              <a:rPr lang="tr" sz="1000" spc="-50" dirty="0" smtClean="0">
                <a:solidFill>
                  <a:srgbClr val="1F1919"/>
                </a:solidFill>
                <a:latin typeface="Lucida Sans Unicode"/>
              </a:rPr>
              <a:t>İl Özel İdaresinin hüküm ve tasarrufu altında bulunan taşınmaz malları tespit etmek ve işgalli</a:t>
            </a:r>
            <a:r>
              <a:rPr lang="tr" sz="1000" spc="-50" dirty="0" smtClean="0">
                <a:solidFill>
                  <a:srgbClr val="1E1819"/>
                </a:solidFill>
                <a:latin typeface="Lucida Sans Unicode"/>
              </a:rPr>
              <a:t> </a:t>
            </a:r>
            <a:r>
              <a:rPr lang="tr" sz="1000" spc="-50" dirty="0" smtClean="0">
                <a:solidFill>
                  <a:srgbClr val="1F1919"/>
                </a:solidFill>
                <a:latin typeface="Lucida Sans Unicode"/>
              </a:rPr>
              <a:t>olanlara ecri misil işlemlerini yapmakve gerektiğinde işgal edenlerin tahliyesini sağlamak</a:t>
            </a:r>
          </a:p>
          <a:p>
            <a:pPr marL="25400" marR="12700" indent="165100" algn="just">
              <a:lnSpc>
                <a:spcPts val="1584"/>
              </a:lnSpc>
            </a:pPr>
            <a:r>
              <a:rPr lang="tr" sz="1000" cap="small" spc="-50" dirty="0" smtClean="0">
                <a:solidFill>
                  <a:srgbClr val="FA1825"/>
                </a:solidFill>
                <a:latin typeface="Lucida Sans Unicode"/>
              </a:rPr>
              <a:t>• </a:t>
            </a:r>
            <a:r>
              <a:rPr lang="tr" sz="1000" spc="-50" dirty="0" smtClean="0">
                <a:solidFill>
                  <a:srgbClr val="1F1919"/>
                </a:solidFill>
                <a:latin typeface="Lucida Sans Unicode"/>
              </a:rPr>
              <a:t>Kadastroda Özel İdaresinin hak ve hukukunun zarara uğramaması için, 3402 sayılı Kadastro</a:t>
            </a:r>
            <a:r>
              <a:rPr lang="tr" sz="1000" spc="-50" dirty="0" smtClean="0">
                <a:solidFill>
                  <a:srgbClr val="1E1819"/>
                </a:solidFill>
                <a:latin typeface="Lucida Sans Unicode"/>
              </a:rPr>
              <a:t> </a:t>
            </a:r>
            <a:r>
              <a:rPr lang="tr" sz="1000" spc="-50" dirty="0" smtClean="0">
                <a:solidFill>
                  <a:srgbClr val="1F1919"/>
                </a:solidFill>
                <a:latin typeface="Lucida Sans Unicode"/>
              </a:rPr>
              <a:t>Kanununun 12. Maddesinde belirtilen sürelerde kadastro tespitlerini yaparak, İl Özel İdaresine</a:t>
            </a:r>
            <a:r>
              <a:rPr lang="tr" sz="1000" spc="-50" dirty="0" smtClean="0">
                <a:solidFill>
                  <a:srgbClr val="1E1819"/>
                </a:solidFill>
                <a:latin typeface="Lucida Sans Unicode"/>
              </a:rPr>
              <a:t> </a:t>
            </a:r>
            <a:r>
              <a:rPr lang="tr" sz="1000" spc="-50" dirty="0" smtClean="0">
                <a:solidFill>
                  <a:srgbClr val="1F1919"/>
                </a:solidFill>
                <a:latin typeface="Lucida Sans Unicode"/>
              </a:rPr>
              <a:t>bildirerek, itirazda bulunmasını sağlamak</a:t>
            </a:r>
          </a:p>
          <a:p>
            <a:pPr marL="25400" marR="12700" indent="165100" algn="just">
              <a:lnSpc>
                <a:spcPts val="1608"/>
              </a:lnSpc>
            </a:pPr>
            <a:r>
              <a:rPr lang="tr" sz="1000" cap="small" spc="-50" dirty="0" smtClean="0">
                <a:solidFill>
                  <a:srgbClr val="FA1825"/>
                </a:solidFill>
                <a:latin typeface="Lucida Sans Unicode"/>
              </a:rPr>
              <a:t>• </a:t>
            </a:r>
            <a:r>
              <a:rPr lang="tr" sz="1000" spc="-50" dirty="0" smtClean="0">
                <a:solidFill>
                  <a:srgbClr val="1F1919"/>
                </a:solidFill>
                <a:latin typeface="Lucida Sans Unicode"/>
              </a:rPr>
              <a:t>İmar Kanununun uygulanması esnasında Özel İdaresinin hakve hukukunun korunması için gerekli</a:t>
            </a:r>
            <a:r>
              <a:rPr lang="tr" sz="1000" spc="-50" dirty="0" smtClean="0">
                <a:solidFill>
                  <a:srgbClr val="1E1819"/>
                </a:solidFill>
                <a:latin typeface="Lucida Sans Unicode"/>
              </a:rPr>
              <a:t> </a:t>
            </a:r>
            <a:r>
              <a:rPr lang="tr" sz="1000" spc="-50" dirty="0" smtClean="0">
                <a:solidFill>
                  <a:srgbClr val="1F1919"/>
                </a:solidFill>
                <a:latin typeface="Lucida Sans Unicode"/>
              </a:rPr>
              <a:t>görülen hallerde itirazda bulunmak</a:t>
            </a:r>
          </a:p>
          <a:p>
            <a:pPr marL="25400" marR="12700" indent="165100" algn="just">
              <a:lnSpc>
                <a:spcPts val="1584"/>
              </a:lnSpc>
            </a:pPr>
            <a:r>
              <a:rPr lang="tr" sz="1000" spc="-50" dirty="0" smtClean="0">
                <a:solidFill>
                  <a:srgbClr val="FA1825"/>
                </a:solidFill>
                <a:latin typeface="Lucida Sans Unicode"/>
              </a:rPr>
              <a:t>• </a:t>
            </a:r>
            <a:r>
              <a:rPr lang="tr" sz="1000" spc="-50" dirty="0" smtClean="0">
                <a:solidFill>
                  <a:srgbClr val="1F1919"/>
                </a:solidFill>
                <a:latin typeface="Lucida Sans Unicode"/>
              </a:rPr>
              <a:t>Çeşitli mevzuatlar çerçevesinde Sosyal Güvenlik Kurumu ve Vergi Dairesi adına yapılan kesintileri</a:t>
            </a:r>
            <a:r>
              <a:rPr lang="tr" sz="1000" spc="-50" dirty="0" smtClean="0">
                <a:solidFill>
                  <a:srgbClr val="1E1819"/>
                </a:solidFill>
                <a:latin typeface="Lucida Sans Unicode"/>
              </a:rPr>
              <a:t> </a:t>
            </a:r>
            <a:r>
              <a:rPr lang="tr" sz="1000" spc="-50" dirty="0" smtClean="0">
                <a:solidFill>
                  <a:srgbClr val="1F1919"/>
                </a:solidFill>
                <a:latin typeface="Lucida Sans Unicode"/>
              </a:rPr>
              <a:t>ilgili yerlere göndermek</a:t>
            </a:r>
          </a:p>
          <a:p>
            <a:pPr marL="25400" marR="12700" indent="165100" algn="just">
              <a:lnSpc>
                <a:spcPts val="1584"/>
              </a:lnSpc>
              <a:spcAft>
                <a:spcPts val="32760"/>
              </a:spcAft>
            </a:pPr>
            <a:r>
              <a:rPr lang="tr" sz="1000" spc="-50" dirty="0" smtClean="0">
                <a:solidFill>
                  <a:srgbClr val="FA1825"/>
                </a:solidFill>
                <a:latin typeface="Lucida Sans Unicode"/>
              </a:rPr>
              <a:t>• </a:t>
            </a:r>
            <a:r>
              <a:rPr lang="tr" sz="1000" spc="-50" dirty="0" smtClean="0">
                <a:solidFill>
                  <a:srgbClr val="1F1919"/>
                </a:solidFill>
                <a:latin typeface="Lucida Sans Unicode"/>
              </a:rPr>
              <a:t>5302 sayılı İl Özel İdaresi Kanunu çerçevesinde Özel İdare organlarınca verilen kararlar</a:t>
            </a:r>
            <a:r>
              <a:rPr lang="tr" sz="1000" spc="-50" dirty="0" smtClean="0">
                <a:solidFill>
                  <a:srgbClr val="1E1819"/>
                </a:solidFill>
                <a:latin typeface="Lucida Sans Unicode"/>
              </a:rPr>
              <a:t> </a:t>
            </a:r>
            <a:r>
              <a:rPr lang="tr" sz="1000" spc="-50" dirty="0" smtClean="0">
                <a:solidFill>
                  <a:srgbClr val="1F1919"/>
                </a:solidFill>
                <a:latin typeface="Lucida Sans Unicode"/>
              </a:rPr>
              <a:t>doğrultusunda Kaymakam ve Genel Sekreterin belirleyeceği görevleri yapmak</a:t>
            </a:r>
            <a:endParaRPr lang="tr-TR" sz="1000" dirty="0"/>
          </a:p>
        </p:txBody>
      </p:sp>
      <p:sp>
        <p:nvSpPr>
          <p:cNvPr id="11" name="10 Dikdörtgen"/>
          <p:cNvSpPr/>
          <p:nvPr/>
        </p:nvSpPr>
        <p:spPr>
          <a:xfrm>
            <a:off x="781029" y="1847032"/>
            <a:ext cx="6072230" cy="913070"/>
          </a:xfrm>
          <a:prstGeom prst="rect">
            <a:avLst/>
          </a:prstGeom>
        </p:spPr>
        <p:txBody>
          <a:bodyPr wrap="square">
            <a:spAutoFit/>
          </a:bodyPr>
          <a:lstStyle/>
          <a:p>
            <a:pPr marL="12700" marR="228600" indent="190500" algn="just">
              <a:lnSpc>
                <a:spcPts val="1584"/>
              </a:lnSpc>
              <a:spcAft>
                <a:spcPts val="210"/>
              </a:spcAft>
            </a:pPr>
            <a:r>
              <a:rPr lang="tr" sz="1000" cap="small" spc="-50" dirty="0" smtClean="0">
                <a:solidFill>
                  <a:srgbClr val="1F1919"/>
                </a:solidFill>
                <a:latin typeface="Lucida Sans Unicode" pitchFamily="34" charset="0"/>
                <a:cs typeface="Lucida Sans Unicode" pitchFamily="34" charset="0"/>
              </a:rPr>
              <a:t>•</a:t>
            </a:r>
            <a:r>
              <a:rPr lang="tr-TR" sz="1000" dirty="0" smtClean="0">
                <a:latin typeface="Lucida Sans Unicode" pitchFamily="34" charset="0"/>
                <a:cs typeface="Lucida Sans Unicode" pitchFamily="34" charset="0"/>
              </a:rPr>
              <a:t>Müdürlük, bütçelerine tahsis edilen ödeneklerin mevzuatlara uygun olarak kullanılmasını </a:t>
            </a:r>
            <a:r>
              <a:rPr lang="tr" sz="1000" spc="-50" dirty="0" smtClean="0">
                <a:solidFill>
                  <a:srgbClr val="1F1919"/>
                </a:solidFill>
                <a:latin typeface="Lucida Sans Unicode"/>
              </a:rPr>
              <a:t>sağlamak, yapılan her türlü harcamalara ait sarf evraklarını tanzim etmek, aylık ve yılsonu hesap</a:t>
            </a:r>
            <a:r>
              <a:rPr lang="tr" sz="1000" spc="-50" dirty="0" smtClean="0">
                <a:solidFill>
                  <a:srgbClr val="1E191A"/>
                </a:solidFill>
                <a:latin typeface="Lucida Sans Unicode"/>
              </a:rPr>
              <a:t> </a:t>
            </a:r>
            <a:r>
              <a:rPr lang="tr" sz="1000" spc="-50" dirty="0" smtClean="0">
                <a:solidFill>
                  <a:srgbClr val="1F1919"/>
                </a:solidFill>
                <a:latin typeface="Lucida Sans Unicode"/>
              </a:rPr>
              <a:t>cetvellerini düzenleyerek hesap cetvellerini en geç takip eden ayın 5' ne kadar İl Özel İdaresine sunmak.</a:t>
            </a:r>
            <a:endParaRPr lang="tr" sz="1000" spc="-50" dirty="0">
              <a:solidFill>
                <a:srgbClr val="1F1919"/>
              </a:solidFill>
              <a:latin typeface="Lucida Sans Unicode"/>
            </a:endParaRP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2 Dikdörtgen"/>
          <p:cNvSpPr/>
          <p:nvPr/>
        </p:nvSpPr>
        <p:spPr>
          <a:xfrm>
            <a:off x="917448" y="859536"/>
            <a:ext cx="5839968" cy="170688"/>
          </a:xfrm>
          <a:prstGeom prst="rect">
            <a:avLst/>
          </a:prstGeom>
        </p:spPr>
        <p:txBody>
          <a:bodyPr lIns="0" tIns="0" rIns="0" bIns="0">
            <a:noAutofit/>
          </a:bodyPr>
          <a:lstStyle/>
          <a:p>
            <a:pPr marL="12700" indent="0">
              <a:spcAft>
                <a:spcPts val="2730"/>
              </a:spcAft>
            </a:pPr>
            <a:endParaRPr lang="tr" sz="1300" spc="-50" dirty="0">
              <a:solidFill>
                <a:srgbClr val="808282"/>
              </a:solidFill>
              <a:latin typeface="Trebuchet MS"/>
            </a:endParaRPr>
          </a:p>
        </p:txBody>
      </p:sp>
      <p:sp>
        <p:nvSpPr>
          <p:cNvPr id="4" name="3 Dikdörtgen"/>
          <p:cNvSpPr/>
          <p:nvPr/>
        </p:nvSpPr>
        <p:spPr>
          <a:xfrm>
            <a:off x="5925312" y="682752"/>
            <a:ext cx="969264" cy="292608"/>
          </a:xfrm>
          <a:prstGeom prst="rect">
            <a:avLst/>
          </a:prstGeom>
        </p:spPr>
        <p:txBody>
          <a:bodyPr lIns="0" tIns="0" rIns="0" bIns="0">
            <a:noAutofit/>
          </a:bodyPr>
          <a:lstStyle/>
          <a:p>
            <a:pPr marL="63500" indent="0"/>
            <a:r>
              <a:rPr lang="tr" sz="600" dirty="0">
                <a:solidFill>
                  <a:srgbClr val="FA273F"/>
                </a:solidFill>
                <a:latin typeface="Lucida Sans Unicode"/>
              </a:rPr>
              <a:t>STRATEJİK PLAN</a:t>
            </a:r>
          </a:p>
          <a:p>
            <a:pPr marL="63500"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5" name="4 Dikdörtgen"/>
          <p:cNvSpPr/>
          <p:nvPr/>
        </p:nvSpPr>
        <p:spPr>
          <a:xfrm>
            <a:off x="923905" y="1275528"/>
            <a:ext cx="5839968" cy="414528"/>
          </a:xfrm>
          <a:prstGeom prst="rect">
            <a:avLst/>
          </a:prstGeom>
          <a:solidFill>
            <a:srgbClr val="FE5A27"/>
          </a:solidFill>
        </p:spPr>
        <p:txBody>
          <a:bodyPr lIns="0" tIns="0" rIns="0" bIns="0" anchor="ctr">
            <a:noAutofit/>
          </a:bodyPr>
          <a:lstStyle/>
          <a:p>
            <a:pPr marL="114300" indent="0" algn="ctr">
              <a:lnSpc>
                <a:spcPts val="1800"/>
              </a:lnSpc>
              <a:spcBef>
                <a:spcPts val="2730"/>
              </a:spcBef>
              <a:spcAft>
                <a:spcPts val="840"/>
              </a:spcAft>
            </a:pPr>
            <a:r>
              <a:rPr lang="tr" sz="1100" b="1" spc="-50" dirty="0">
                <a:solidFill>
                  <a:srgbClr val="FFFFFF"/>
                </a:solidFill>
                <a:latin typeface="Lucida Sans Unicode"/>
              </a:rPr>
              <a:t>1.8. KAYNAKLAR </a:t>
            </a:r>
            <a:r>
              <a:rPr lang="tr" sz="1100" b="1" spc="-50" dirty="0" smtClean="0">
                <a:solidFill>
                  <a:srgbClr val="FFFFFF"/>
                </a:solidFill>
                <a:latin typeface="Lucida Sans Unicode"/>
              </a:rPr>
              <a:t>1</a:t>
            </a:r>
            <a:r>
              <a:rPr lang="tr" sz="1100" b="1" spc="-50" dirty="0">
                <a:solidFill>
                  <a:srgbClr val="FFFFFF"/>
                </a:solidFill>
                <a:latin typeface="Lucida Sans Unicode"/>
              </a:rPr>
              <a:t>. İnsan Kaynakları</a:t>
            </a:r>
          </a:p>
        </p:txBody>
      </p:sp>
      <p:graphicFrame>
        <p:nvGraphicFramePr>
          <p:cNvPr id="6" name="5 Tablo"/>
          <p:cNvGraphicFramePr>
            <a:graphicFrameLocks noGrp="1"/>
          </p:cNvGraphicFramePr>
          <p:nvPr/>
        </p:nvGraphicFramePr>
        <p:xfrm>
          <a:off x="1138219" y="1918470"/>
          <a:ext cx="5282184" cy="2859024"/>
        </p:xfrm>
        <a:graphic>
          <a:graphicData uri="http://schemas.openxmlformats.org/drawingml/2006/table">
            <a:tbl>
              <a:tblPr>
                <a:tableStyleId>{93296810-A885-4BE3-A3E7-6D5BEEA58F35}</a:tableStyleId>
              </a:tblPr>
              <a:tblGrid>
                <a:gridCol w="4681728"/>
                <a:gridCol w="600456"/>
              </a:tblGrid>
              <a:tr h="228600">
                <a:tc gridSpan="2">
                  <a:txBody>
                    <a:bodyPr/>
                    <a:lstStyle/>
                    <a:p>
                      <a:pPr marL="1219200" indent="0" algn="just"/>
                      <a:r>
                        <a:rPr lang="tr" sz="1050" b="1" spc="-50" dirty="0"/>
                        <a:t>MEMUR PERSONELİN UNVANA GÖRE DAĞILIMI</a:t>
                      </a:r>
                      <a:endParaRPr lang="tr" sz="1050" b="1" spc="-50" dirty="0">
                        <a:solidFill>
                          <a:srgbClr val="C50B19"/>
                        </a:solidFill>
                        <a:latin typeface="Lucida Sans Unicode"/>
                      </a:endParaRPr>
                    </a:p>
                  </a:txBody>
                  <a:tcPr marL="0" marR="0" marT="0" marB="0" anchor="ctr"/>
                </a:tc>
                <a:tc hMerge="1">
                  <a:txBody>
                    <a:bodyPr/>
                    <a:lstStyle/>
                    <a:p>
                      <a:endParaRPr sz="1100"/>
                    </a:p>
                  </a:txBody>
                  <a:tcPr marL="0" marR="0" marT="0" marB="0"/>
                </a:tc>
              </a:tr>
              <a:tr h="371856">
                <a:tc>
                  <a:txBody>
                    <a:bodyPr/>
                    <a:lstStyle/>
                    <a:p>
                      <a:pPr marL="101600" indent="0" algn="just"/>
                      <a:r>
                        <a:rPr lang="tr" sz="1050" spc="-50" dirty="0"/>
                        <a:t>STATÜ</a:t>
                      </a:r>
                      <a:endParaRPr lang="tr" sz="1050" spc="-50" dirty="0">
                        <a:latin typeface="Lucida Sans Unicode"/>
                      </a:endParaRPr>
                    </a:p>
                  </a:txBody>
                  <a:tcPr marL="0" marR="0" marT="0" marB="0" anchor="ctr"/>
                </a:tc>
                <a:tc>
                  <a:txBody>
                    <a:bodyPr/>
                    <a:lstStyle/>
                    <a:p>
                      <a:pPr marL="88900" indent="0" algn="ctr"/>
                      <a:r>
                        <a:rPr lang="tr" sz="1050" cap="small" spc="-50" dirty="0" smtClean="0"/>
                        <a:t>SAYI</a:t>
                      </a:r>
                      <a:endParaRPr lang="tr" sz="1050" cap="small" spc="-50" dirty="0">
                        <a:latin typeface="Trebuchet MS"/>
                      </a:endParaRPr>
                    </a:p>
                  </a:txBody>
                  <a:tcPr marL="0" marR="0" marT="0" marB="0" anchor="ctr"/>
                </a:tc>
              </a:tr>
              <a:tr h="374904">
                <a:tc>
                  <a:txBody>
                    <a:bodyPr/>
                    <a:lstStyle/>
                    <a:p>
                      <a:pPr marL="101600" indent="0" algn="just"/>
                      <a:r>
                        <a:rPr lang="tr" sz="1050" cap="small" dirty="0"/>
                        <a:t>MÜHENDİS-MİMAR-ŞEHİR </a:t>
                      </a:r>
                      <a:r>
                        <a:rPr lang="tr" sz="1050" cap="small" dirty="0" smtClean="0"/>
                        <a:t>PLANCISI</a:t>
                      </a:r>
                      <a:endParaRPr lang="tr" sz="1050" cap="small" dirty="0">
                        <a:latin typeface="Lucida Sans Unicode"/>
                      </a:endParaRPr>
                    </a:p>
                  </a:txBody>
                  <a:tcPr marL="0" marR="0" marT="0" marB="0" anchor="ctr"/>
                </a:tc>
                <a:tc>
                  <a:txBody>
                    <a:bodyPr/>
                    <a:lstStyle/>
                    <a:p>
                      <a:pPr marL="88900" indent="0" algn="ctr"/>
                      <a:r>
                        <a:rPr lang="tr" sz="1050" dirty="0" smtClean="0"/>
                        <a:t>23</a:t>
                      </a:r>
                      <a:endParaRPr lang="tr" sz="1050" b="1" dirty="0">
                        <a:solidFill>
                          <a:srgbClr val="3E1912"/>
                        </a:solidFill>
                        <a:latin typeface="Lucida Sans Unicode"/>
                      </a:endParaRPr>
                    </a:p>
                  </a:txBody>
                  <a:tcPr marL="0" marR="0" marT="0" marB="0" anchor="ctr"/>
                </a:tc>
              </a:tr>
              <a:tr h="374904">
                <a:tc>
                  <a:txBody>
                    <a:bodyPr/>
                    <a:lstStyle/>
                    <a:p>
                      <a:pPr marL="101600" indent="0" algn="just"/>
                      <a:r>
                        <a:rPr lang="tr" sz="1050" dirty="0" smtClean="0"/>
                        <a:t>TEKNİKER-TEKNİSYEN-TEKNİK </a:t>
                      </a:r>
                      <a:r>
                        <a:rPr lang="tr" sz="1050" dirty="0"/>
                        <a:t>RESSAM</a:t>
                      </a:r>
                      <a:endParaRPr lang="tr" sz="1050" dirty="0">
                        <a:solidFill>
                          <a:srgbClr val="1F1919"/>
                        </a:solidFill>
                        <a:latin typeface="Lucida Sans Unicode"/>
                      </a:endParaRPr>
                    </a:p>
                  </a:txBody>
                  <a:tcPr marL="0" marR="0" marT="0" marB="0" anchor="ctr"/>
                </a:tc>
                <a:tc>
                  <a:txBody>
                    <a:bodyPr/>
                    <a:lstStyle/>
                    <a:p>
                      <a:pPr marL="88900" indent="0" algn="ctr"/>
                      <a:r>
                        <a:rPr lang="tr" sz="1050" dirty="0" smtClean="0"/>
                        <a:t>15</a:t>
                      </a:r>
                      <a:endParaRPr lang="tr" sz="1050" b="1" dirty="0">
                        <a:solidFill>
                          <a:srgbClr val="3E1912"/>
                        </a:solidFill>
                        <a:latin typeface="Lucida Sans Unicode"/>
                      </a:endParaRPr>
                    </a:p>
                  </a:txBody>
                  <a:tcPr marL="0" marR="0" marT="0" marB="0" anchor="ctr"/>
                </a:tc>
              </a:tr>
              <a:tr h="374904">
                <a:tc>
                  <a:txBody>
                    <a:bodyPr/>
                    <a:lstStyle/>
                    <a:p>
                      <a:pPr marL="101600" indent="0" algn="just"/>
                      <a:r>
                        <a:rPr lang="tr" sz="1050" dirty="0"/>
                        <a:t>YÖNETİCİ</a:t>
                      </a:r>
                      <a:endParaRPr lang="tr" sz="1050" dirty="0">
                        <a:latin typeface="Lucida Sans Unicode"/>
                      </a:endParaRPr>
                    </a:p>
                  </a:txBody>
                  <a:tcPr marL="0" marR="0" marT="0" marB="0" anchor="ctr"/>
                </a:tc>
                <a:tc>
                  <a:txBody>
                    <a:bodyPr/>
                    <a:lstStyle/>
                    <a:p>
                      <a:pPr marL="88900" indent="0" algn="ctr"/>
                      <a:r>
                        <a:rPr lang="tr" sz="1050" dirty="0" smtClean="0"/>
                        <a:t>21</a:t>
                      </a:r>
                      <a:endParaRPr lang="tr" sz="1050" b="1" dirty="0">
                        <a:solidFill>
                          <a:srgbClr val="3E1912"/>
                        </a:solidFill>
                        <a:latin typeface="Lucida Sans Unicode"/>
                      </a:endParaRPr>
                    </a:p>
                  </a:txBody>
                  <a:tcPr marL="0" marR="0" marT="0" marB="0" anchor="ctr"/>
                </a:tc>
              </a:tr>
              <a:tr h="374904">
                <a:tc>
                  <a:txBody>
                    <a:bodyPr/>
                    <a:lstStyle/>
                    <a:p>
                      <a:pPr marL="101600" indent="0" algn="just"/>
                      <a:r>
                        <a:rPr lang="tr" sz="1050" dirty="0"/>
                        <a:t>HİZMETLİ</a:t>
                      </a:r>
                      <a:endParaRPr lang="tr" sz="1050" dirty="0">
                        <a:latin typeface="Lucida Sans Unicode"/>
                      </a:endParaRPr>
                    </a:p>
                  </a:txBody>
                  <a:tcPr marL="0" marR="0" marT="0" marB="0" anchor="ctr"/>
                </a:tc>
                <a:tc>
                  <a:txBody>
                    <a:bodyPr/>
                    <a:lstStyle/>
                    <a:p>
                      <a:pPr marL="88900" indent="0" algn="ctr"/>
                      <a:r>
                        <a:rPr lang="tr" sz="1050" dirty="0" smtClean="0"/>
                        <a:t>3</a:t>
                      </a:r>
                      <a:endParaRPr lang="tr" sz="1050" b="1" dirty="0">
                        <a:solidFill>
                          <a:srgbClr val="1F1919"/>
                        </a:solidFill>
                        <a:latin typeface="Lucida Sans Unicode"/>
                      </a:endParaRPr>
                    </a:p>
                  </a:txBody>
                  <a:tcPr marL="0" marR="0" marT="0" marB="0" anchor="ctr"/>
                </a:tc>
              </a:tr>
              <a:tr h="374904">
                <a:tc>
                  <a:txBody>
                    <a:bodyPr/>
                    <a:lstStyle/>
                    <a:p>
                      <a:pPr marL="101600" indent="0" algn="just"/>
                      <a:r>
                        <a:rPr lang="tr" sz="1050" spc="-50" dirty="0"/>
                        <a:t>MEMUR</a:t>
                      </a:r>
                      <a:endParaRPr lang="tr" sz="1050" spc="-50" dirty="0">
                        <a:latin typeface="Lucida Sans Unicode"/>
                      </a:endParaRPr>
                    </a:p>
                  </a:txBody>
                  <a:tcPr marL="0" marR="0" marT="0" marB="0" anchor="ctr"/>
                </a:tc>
                <a:tc>
                  <a:txBody>
                    <a:bodyPr/>
                    <a:lstStyle/>
                    <a:p>
                      <a:pPr marL="88900" indent="0" algn="ctr"/>
                      <a:r>
                        <a:rPr lang="tr" sz="1050" dirty="0" smtClean="0"/>
                        <a:t>25</a:t>
                      </a:r>
                      <a:endParaRPr lang="tr" sz="1050" b="1" dirty="0">
                        <a:latin typeface="Lucida Sans Unicode"/>
                      </a:endParaRPr>
                    </a:p>
                  </a:txBody>
                  <a:tcPr marL="0" marR="0" marT="0" marB="0" anchor="ctr"/>
                </a:tc>
              </a:tr>
              <a:tr h="384048">
                <a:tc>
                  <a:txBody>
                    <a:bodyPr/>
                    <a:lstStyle/>
                    <a:p>
                      <a:pPr marL="101600" indent="0" algn="just"/>
                      <a:r>
                        <a:rPr lang="tr" sz="1050" cap="small" spc="-50" dirty="0"/>
                        <a:t>TOPLAM</a:t>
                      </a:r>
                      <a:endParaRPr lang="tr" sz="1050" cap="small" spc="-50" dirty="0">
                        <a:solidFill>
                          <a:srgbClr val="1F1919"/>
                        </a:solidFill>
                        <a:latin typeface="Lucida Sans Unicode"/>
                      </a:endParaRPr>
                    </a:p>
                  </a:txBody>
                  <a:tcPr marL="0" marR="0" marT="0" marB="0" anchor="ctr"/>
                </a:tc>
                <a:tc>
                  <a:txBody>
                    <a:bodyPr/>
                    <a:lstStyle/>
                    <a:p>
                      <a:pPr marL="88900" indent="0" algn="ctr"/>
                      <a:r>
                        <a:rPr lang="tr" sz="1050" cap="small" spc="-50" dirty="0" smtClean="0"/>
                        <a:t>87</a:t>
                      </a:r>
                      <a:endParaRPr lang="tr" sz="1050" b="1" cap="small" spc="-50" dirty="0">
                        <a:latin typeface="Lucida Sans Unicode"/>
                      </a:endParaRPr>
                    </a:p>
                  </a:txBody>
                  <a:tcPr marL="0" marR="0" marT="0" marB="0" anchor="ctr"/>
                </a:tc>
              </a:tr>
            </a:tbl>
          </a:graphicData>
        </a:graphic>
      </p:graphicFrame>
      <p:sp>
        <p:nvSpPr>
          <p:cNvPr id="7" name="6 Dikdörtgen"/>
          <p:cNvSpPr/>
          <p:nvPr/>
        </p:nvSpPr>
        <p:spPr>
          <a:xfrm>
            <a:off x="2246376" y="4943856"/>
            <a:ext cx="2935224" cy="167640"/>
          </a:xfrm>
          <a:prstGeom prst="rect">
            <a:avLst/>
          </a:prstGeom>
        </p:spPr>
        <p:txBody>
          <a:bodyPr lIns="0" tIns="0" rIns="0" bIns="0">
            <a:noAutofit/>
          </a:bodyPr>
          <a:lstStyle/>
          <a:p>
            <a:pPr indent="0"/>
            <a:r>
              <a:rPr lang="tr" sz="900" dirty="0">
                <a:solidFill>
                  <a:srgbClr val="FA1825"/>
                </a:solidFill>
                <a:latin typeface="Lucida Sans Unicode"/>
              </a:rPr>
              <a:t>Tablo 1. Memur Personelin Unvana Göre </a:t>
            </a:r>
            <a:r>
              <a:rPr lang="tr" sz="900" dirty="0" smtClean="0">
                <a:solidFill>
                  <a:srgbClr val="FA1825"/>
                </a:solidFill>
                <a:latin typeface="Lucida Sans Unicode"/>
              </a:rPr>
              <a:t>Dağılımı </a:t>
            </a:r>
          </a:p>
        </p:txBody>
      </p:sp>
      <p:sp>
        <p:nvSpPr>
          <p:cNvPr id="9" name="8 Dikdörtgen"/>
          <p:cNvSpPr/>
          <p:nvPr/>
        </p:nvSpPr>
        <p:spPr>
          <a:xfrm>
            <a:off x="2200656" y="9723120"/>
            <a:ext cx="4608576" cy="301752"/>
          </a:xfrm>
          <a:prstGeom prst="rect">
            <a:avLst/>
          </a:prstGeom>
        </p:spPr>
        <p:txBody>
          <a:bodyPr lIns="0" tIns="0" rIns="0" bIns="0">
            <a:noAutofit/>
          </a:bodyPr>
          <a:lstStyle/>
          <a:p>
            <a:pPr indent="0" algn="r"/>
            <a:endParaRPr lang="tr" sz="3000" cap="small" spc="50" dirty="0">
              <a:solidFill>
                <a:srgbClr val="9A9697"/>
              </a:solidFill>
              <a:latin typeface="Arial Unicode MS"/>
            </a:endParaRPr>
          </a:p>
        </p:txBody>
      </p:sp>
      <p:graphicFrame>
        <p:nvGraphicFramePr>
          <p:cNvPr id="10" name="9 Tablo"/>
          <p:cNvGraphicFramePr>
            <a:graphicFrameLocks noGrp="1"/>
          </p:cNvGraphicFramePr>
          <p:nvPr/>
        </p:nvGraphicFramePr>
        <p:xfrm>
          <a:off x="1638285" y="5204618"/>
          <a:ext cx="4429156" cy="413553"/>
        </p:xfrm>
        <a:graphic>
          <a:graphicData uri="http://schemas.openxmlformats.org/drawingml/2006/table">
            <a:tbl>
              <a:tblPr>
                <a:tableStyleId>{93296810-A885-4BE3-A3E7-6D5BEEA58F35}</a:tableStyleId>
              </a:tblPr>
              <a:tblGrid>
                <a:gridCol w="4429156"/>
              </a:tblGrid>
              <a:tr h="413553">
                <a:tc>
                  <a:txBody>
                    <a:bodyPr/>
                    <a:lstStyle/>
                    <a:p>
                      <a:r>
                        <a:rPr lang="tr-TR" sz="1000" dirty="0" smtClean="0"/>
                        <a:t>Ayrıca;</a:t>
                      </a:r>
                      <a:r>
                        <a:rPr lang="tr-TR" sz="1000" baseline="0" dirty="0" smtClean="0"/>
                        <a:t> 1 Şehir Plancısı, 1 Mimar, 14 Mühendis olmak üzere 16 adet Sözleşmeli Personel çalışmaktadır</a:t>
                      </a:r>
                      <a:endParaRPr lang="tr-TR" sz="1000" dirty="0">
                        <a:latin typeface="Lucida Sans Unicode" pitchFamily="34" charset="0"/>
                        <a:cs typeface="Lucida Sans Unicode" pitchFamily="34" charset="0"/>
                      </a:endParaRPr>
                    </a:p>
                  </a:txBody>
                  <a:tcPr/>
                </a:tc>
              </a:tr>
            </a:tbl>
          </a:graphicData>
        </a:graphic>
      </p:graphicFrame>
      <p:graphicFrame>
        <p:nvGraphicFramePr>
          <p:cNvPr id="11" name="10 Tablo"/>
          <p:cNvGraphicFramePr>
            <a:graphicFrameLocks noGrp="1"/>
          </p:cNvGraphicFramePr>
          <p:nvPr/>
        </p:nvGraphicFramePr>
        <p:xfrm>
          <a:off x="1281095" y="5847560"/>
          <a:ext cx="5143536" cy="3032760"/>
        </p:xfrm>
        <a:graphic>
          <a:graphicData uri="http://schemas.openxmlformats.org/drawingml/2006/table">
            <a:tbl>
              <a:tblPr>
                <a:tableStyleId>{93296810-A885-4BE3-A3E7-6D5BEEA58F35}</a:tableStyleId>
              </a:tblPr>
              <a:tblGrid>
                <a:gridCol w="4429156"/>
                <a:gridCol w="714380"/>
              </a:tblGrid>
              <a:tr h="283464">
                <a:tc gridSpan="2">
                  <a:txBody>
                    <a:bodyPr/>
                    <a:lstStyle/>
                    <a:p>
                      <a:pPr marL="1092200" indent="0"/>
                      <a:r>
                        <a:rPr lang="tr" sz="1100" b="1" spc="-50" dirty="0"/>
                        <a:t>İŞÇİ PERSONELİN UNVANA GÖRE DAĞILIMI</a:t>
                      </a:r>
                      <a:endParaRPr lang="tr" sz="1100" b="1" spc="-50" dirty="0">
                        <a:solidFill>
                          <a:srgbClr val="C50B19"/>
                        </a:solidFill>
                        <a:latin typeface="Lucida Sans Unicode"/>
                      </a:endParaRPr>
                    </a:p>
                  </a:txBody>
                  <a:tcPr marL="0" marR="0" marT="0" marB="0" anchor="ctr"/>
                </a:tc>
                <a:tc hMerge="1">
                  <a:txBody>
                    <a:bodyPr/>
                    <a:lstStyle/>
                    <a:p>
                      <a:endParaRPr sz="1400"/>
                    </a:p>
                  </a:txBody>
                  <a:tcPr marL="0" marR="0" marT="0" marB="0"/>
                </a:tc>
              </a:tr>
              <a:tr h="347472">
                <a:tc>
                  <a:txBody>
                    <a:bodyPr/>
                    <a:lstStyle/>
                    <a:p>
                      <a:pPr marL="165100" indent="0"/>
                      <a:r>
                        <a:rPr lang="tr" sz="1050" spc="-50" dirty="0"/>
                        <a:t>STATÜ</a:t>
                      </a:r>
                      <a:endParaRPr lang="tr" sz="1050" spc="-50" dirty="0">
                        <a:latin typeface="Lucida Sans Unicode"/>
                      </a:endParaRPr>
                    </a:p>
                  </a:txBody>
                  <a:tcPr marL="0" marR="0" marT="0" marB="0" anchor="ctr"/>
                </a:tc>
                <a:tc>
                  <a:txBody>
                    <a:bodyPr/>
                    <a:lstStyle/>
                    <a:p>
                      <a:pPr marL="139700" indent="0" algn="ctr"/>
                      <a:r>
                        <a:rPr lang="tr" sz="1050" spc="-50" dirty="0"/>
                        <a:t>SAYI</a:t>
                      </a:r>
                      <a:endParaRPr lang="tr" sz="1050" spc="-50" dirty="0">
                        <a:latin typeface="Lucida Sans Unicode"/>
                      </a:endParaRPr>
                    </a:p>
                  </a:txBody>
                  <a:tcPr marL="0" marR="0" marT="0" marB="0" anchor="ctr"/>
                </a:tc>
              </a:tr>
              <a:tr h="301752">
                <a:tc>
                  <a:txBody>
                    <a:bodyPr/>
                    <a:lstStyle/>
                    <a:p>
                      <a:pPr marL="165100" indent="0"/>
                      <a:r>
                        <a:rPr lang="tr" sz="1050" spc="-50" dirty="0"/>
                        <a:t>İŞ MAKİNE OPRATÖRÜ</a:t>
                      </a:r>
                      <a:endParaRPr lang="tr" sz="1050" spc="-50" dirty="0">
                        <a:solidFill>
                          <a:srgbClr val="1F1919"/>
                        </a:solidFill>
                        <a:latin typeface="Lucida Sans Unicode"/>
                      </a:endParaRPr>
                    </a:p>
                  </a:txBody>
                  <a:tcPr marL="0" marR="0" marT="0" marB="0" anchor="ctr"/>
                </a:tc>
                <a:tc>
                  <a:txBody>
                    <a:bodyPr/>
                    <a:lstStyle/>
                    <a:p>
                      <a:pPr marL="139700" indent="0" algn="ctr"/>
                      <a:r>
                        <a:rPr lang="tr" sz="1050" spc="-50" dirty="0" smtClean="0"/>
                        <a:t>52</a:t>
                      </a:r>
                      <a:endParaRPr lang="tr" sz="1050" b="1" spc="-50" dirty="0">
                        <a:solidFill>
                          <a:srgbClr val="1F1919"/>
                        </a:solidFill>
                        <a:latin typeface="Lucida Sans Unicode"/>
                      </a:endParaRPr>
                    </a:p>
                  </a:txBody>
                  <a:tcPr marL="0" marR="0" marT="0" marB="0" anchor="ctr"/>
                </a:tc>
              </a:tr>
              <a:tr h="304800">
                <a:tc>
                  <a:txBody>
                    <a:bodyPr/>
                    <a:lstStyle/>
                    <a:p>
                      <a:pPr marL="165100" indent="0"/>
                      <a:r>
                        <a:rPr lang="tr" sz="1050" spc="-50" dirty="0"/>
                        <a:t>USTA</a:t>
                      </a:r>
                      <a:endParaRPr lang="tr" sz="1050" spc="-50" dirty="0">
                        <a:latin typeface="Lucida Sans Unicode"/>
                      </a:endParaRPr>
                    </a:p>
                  </a:txBody>
                  <a:tcPr marL="0" marR="0" marT="0" marB="0" anchor="ctr"/>
                </a:tc>
                <a:tc>
                  <a:txBody>
                    <a:bodyPr/>
                    <a:lstStyle/>
                    <a:p>
                      <a:pPr marL="139700" indent="0" algn="ctr"/>
                      <a:r>
                        <a:rPr lang="tr" sz="1050" spc="-50" dirty="0" smtClean="0"/>
                        <a:t>31</a:t>
                      </a:r>
                      <a:endParaRPr lang="tr" sz="1050" b="1" spc="-50" dirty="0">
                        <a:solidFill>
                          <a:srgbClr val="3E1912"/>
                        </a:solidFill>
                        <a:latin typeface="Lucida Sans Unicode"/>
                      </a:endParaRPr>
                    </a:p>
                  </a:txBody>
                  <a:tcPr marL="0" marR="0" marT="0" marB="0" anchor="ctr"/>
                </a:tc>
              </a:tr>
              <a:tr h="304800">
                <a:tc>
                  <a:txBody>
                    <a:bodyPr/>
                    <a:lstStyle/>
                    <a:p>
                      <a:pPr marL="165100" indent="0"/>
                      <a:r>
                        <a:rPr lang="tr" sz="1050" spc="-50" dirty="0"/>
                        <a:t>DÜZ İŞÇİ</a:t>
                      </a:r>
                      <a:endParaRPr lang="tr" sz="1050" spc="-50" dirty="0">
                        <a:solidFill>
                          <a:srgbClr val="1F1919"/>
                        </a:solidFill>
                        <a:latin typeface="Lucida Sans Unicode"/>
                      </a:endParaRPr>
                    </a:p>
                  </a:txBody>
                  <a:tcPr marL="0" marR="0" marT="0" marB="0" anchor="ctr"/>
                </a:tc>
                <a:tc>
                  <a:txBody>
                    <a:bodyPr/>
                    <a:lstStyle/>
                    <a:p>
                      <a:pPr marL="139700" indent="0" algn="ctr"/>
                      <a:r>
                        <a:rPr lang="tr" sz="1050" cap="small" spc="-50" dirty="0" smtClean="0"/>
                        <a:t>1</a:t>
                      </a:r>
                      <a:endParaRPr lang="tr" sz="1050" b="1" cap="small" spc="-50" dirty="0">
                        <a:solidFill>
                          <a:srgbClr val="3E1912"/>
                        </a:solidFill>
                        <a:latin typeface="Lucida Sans Unicode"/>
                      </a:endParaRPr>
                    </a:p>
                  </a:txBody>
                  <a:tcPr marL="0" marR="0" marT="0" marB="0" anchor="ctr"/>
                </a:tc>
              </a:tr>
              <a:tr h="301752">
                <a:tc>
                  <a:txBody>
                    <a:bodyPr/>
                    <a:lstStyle/>
                    <a:p>
                      <a:pPr marL="165100" indent="0"/>
                      <a:r>
                        <a:rPr lang="tr" sz="1050" spc="-50" dirty="0" smtClean="0"/>
                        <a:t>BİNA</a:t>
                      </a:r>
                      <a:r>
                        <a:rPr lang="tr" sz="1050" spc="-50" baseline="0" dirty="0" smtClean="0"/>
                        <a:t> VE MAL BAKICISI</a:t>
                      </a:r>
                      <a:endParaRPr lang="tr" sz="1050" spc="-50" dirty="0">
                        <a:solidFill>
                          <a:srgbClr val="1F1919"/>
                        </a:solidFill>
                        <a:latin typeface="Lucida Sans Unicode"/>
                      </a:endParaRPr>
                    </a:p>
                  </a:txBody>
                  <a:tcPr marL="0" marR="0" marT="0" marB="0" anchor="ctr"/>
                </a:tc>
                <a:tc>
                  <a:txBody>
                    <a:bodyPr/>
                    <a:lstStyle/>
                    <a:p>
                      <a:pPr marL="139700" indent="0" algn="ctr"/>
                      <a:r>
                        <a:rPr lang="tr" sz="1050" spc="-50" dirty="0" smtClean="0"/>
                        <a:t>4</a:t>
                      </a:r>
                      <a:endParaRPr lang="tr" sz="1050" b="1" spc="-50" dirty="0">
                        <a:solidFill>
                          <a:srgbClr val="3E1912"/>
                        </a:solidFill>
                        <a:latin typeface="Lucida Sans Unicode"/>
                      </a:endParaRPr>
                    </a:p>
                  </a:txBody>
                  <a:tcPr marL="0" marR="0" marT="0" marB="0" anchor="ctr"/>
                </a:tc>
              </a:tr>
              <a:tr h="304800">
                <a:tc>
                  <a:txBody>
                    <a:bodyPr/>
                    <a:lstStyle/>
                    <a:p>
                      <a:pPr marL="165100" indent="0"/>
                      <a:r>
                        <a:rPr lang="tr" sz="1050" spc="-50" dirty="0"/>
                        <a:t>ŞOFÖR</a:t>
                      </a:r>
                      <a:endParaRPr lang="tr" sz="1050" spc="-50" dirty="0">
                        <a:latin typeface="Lucida Sans Unicode"/>
                      </a:endParaRPr>
                    </a:p>
                  </a:txBody>
                  <a:tcPr marL="0" marR="0" marT="0" marB="0" anchor="ctr"/>
                </a:tc>
                <a:tc>
                  <a:txBody>
                    <a:bodyPr/>
                    <a:lstStyle/>
                    <a:p>
                      <a:pPr marL="139700" indent="0" algn="ctr"/>
                      <a:r>
                        <a:rPr lang="tr" sz="1050" spc="-50" dirty="0" smtClean="0"/>
                        <a:t>5</a:t>
                      </a:r>
                      <a:endParaRPr lang="tr" sz="1050" b="1" spc="-50" dirty="0">
                        <a:solidFill>
                          <a:srgbClr val="1F1919"/>
                        </a:solidFill>
                        <a:latin typeface="Lucida Sans Unicode"/>
                      </a:endParaRPr>
                    </a:p>
                  </a:txBody>
                  <a:tcPr marL="0" marR="0" marT="0" marB="0" anchor="ctr"/>
                </a:tc>
              </a:tr>
              <a:tr h="304800">
                <a:tc>
                  <a:txBody>
                    <a:bodyPr/>
                    <a:lstStyle/>
                    <a:p>
                      <a:pPr marL="165100" indent="0"/>
                      <a:r>
                        <a:rPr lang="tr" sz="1050" spc="-50" dirty="0" smtClean="0"/>
                        <a:t>TEMİZLİK İŞÇİSİ</a:t>
                      </a:r>
                      <a:endParaRPr lang="tr" sz="1050" spc="-50" dirty="0">
                        <a:latin typeface="Lucida Sans Unicode"/>
                      </a:endParaRPr>
                    </a:p>
                  </a:txBody>
                  <a:tcPr marL="0" marR="0" marT="0" marB="0" anchor="ctr"/>
                </a:tc>
                <a:tc>
                  <a:txBody>
                    <a:bodyPr/>
                    <a:lstStyle/>
                    <a:p>
                      <a:pPr marL="139700" indent="0" algn="ctr"/>
                      <a:r>
                        <a:rPr lang="tr" sz="1050" spc="-50" dirty="0" smtClean="0"/>
                        <a:t>4</a:t>
                      </a:r>
                      <a:endParaRPr lang="tr" sz="1050" b="1" spc="-50" dirty="0">
                        <a:latin typeface="Lucida Sans Unicode"/>
                      </a:endParaRPr>
                    </a:p>
                  </a:txBody>
                  <a:tcPr marL="0" marR="0" marT="0" marB="0" anchor="ctr"/>
                </a:tc>
              </a:tr>
              <a:tr h="304800">
                <a:tc>
                  <a:txBody>
                    <a:bodyPr/>
                    <a:lstStyle/>
                    <a:p>
                      <a:pPr marL="165100" indent="0"/>
                      <a:r>
                        <a:rPr lang="tr" sz="1050" spc="-50" dirty="0"/>
                        <a:t>DİĞERLERİ</a:t>
                      </a:r>
                      <a:endParaRPr lang="tr" sz="1050" spc="-50" dirty="0">
                        <a:latin typeface="Lucida Sans Unicode"/>
                      </a:endParaRPr>
                    </a:p>
                  </a:txBody>
                  <a:tcPr marL="0" marR="0" marT="0" marB="0" anchor="ctr"/>
                </a:tc>
                <a:tc>
                  <a:txBody>
                    <a:bodyPr/>
                    <a:lstStyle/>
                    <a:p>
                      <a:pPr marL="139700" indent="0" algn="ctr"/>
                      <a:r>
                        <a:rPr lang="tr" sz="1050" spc="-50" dirty="0" smtClean="0"/>
                        <a:t>47</a:t>
                      </a:r>
                      <a:endParaRPr lang="tr" sz="1050" b="1" spc="-50" dirty="0">
                        <a:latin typeface="Lucida Sans Unicode"/>
                      </a:endParaRPr>
                    </a:p>
                  </a:txBody>
                  <a:tcPr marL="0" marR="0" marT="0" marB="0" anchor="ctr"/>
                </a:tc>
              </a:tr>
              <a:tr h="274320">
                <a:tc>
                  <a:txBody>
                    <a:bodyPr/>
                    <a:lstStyle/>
                    <a:p>
                      <a:pPr marL="165100" indent="0"/>
                      <a:r>
                        <a:rPr lang="tr" sz="1050" spc="-50" dirty="0"/>
                        <a:t>TOPLAM</a:t>
                      </a:r>
                      <a:endParaRPr lang="tr" sz="1050" spc="-50" dirty="0">
                        <a:latin typeface="Lucida Sans Unicode"/>
                      </a:endParaRPr>
                    </a:p>
                  </a:txBody>
                  <a:tcPr marL="0" marR="0" marT="0" marB="0" anchor="ctr"/>
                </a:tc>
                <a:tc>
                  <a:txBody>
                    <a:bodyPr/>
                    <a:lstStyle/>
                    <a:p>
                      <a:pPr marL="139700" indent="0" algn="ctr"/>
                      <a:r>
                        <a:rPr lang="tr" sz="1050" spc="-50" dirty="0" smtClean="0"/>
                        <a:t>144</a:t>
                      </a:r>
                      <a:endParaRPr lang="tr" sz="1050" b="1" spc="-50" dirty="0">
                        <a:latin typeface="Lucida Sans Unicode"/>
                      </a:endParaRPr>
                    </a:p>
                  </a:txBody>
                  <a:tcPr marL="0" marR="0" marT="0" marB="0" anchor="ctr"/>
                </a:tc>
              </a:tr>
            </a:tbl>
          </a:graphicData>
        </a:graphic>
      </p:graphicFrame>
      <p:sp>
        <p:nvSpPr>
          <p:cNvPr id="12" name="11 Dikdörtgen"/>
          <p:cNvSpPr/>
          <p:nvPr/>
        </p:nvSpPr>
        <p:spPr>
          <a:xfrm>
            <a:off x="2485281" y="9235926"/>
            <a:ext cx="2700528" cy="188976"/>
          </a:xfrm>
          <a:prstGeom prst="rect">
            <a:avLst/>
          </a:prstGeom>
        </p:spPr>
        <p:txBody>
          <a:bodyPr lIns="0" tIns="0" rIns="0" bIns="0">
            <a:noAutofit/>
          </a:bodyPr>
          <a:lstStyle/>
          <a:p>
            <a:pPr indent="0"/>
            <a:r>
              <a:rPr lang="tr" sz="900" dirty="0">
                <a:solidFill>
                  <a:srgbClr val="FA1825"/>
                </a:solidFill>
                <a:latin typeface="Lucida Sans Unicode"/>
              </a:rPr>
              <a:t>Tablo 2. İşçi Personelin Unvana Göre Dağılımı</a:t>
            </a:r>
          </a:p>
        </p:txBody>
      </p:sp>
      <p:graphicFrame>
        <p:nvGraphicFramePr>
          <p:cNvPr id="13" name="12 Tablo"/>
          <p:cNvGraphicFramePr>
            <a:graphicFrameLocks noGrp="1"/>
          </p:cNvGraphicFramePr>
          <p:nvPr/>
        </p:nvGraphicFramePr>
        <p:xfrm>
          <a:off x="6924675" y="8582025"/>
          <a:ext cx="208280" cy="365760"/>
        </p:xfrm>
        <a:graphic>
          <a:graphicData uri="http://schemas.openxmlformats.org/drawingml/2006/table">
            <a:tbl>
              <a:tblPr/>
              <a:tblGrid>
                <a:gridCol w="208280"/>
              </a:tblGrid>
              <a:tr h="180975">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graphicFrame>
        <p:nvGraphicFramePr>
          <p:cNvPr id="14" name="13 Tablo"/>
          <p:cNvGraphicFramePr>
            <a:graphicFrameLocks noGrp="1"/>
          </p:cNvGraphicFramePr>
          <p:nvPr/>
        </p:nvGraphicFramePr>
        <p:xfrm>
          <a:off x="6962775" y="7953375"/>
          <a:ext cx="314325" cy="365760"/>
        </p:xfrm>
        <a:graphic>
          <a:graphicData uri="http://schemas.openxmlformats.org/drawingml/2006/table">
            <a:tbl>
              <a:tblPr/>
              <a:tblGrid>
                <a:gridCol w="314325"/>
              </a:tblGrid>
              <a:tr h="0">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685081" y="1675082"/>
          <a:ext cx="6192686" cy="7323778"/>
        </p:xfrm>
        <a:graphic>
          <a:graphicData uri="http://schemas.openxmlformats.org/drawingml/2006/table">
            <a:tbl>
              <a:tblPr/>
              <a:tblGrid>
                <a:gridCol w="1584176"/>
                <a:gridCol w="361576"/>
                <a:gridCol w="298085"/>
                <a:gridCol w="298085"/>
                <a:gridCol w="298085"/>
                <a:gridCol w="445038"/>
                <a:gridCol w="531379"/>
                <a:gridCol w="325748"/>
                <a:gridCol w="370776"/>
                <a:gridCol w="370776"/>
                <a:gridCol w="372860"/>
                <a:gridCol w="432048"/>
                <a:gridCol w="504054"/>
              </a:tblGrid>
              <a:tr h="637459">
                <a:tc rowSpan="3">
                  <a:txBody>
                    <a:bodyPr/>
                    <a:lstStyle/>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r>
                        <a:rPr lang="tr-TR" sz="900" b="1" dirty="0" smtClean="0">
                          <a:latin typeface="Arial"/>
                          <a:ea typeface="Times New Roman"/>
                          <a:cs typeface="Times New Roman"/>
                        </a:rPr>
                        <a:t>BİRİM </a:t>
                      </a:r>
                      <a:r>
                        <a:rPr lang="tr-TR" sz="900" b="1" dirty="0">
                          <a:latin typeface="Arial"/>
                          <a:ea typeface="Times New Roman"/>
                          <a:cs typeface="Times New Roman"/>
                        </a:rPr>
                        <a:t>MÜDÜRLÜĞÜ</a:t>
                      </a:r>
                      <a:endParaRPr lang="tr-TR" sz="900" dirty="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gridSpan="5">
                  <a:txBody>
                    <a:bodyPr/>
                    <a:lstStyle/>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r>
                        <a:rPr lang="tr-TR" sz="900" b="1" dirty="0" smtClean="0">
                          <a:latin typeface="Arial"/>
                          <a:ea typeface="Times New Roman"/>
                          <a:cs typeface="Times New Roman"/>
                        </a:rPr>
                        <a:t>MEMUR</a:t>
                      </a:r>
                      <a:endParaRPr lang="tr-TR" sz="900" dirty="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a:txBody>
                    <a:bodyPr/>
                    <a:lstStyle/>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r>
                        <a:rPr lang="tr-TR" sz="900" b="1" dirty="0" smtClean="0">
                          <a:latin typeface="Arial"/>
                          <a:ea typeface="Times New Roman"/>
                          <a:cs typeface="Times New Roman"/>
                        </a:rPr>
                        <a:t>TOPLAM</a:t>
                      </a:r>
                      <a:endParaRPr lang="tr-TR" sz="900" dirty="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3">
                  <a:txBody>
                    <a:bodyPr/>
                    <a:lstStyle/>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endParaRPr lang="tr-TR" sz="900" b="1" dirty="0" smtClean="0">
                        <a:latin typeface="Arial"/>
                        <a:ea typeface="Times New Roman"/>
                        <a:cs typeface="Times New Roman"/>
                      </a:endParaRPr>
                    </a:p>
                    <a:p>
                      <a:pPr algn="ctr">
                        <a:lnSpc>
                          <a:spcPct val="115000"/>
                        </a:lnSpc>
                        <a:spcAft>
                          <a:spcPts val="0"/>
                        </a:spcAft>
                      </a:pPr>
                      <a:r>
                        <a:rPr lang="tr-TR" sz="900" b="1" dirty="0" smtClean="0">
                          <a:latin typeface="Arial"/>
                          <a:ea typeface="Times New Roman"/>
                          <a:cs typeface="Times New Roman"/>
                        </a:rPr>
                        <a:t>İŞÇİ</a:t>
                      </a:r>
                      <a:endParaRPr lang="tr-TR" sz="900" dirty="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dirty="0">
                          <a:latin typeface="Arial"/>
                          <a:ea typeface="Times New Roman"/>
                          <a:cs typeface="Times New Roman"/>
                        </a:rPr>
                        <a:t>GEÇİCİ</a:t>
                      </a:r>
                      <a:endParaRPr lang="tr-TR" sz="900" dirty="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ER-İDARE</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rowSpan="2">
                  <a:txBody>
                    <a:bodyPr/>
                    <a:lstStyle/>
                    <a:p>
                      <a:pPr algn="ctr">
                        <a:lnSpc>
                          <a:spcPct val="115000"/>
                        </a:lnSpc>
                        <a:spcAft>
                          <a:spcPts val="0"/>
                        </a:spcAft>
                      </a:pPr>
                      <a:r>
                        <a:rPr lang="tr-TR" sz="900" b="1">
                          <a:latin typeface="Arial"/>
                          <a:ea typeface="Times New Roman"/>
                          <a:cs typeface="Times New Roman"/>
                        </a:rPr>
                        <a:t>TOP.</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KISMİ SÜRELİ</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28575" cap="flat" cmpd="sng" algn="ctr">
                      <a:solidFill>
                        <a:srgbClr val="4BACC6"/>
                      </a:solidFill>
                      <a:prstDash val="solid"/>
                      <a:round/>
                      <a:headEnd type="none" w="med" len="med"/>
                      <a:tailEnd type="none" w="med" len="med"/>
                    </a:lnB>
                  </a:tcPr>
                </a:tc>
                <a:tc rowSpan="3">
                  <a:txBody>
                    <a:bodyPr/>
                    <a:lstStyle/>
                    <a:p>
                      <a:pPr algn="ctr">
                        <a:lnSpc>
                          <a:spcPct val="115000"/>
                        </a:lnSpc>
                        <a:spcAft>
                          <a:spcPts val="0"/>
                        </a:spcAft>
                      </a:pPr>
                      <a:r>
                        <a:rPr lang="tr-TR" sz="900" b="1">
                          <a:latin typeface="Arial"/>
                          <a:ea typeface="Times New Roman"/>
                          <a:cs typeface="Times New Roman"/>
                        </a:rPr>
                        <a:t>TOPLAM PERSONEL SAYISI</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25344">
                <a:tc vMerge="1">
                  <a:txBody>
                    <a:bodyPr/>
                    <a:lstStyle/>
                    <a:p>
                      <a:endParaRPr lang="tr-TR"/>
                    </a:p>
                  </a:txBody>
                  <a:tcPr/>
                </a:tc>
                <a:tc gridSpan="5"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15000"/>
                        </a:lnSpc>
                        <a:spcAft>
                          <a:spcPts val="0"/>
                        </a:spcAft>
                      </a:pPr>
                      <a:endParaRPr lang="tr-TR" sz="900" dirty="0" smtClean="0">
                        <a:latin typeface="Arial"/>
                        <a:ea typeface="Times New Roman"/>
                        <a:cs typeface="Times New Roman"/>
                      </a:endParaRPr>
                    </a:p>
                    <a:p>
                      <a:pPr algn="ctr">
                        <a:lnSpc>
                          <a:spcPct val="115000"/>
                        </a:lnSpc>
                        <a:spcAft>
                          <a:spcPts val="0"/>
                        </a:spcAft>
                      </a:pPr>
                      <a:r>
                        <a:rPr lang="tr-TR" sz="900" dirty="0" smtClean="0">
                          <a:latin typeface="Arial"/>
                          <a:ea typeface="Times New Roman"/>
                          <a:cs typeface="Times New Roman"/>
                        </a:rPr>
                        <a:t>İŞÇİ</a:t>
                      </a:r>
                      <a:endParaRPr lang="tr-TR" sz="900" dirty="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dirty="0" smtClean="0">
                        <a:latin typeface="Arial"/>
                        <a:ea typeface="Times New Roman"/>
                        <a:cs typeface="Times New Roman"/>
                      </a:endParaRPr>
                    </a:p>
                    <a:p>
                      <a:pPr algn="ctr">
                        <a:lnSpc>
                          <a:spcPct val="115000"/>
                        </a:lnSpc>
                        <a:spcAft>
                          <a:spcPts val="0"/>
                        </a:spcAft>
                      </a:pPr>
                      <a:r>
                        <a:rPr lang="tr-TR" sz="900" dirty="0" smtClean="0">
                          <a:latin typeface="Arial"/>
                          <a:ea typeface="Times New Roman"/>
                          <a:cs typeface="Times New Roman"/>
                        </a:rPr>
                        <a:t>İŞÇİ</a:t>
                      </a:r>
                      <a:endParaRPr lang="tr-TR" sz="900" dirty="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vMerge="1">
                  <a:txBody>
                    <a:bodyPr/>
                    <a:lstStyle/>
                    <a:p>
                      <a:endParaRPr lang="tr-TR"/>
                    </a:p>
                  </a:txBody>
                  <a:tcPr/>
                </a:tc>
                <a:tc>
                  <a:txBody>
                    <a:bodyPr/>
                    <a:lstStyle/>
                    <a:p>
                      <a:pPr algn="ctr">
                        <a:lnSpc>
                          <a:spcPct val="115000"/>
                        </a:lnSpc>
                        <a:spcAft>
                          <a:spcPts val="0"/>
                        </a:spcAft>
                      </a:pPr>
                      <a:r>
                        <a:rPr lang="tr-TR" sz="900">
                          <a:latin typeface="Arial"/>
                          <a:ea typeface="Times New Roman"/>
                          <a:cs typeface="Times New Roman"/>
                        </a:rPr>
                        <a:t>PERSONEL</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28575"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vMerge="1">
                  <a:txBody>
                    <a:bodyPr/>
                    <a:lstStyle/>
                    <a:p>
                      <a:endParaRPr lang="tr-TR"/>
                    </a:p>
                  </a:txBody>
                  <a:tcPr/>
                </a:tc>
              </a:tr>
              <a:tr h="325344">
                <a:tc vMerge="1">
                  <a:txBody>
                    <a:bodyPr/>
                    <a:lstStyle/>
                    <a:p>
                      <a:endParaRPr lang="tr-TR"/>
                    </a:p>
                  </a:txBody>
                  <a:tcPr/>
                </a:tc>
                <a:tc>
                  <a:txBody>
                    <a:bodyPr/>
                    <a:lstStyle/>
                    <a:p>
                      <a:pPr algn="ctr">
                        <a:lnSpc>
                          <a:spcPct val="115000"/>
                        </a:lnSpc>
                        <a:spcAft>
                          <a:spcPts val="0"/>
                        </a:spcAft>
                      </a:pPr>
                      <a:r>
                        <a:rPr lang="tr-TR" sz="900">
                          <a:latin typeface="Arial"/>
                          <a:ea typeface="Times New Roman"/>
                          <a:cs typeface="Times New Roman"/>
                        </a:rPr>
                        <a:t>G.İ.H.</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A.H.</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T.H.</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Y.H.</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SÖZ. M.</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MEMUR</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vMerge="1">
                  <a:txBody>
                    <a:bodyPr/>
                    <a:lstStyle/>
                    <a:p>
                      <a:endParaRPr lang="tr-TR"/>
                    </a:p>
                  </a:txBody>
                  <a:tcPr/>
                </a:tc>
                <a:tc>
                  <a:txBody>
                    <a:bodyPr/>
                    <a:lstStyle/>
                    <a:p>
                      <a:pPr algn="ctr">
                        <a:lnSpc>
                          <a:spcPct val="115000"/>
                        </a:lnSpc>
                        <a:spcAft>
                          <a:spcPts val="0"/>
                        </a:spcAft>
                      </a:pPr>
                      <a:r>
                        <a:rPr lang="tr-TR" sz="900">
                          <a:latin typeface="Arial"/>
                          <a:ea typeface="Times New Roman"/>
                          <a:cs typeface="Times New Roman"/>
                        </a:rPr>
                        <a:t> </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İŞÇİ</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dirty="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vMerge="1">
                  <a:txBody>
                    <a:bodyPr/>
                    <a:lstStyle/>
                    <a:p>
                      <a:endParaRPr lang="tr-TR"/>
                    </a:p>
                  </a:txBody>
                  <a:tcPr/>
                </a:tc>
              </a:tr>
              <a:tr h="218803">
                <a:tc>
                  <a:txBody>
                    <a:bodyPr/>
                    <a:lstStyle/>
                    <a:p>
                      <a:pPr algn="l">
                        <a:lnSpc>
                          <a:spcPct val="115000"/>
                        </a:lnSpc>
                        <a:spcAft>
                          <a:spcPts val="0"/>
                        </a:spcAft>
                      </a:pPr>
                      <a:r>
                        <a:rPr lang="tr-TR" sz="900">
                          <a:latin typeface="Arial"/>
                          <a:ea typeface="Times New Roman"/>
                          <a:cs typeface="Times New Roman"/>
                        </a:rPr>
                        <a:t>GENEL SEKRETERLİK </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4</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4</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4</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25344">
                <a:tc>
                  <a:txBody>
                    <a:bodyPr/>
                    <a:lstStyle/>
                    <a:p>
                      <a:pPr algn="l">
                        <a:lnSpc>
                          <a:spcPct val="115000"/>
                        </a:lnSpc>
                        <a:spcAft>
                          <a:spcPts val="0"/>
                        </a:spcAft>
                      </a:pPr>
                      <a:r>
                        <a:rPr lang="tr-TR" sz="900">
                          <a:latin typeface="Arial"/>
                          <a:ea typeface="Times New Roman"/>
                          <a:cs typeface="Times New Roman"/>
                        </a:rPr>
                        <a:t>İNSAN KAYNAKLARI VE    EĞİTİM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5</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a:lnSpc>
                          <a:spcPct val="115000"/>
                        </a:lnSpc>
                      </a:pPr>
                      <a:endParaRPr lang="tr-TR" sz="900">
                        <a:latin typeface="Calibri"/>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a:lnSpc>
                          <a:spcPct val="115000"/>
                        </a:lnSpc>
                      </a:pPr>
                      <a:endParaRPr lang="tr-TR" sz="900">
                        <a:latin typeface="Calibri"/>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l">
                        <a:lnSpc>
                          <a:spcPct val="115000"/>
                        </a:lnSpc>
                      </a:pPr>
                      <a:endParaRPr lang="tr-TR" sz="900">
                        <a:latin typeface="Calibri"/>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6</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10</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38</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48</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57</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1892">
                <a:tc>
                  <a:txBody>
                    <a:bodyPr/>
                    <a:lstStyle/>
                    <a:p>
                      <a:pPr algn="l">
                        <a:lnSpc>
                          <a:spcPct val="115000"/>
                        </a:lnSpc>
                        <a:spcAft>
                          <a:spcPts val="0"/>
                        </a:spcAft>
                      </a:pPr>
                      <a:r>
                        <a:rPr lang="tr-TR" sz="900">
                          <a:latin typeface="Arial"/>
                          <a:ea typeface="Times New Roman"/>
                          <a:cs typeface="Times New Roman"/>
                        </a:rPr>
                        <a:t>MALİ HİZMETLER MÜDÜRÜ</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8</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9</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5</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14</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25344">
                <a:tc>
                  <a:txBody>
                    <a:bodyPr/>
                    <a:lstStyle/>
                    <a:p>
                      <a:pPr algn="l">
                        <a:lnSpc>
                          <a:spcPct val="115000"/>
                        </a:lnSpc>
                        <a:spcAft>
                          <a:spcPts val="0"/>
                        </a:spcAft>
                      </a:pPr>
                      <a:r>
                        <a:rPr lang="tr-TR" sz="900">
                          <a:latin typeface="Arial"/>
                          <a:ea typeface="Times New Roman"/>
                          <a:cs typeface="Times New Roman"/>
                        </a:rPr>
                        <a:t>DESTEK HİZMETLERİ         MÜDÜRÜ</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5</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7</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i="1">
                          <a:latin typeface="Arial"/>
                          <a:ea typeface="Times New Roman"/>
                          <a:cs typeface="Times New Roman"/>
                        </a:rPr>
                        <a:t>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10</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1892">
                <a:tc>
                  <a:txBody>
                    <a:bodyPr/>
                    <a:lstStyle/>
                    <a:p>
                      <a:pPr algn="l">
                        <a:lnSpc>
                          <a:spcPct val="115000"/>
                        </a:lnSpc>
                        <a:spcAft>
                          <a:spcPts val="0"/>
                        </a:spcAft>
                      </a:pPr>
                      <a:r>
                        <a:rPr lang="tr-TR" sz="900">
                          <a:latin typeface="Arial"/>
                          <a:ea typeface="Times New Roman"/>
                          <a:cs typeface="Times New Roman"/>
                        </a:rPr>
                        <a:t>YAZI İŞLERİ MÜDÜRLÜĞÜ</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4</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8</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5</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13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17</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25344">
                <a:tc>
                  <a:txBody>
                    <a:bodyPr/>
                    <a:lstStyle/>
                    <a:p>
                      <a:pPr algn="l">
                        <a:lnSpc>
                          <a:spcPct val="115000"/>
                        </a:lnSpc>
                        <a:spcAft>
                          <a:spcPts val="0"/>
                        </a:spcAft>
                      </a:pPr>
                      <a:r>
                        <a:rPr lang="tr-TR" sz="900">
                          <a:latin typeface="Arial"/>
                          <a:ea typeface="Times New Roman"/>
                          <a:cs typeface="Times New Roman"/>
                        </a:rPr>
                        <a:t>YOL VE ULAŞIM HİZMETLERİ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6</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8</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15</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28</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36</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25344">
                <a:tc>
                  <a:txBody>
                    <a:bodyPr/>
                    <a:lstStyle/>
                    <a:p>
                      <a:pPr algn="l">
                        <a:lnSpc>
                          <a:spcPct val="115000"/>
                        </a:lnSpc>
                        <a:spcAft>
                          <a:spcPts val="0"/>
                        </a:spcAft>
                      </a:pPr>
                      <a:r>
                        <a:rPr lang="tr-TR" sz="900">
                          <a:latin typeface="Arial"/>
                          <a:ea typeface="Times New Roman"/>
                          <a:cs typeface="Times New Roman"/>
                        </a:rPr>
                        <a:t>MAKİNE İKMAL BAKIM VE ONARIM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5</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4</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10</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82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115</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197</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207</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25344">
                <a:tc>
                  <a:txBody>
                    <a:bodyPr/>
                    <a:lstStyle/>
                    <a:p>
                      <a:pPr algn="l">
                        <a:lnSpc>
                          <a:spcPct val="115000"/>
                        </a:lnSpc>
                        <a:spcAft>
                          <a:spcPts val="0"/>
                        </a:spcAft>
                      </a:pPr>
                      <a:r>
                        <a:rPr lang="tr-TR" sz="900">
                          <a:latin typeface="Arial"/>
                          <a:ea typeface="Times New Roman"/>
                          <a:cs typeface="Times New Roman"/>
                        </a:rPr>
                        <a:t>İŞLETME VE İŞTİRAKLER MÜDÜRLÜĞÜ</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23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26</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27</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25344">
                <a:tc>
                  <a:txBody>
                    <a:bodyPr/>
                    <a:lstStyle/>
                    <a:p>
                      <a:pPr algn="l">
                        <a:lnSpc>
                          <a:spcPct val="115000"/>
                        </a:lnSpc>
                        <a:spcAft>
                          <a:spcPts val="0"/>
                        </a:spcAft>
                      </a:pPr>
                      <a:r>
                        <a:rPr lang="tr-TR" sz="900">
                          <a:latin typeface="Arial"/>
                          <a:ea typeface="Times New Roman"/>
                          <a:cs typeface="Times New Roman"/>
                        </a:rPr>
                        <a:t>İMAR VE KENTSEL İYİLEŞ.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6</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8</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9</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25344">
                <a:tc>
                  <a:txBody>
                    <a:bodyPr/>
                    <a:lstStyle/>
                    <a:p>
                      <a:pPr algn="l">
                        <a:lnSpc>
                          <a:spcPct val="115000"/>
                        </a:lnSpc>
                        <a:spcAft>
                          <a:spcPts val="0"/>
                        </a:spcAft>
                      </a:pPr>
                      <a:r>
                        <a:rPr lang="tr-TR" sz="900">
                          <a:latin typeface="Arial"/>
                          <a:ea typeface="Times New Roman"/>
                          <a:cs typeface="Times New Roman"/>
                        </a:rPr>
                        <a:t>YATIRIM VE İNŞAAT MÜDÜRLÜĞÜ</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4</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16</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19</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325344">
                <a:tc>
                  <a:txBody>
                    <a:bodyPr/>
                    <a:lstStyle/>
                    <a:p>
                      <a:pPr algn="l">
                        <a:lnSpc>
                          <a:spcPct val="115000"/>
                        </a:lnSpc>
                        <a:spcAft>
                          <a:spcPts val="0"/>
                        </a:spcAft>
                      </a:pPr>
                      <a:r>
                        <a:rPr lang="tr-TR" sz="900">
                          <a:latin typeface="Arial"/>
                          <a:ea typeface="Times New Roman"/>
                          <a:cs typeface="Times New Roman"/>
                        </a:rPr>
                        <a:t>SU VE KANAL HİZMETLERİ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9</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12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16</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18</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30</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1892">
                <a:tc>
                  <a:txBody>
                    <a:bodyPr/>
                    <a:lstStyle/>
                    <a:p>
                      <a:pPr algn="l">
                        <a:lnSpc>
                          <a:spcPct val="115000"/>
                        </a:lnSpc>
                        <a:spcAft>
                          <a:spcPts val="0"/>
                        </a:spcAft>
                      </a:pPr>
                      <a:r>
                        <a:rPr lang="tr-TR" sz="900">
                          <a:latin typeface="Arial"/>
                          <a:ea typeface="Times New Roman"/>
                          <a:cs typeface="Times New Roman"/>
                        </a:rPr>
                        <a:t>RUHSAT VE DENETİM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3</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4</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9</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1892">
                <a:tc>
                  <a:txBody>
                    <a:bodyPr/>
                    <a:lstStyle/>
                    <a:p>
                      <a:pPr algn="l">
                        <a:lnSpc>
                          <a:spcPct val="115000"/>
                        </a:lnSpc>
                        <a:spcAft>
                          <a:spcPts val="0"/>
                        </a:spcAft>
                      </a:pPr>
                      <a:r>
                        <a:rPr lang="tr-TR" sz="900">
                          <a:latin typeface="Arial"/>
                          <a:ea typeface="Times New Roman"/>
                          <a:cs typeface="Times New Roman"/>
                        </a:rPr>
                        <a:t>TERCAN İLÇE ÖZ. İD.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1892">
                <a:tc>
                  <a:txBody>
                    <a:bodyPr/>
                    <a:lstStyle/>
                    <a:p>
                      <a:pPr algn="l">
                        <a:lnSpc>
                          <a:spcPct val="115000"/>
                        </a:lnSpc>
                        <a:spcAft>
                          <a:spcPts val="0"/>
                        </a:spcAft>
                      </a:pPr>
                      <a:r>
                        <a:rPr lang="tr-TR" sz="900">
                          <a:latin typeface="Arial"/>
                          <a:ea typeface="Times New Roman"/>
                          <a:cs typeface="Times New Roman"/>
                        </a:rPr>
                        <a:t>ÜZÜMLÜ İLÇE ÖZ. İD.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1892">
                <a:tc>
                  <a:txBody>
                    <a:bodyPr/>
                    <a:lstStyle/>
                    <a:p>
                      <a:pPr algn="l">
                        <a:lnSpc>
                          <a:spcPct val="115000"/>
                        </a:lnSpc>
                        <a:spcAft>
                          <a:spcPts val="0"/>
                        </a:spcAft>
                      </a:pPr>
                      <a:r>
                        <a:rPr lang="tr-TR" sz="900">
                          <a:latin typeface="Arial"/>
                          <a:ea typeface="Times New Roman"/>
                          <a:cs typeface="Times New Roman"/>
                        </a:rPr>
                        <a:t>ÇAYIRLI İLÇE ÖZ. İD.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325344">
                <a:tc>
                  <a:txBody>
                    <a:bodyPr/>
                    <a:lstStyle/>
                    <a:p>
                      <a:pPr algn="l">
                        <a:lnSpc>
                          <a:spcPct val="115000"/>
                        </a:lnSpc>
                        <a:spcAft>
                          <a:spcPts val="0"/>
                        </a:spcAft>
                      </a:pPr>
                      <a:r>
                        <a:rPr lang="tr-TR" sz="900">
                          <a:latin typeface="Arial"/>
                          <a:ea typeface="Times New Roman"/>
                          <a:cs typeface="Times New Roman"/>
                        </a:rPr>
                        <a:t>OTLUKBELİ İLÇE ÖZ. İD.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1892">
                <a:tc>
                  <a:txBody>
                    <a:bodyPr/>
                    <a:lstStyle/>
                    <a:p>
                      <a:pPr algn="l">
                        <a:lnSpc>
                          <a:spcPct val="115000"/>
                        </a:lnSpc>
                        <a:spcAft>
                          <a:spcPts val="0"/>
                        </a:spcAft>
                      </a:pPr>
                      <a:r>
                        <a:rPr lang="tr-TR" sz="900">
                          <a:latin typeface="Arial"/>
                          <a:ea typeface="Times New Roman"/>
                          <a:cs typeface="Times New Roman"/>
                        </a:rPr>
                        <a:t>KEMAH İLÇE ÖZ. İD.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193638">
                <a:tc>
                  <a:txBody>
                    <a:bodyPr/>
                    <a:lstStyle/>
                    <a:p>
                      <a:pPr algn="l">
                        <a:lnSpc>
                          <a:spcPct val="115000"/>
                        </a:lnSpc>
                        <a:spcAft>
                          <a:spcPts val="0"/>
                        </a:spcAft>
                      </a:pPr>
                      <a:r>
                        <a:rPr lang="tr-TR" sz="900">
                          <a:latin typeface="Arial"/>
                          <a:ea typeface="Times New Roman"/>
                          <a:cs typeface="Times New Roman"/>
                        </a:rPr>
                        <a:t>İLİÇ İLÇE ÖZ. İD.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211892">
                <a:tc>
                  <a:txBody>
                    <a:bodyPr/>
                    <a:lstStyle/>
                    <a:p>
                      <a:pPr algn="l">
                        <a:lnSpc>
                          <a:spcPct val="115000"/>
                        </a:lnSpc>
                        <a:spcAft>
                          <a:spcPts val="0"/>
                        </a:spcAft>
                      </a:pPr>
                      <a:r>
                        <a:rPr lang="tr-TR" sz="900">
                          <a:latin typeface="Arial"/>
                          <a:ea typeface="Times New Roman"/>
                          <a:cs typeface="Times New Roman"/>
                        </a:rPr>
                        <a:t>KEMALİYE İLÇE ÖZ. İD.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r h="211892">
                <a:tc>
                  <a:txBody>
                    <a:bodyPr/>
                    <a:lstStyle/>
                    <a:p>
                      <a:pPr algn="l">
                        <a:lnSpc>
                          <a:spcPct val="115000"/>
                        </a:lnSpc>
                        <a:spcAft>
                          <a:spcPts val="0"/>
                        </a:spcAft>
                      </a:pPr>
                      <a:r>
                        <a:rPr lang="tr-TR" sz="900">
                          <a:latin typeface="Arial"/>
                          <a:ea typeface="Times New Roman"/>
                          <a:cs typeface="Times New Roman"/>
                        </a:rPr>
                        <a:t>REFAHİYE İLÇE ÖZ. İD. MÜD.</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3638">
                <a:tc>
                  <a:txBody>
                    <a:bodyPr/>
                    <a:lstStyle/>
                    <a:p>
                      <a:pPr algn="l">
                        <a:lnSpc>
                          <a:spcPct val="115000"/>
                        </a:lnSpc>
                        <a:spcAft>
                          <a:spcPts val="0"/>
                        </a:spcAft>
                      </a:pPr>
                      <a:r>
                        <a:rPr lang="tr-TR" sz="900">
                          <a:latin typeface="Arial"/>
                          <a:ea typeface="Times New Roman"/>
                          <a:cs typeface="Times New Roman"/>
                        </a:rPr>
                        <a:t>VALİ KONAĞI</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5</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5</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5</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3638">
                <a:tc>
                  <a:txBody>
                    <a:bodyPr/>
                    <a:lstStyle/>
                    <a:p>
                      <a:pPr algn="l">
                        <a:lnSpc>
                          <a:spcPct val="115000"/>
                        </a:lnSpc>
                        <a:spcAft>
                          <a:spcPts val="0"/>
                        </a:spcAft>
                      </a:pPr>
                      <a:r>
                        <a:rPr lang="tr-TR" sz="900">
                          <a:latin typeface="Arial"/>
                          <a:ea typeface="Times New Roman"/>
                          <a:cs typeface="Times New Roman"/>
                        </a:rPr>
                        <a:t>VALİLİK </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b="1">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193638">
                <a:tc>
                  <a:txBody>
                    <a:bodyPr/>
                    <a:lstStyle/>
                    <a:p>
                      <a:pPr algn="ctr">
                        <a:lnSpc>
                          <a:spcPct val="115000"/>
                        </a:lnSpc>
                        <a:spcAft>
                          <a:spcPts val="0"/>
                        </a:spcAft>
                      </a:pPr>
                      <a:r>
                        <a:rPr lang="tr-TR" sz="900">
                          <a:latin typeface="Arial"/>
                          <a:ea typeface="Times New Roman"/>
                          <a:cs typeface="Times New Roman"/>
                        </a:rPr>
                        <a:t>TOPLAM</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42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44</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2</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16</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104</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144</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1</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a:latin typeface="Arial"/>
                          <a:ea typeface="Times New Roman"/>
                          <a:cs typeface="Times New Roman"/>
                        </a:rPr>
                        <a:t>210</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b="1">
                          <a:latin typeface="Arial"/>
                          <a:ea typeface="Times New Roman"/>
                          <a:cs typeface="Times New Roman"/>
                        </a:rPr>
                        <a:t>355</a:t>
                      </a:r>
                      <a:endParaRPr lang="tr-TR" sz="90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endParaRPr lang="tr-TR" sz="900">
                        <a:latin typeface="Arial"/>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tr-TR" sz="900" dirty="0">
                          <a:latin typeface="Arial"/>
                          <a:ea typeface="Times New Roman"/>
                          <a:cs typeface="Times New Roman"/>
                        </a:rPr>
                        <a:t>461</a:t>
                      </a:r>
                      <a:endParaRPr lang="tr-TR" sz="900" dirty="0">
                        <a:latin typeface="Times New Roman"/>
                        <a:ea typeface="Times New Roman"/>
                        <a:cs typeface="Times New Roman"/>
                      </a:endParaRPr>
                    </a:p>
                  </a:txBody>
                  <a:tcPr marL="28323" marR="28323" marT="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D2EAF1"/>
                    </a:solidFill>
                  </a:tcPr>
                </a:tc>
              </a:tr>
            </a:tbl>
          </a:graphicData>
        </a:graphic>
      </p:graphicFrame>
      <p:graphicFrame>
        <p:nvGraphicFramePr>
          <p:cNvPr id="3" name="2 Tablo"/>
          <p:cNvGraphicFramePr>
            <a:graphicFrameLocks noGrp="1"/>
          </p:cNvGraphicFramePr>
          <p:nvPr/>
        </p:nvGraphicFramePr>
        <p:xfrm>
          <a:off x="685081" y="955006"/>
          <a:ext cx="5041900" cy="213360"/>
        </p:xfrm>
        <a:graphic>
          <a:graphicData uri="http://schemas.openxmlformats.org/drawingml/2006/table">
            <a:tbl>
              <a:tblPr/>
              <a:tblGrid>
                <a:gridCol w="5041900"/>
              </a:tblGrid>
              <a:tr h="0">
                <a:tc>
                  <a:txBody>
                    <a:bodyPr/>
                    <a:lstStyle/>
                    <a:p>
                      <a:pPr algn="l">
                        <a:spcAft>
                          <a:spcPts val="0"/>
                        </a:spcAft>
                      </a:pPr>
                      <a:r>
                        <a:rPr lang="tr-TR" sz="1400" b="1" dirty="0">
                          <a:solidFill>
                            <a:srgbClr val="000000"/>
                          </a:solidFill>
                          <a:latin typeface="Calibri"/>
                          <a:ea typeface="Times New Roman"/>
                          <a:cs typeface="Times New Roman"/>
                        </a:rPr>
                        <a:t>PERSONEL YAPISI VE DAĞILIM CETVELİ:</a:t>
                      </a:r>
                      <a:endParaRPr lang="tr-TR" sz="1200" dirty="0">
                        <a:latin typeface="Times New Roman"/>
                        <a:ea typeface="Times New Roman"/>
                      </a:endParaRPr>
                    </a:p>
                  </a:txBody>
                  <a:tcPr marL="89535" marR="89535" marT="0" marB="0">
                    <a:lnL>
                      <a:noFill/>
                    </a:lnL>
                    <a:lnR>
                      <a:noFill/>
                    </a:lnR>
                    <a:lnT>
                      <a:noFill/>
                    </a:lnT>
                    <a:lnB>
                      <a:noFill/>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935736" y="3806952"/>
            <a:ext cx="5849112" cy="5513832"/>
          </a:xfrm>
          <a:prstGeom prst="rect">
            <a:avLst/>
          </a:prstGeom>
        </p:spPr>
      </p:pic>
      <p:sp>
        <p:nvSpPr>
          <p:cNvPr id="3" name="2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TAŞIYORUZ</a:t>
            </a:r>
          </a:p>
        </p:txBody>
      </p:sp>
      <p:sp>
        <p:nvSpPr>
          <p:cNvPr id="4" name="3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932688" y="795528"/>
            <a:ext cx="6059424" cy="182880"/>
          </a:xfrm>
          <a:prstGeom prst="rect">
            <a:avLst/>
          </a:prstGeom>
        </p:spPr>
        <p:txBody>
          <a:bodyPr lIns="0" tIns="0" rIns="0" bIns="0">
            <a:noAutofit/>
          </a:bodyPr>
          <a:lstStyle/>
          <a:p>
            <a:pPr marL="5016500" indent="0">
              <a:spcAft>
                <a:spcPts val="441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932688" y="1770888"/>
            <a:ext cx="6059424" cy="201168"/>
          </a:xfrm>
          <a:prstGeom prst="rect">
            <a:avLst/>
          </a:prstGeom>
        </p:spPr>
        <p:txBody>
          <a:bodyPr lIns="0" tIns="0" rIns="0" bIns="0">
            <a:noAutofit/>
          </a:bodyPr>
          <a:lstStyle/>
          <a:p>
            <a:pPr marL="2108200" indent="0">
              <a:spcBef>
                <a:spcPts val="4410"/>
              </a:spcBef>
              <a:spcAft>
                <a:spcPts val="1890"/>
              </a:spcAft>
            </a:pPr>
            <a:r>
              <a:rPr lang="tr" sz="1400" dirty="0">
                <a:solidFill>
                  <a:srgbClr val="0094D9"/>
                </a:solidFill>
                <a:latin typeface="Trebuchet MS"/>
              </a:rPr>
              <a:t>İNSAN KAYNAKLARI</a:t>
            </a:r>
          </a:p>
        </p:txBody>
      </p:sp>
      <p:sp>
        <p:nvSpPr>
          <p:cNvPr id="7" name="6 Dikdörtgen"/>
          <p:cNvSpPr/>
          <p:nvPr/>
        </p:nvSpPr>
        <p:spPr>
          <a:xfrm>
            <a:off x="932688" y="2307336"/>
            <a:ext cx="6059424" cy="1173480"/>
          </a:xfrm>
          <a:prstGeom prst="rect">
            <a:avLst/>
          </a:prstGeom>
        </p:spPr>
        <p:txBody>
          <a:bodyPr lIns="0" tIns="0" rIns="0" bIns="0">
            <a:noAutofit/>
          </a:bodyPr>
          <a:lstStyle/>
          <a:p>
            <a:pPr marL="12700" marR="215900" indent="457200" algn="just">
              <a:lnSpc>
                <a:spcPts val="1296"/>
              </a:lnSpc>
              <a:spcBef>
                <a:spcPts val="1890"/>
              </a:spcBef>
              <a:spcAft>
                <a:spcPts val="1890"/>
              </a:spcAft>
            </a:pPr>
            <a:r>
              <a:rPr lang="tr" sz="1000" spc="-50" dirty="0">
                <a:solidFill>
                  <a:srgbClr val="1F1919"/>
                </a:solidFill>
                <a:latin typeface="Lucida Sans Unicode"/>
              </a:rPr>
              <a:t>Memur personelin oranının (% 31,3) göreceli olarak yüksek olduğu, aynı zamanda genel</a:t>
            </a:r>
            <a:r>
              <a:rPr lang="tr" sz="1000" spc="-50" dirty="0">
                <a:solidFill>
                  <a:srgbClr val="1D1819"/>
                </a:solidFill>
                <a:latin typeface="Lucida Sans Unicode"/>
              </a:rPr>
              <a:t> </a:t>
            </a:r>
            <a:r>
              <a:rPr lang="tr" sz="1000" spc="-50" dirty="0">
                <a:solidFill>
                  <a:srgbClr val="1F1919"/>
                </a:solidFill>
                <a:latin typeface="Lucida Sans Unicode"/>
              </a:rPr>
              <a:t>personel mevcudunun aşırı olduğu, yıllar içinde mutlaka sürdürülebilir bir seviyeye çekilmesinin</a:t>
            </a:r>
            <a:r>
              <a:rPr lang="tr" sz="1000" spc="-50" dirty="0">
                <a:solidFill>
                  <a:srgbClr val="1D1819"/>
                </a:solidFill>
                <a:latin typeface="Lucida Sans Unicode"/>
              </a:rPr>
              <a:t> </a:t>
            </a:r>
            <a:r>
              <a:rPr lang="tr" sz="1000" spc="-50" dirty="0">
                <a:solidFill>
                  <a:srgbClr val="1F1919"/>
                </a:solidFill>
                <a:latin typeface="Lucida Sans Unicode"/>
              </a:rPr>
              <a:t>kaynakların etkin dağılımı açısından anlamlı olacağı görülmektedir. Bunun yanında İlin ihtiyaçlarının</a:t>
            </a:r>
            <a:r>
              <a:rPr lang="tr" sz="1000" spc="-50" dirty="0">
                <a:solidFill>
                  <a:srgbClr val="1D1819"/>
                </a:solidFill>
                <a:latin typeface="Lucida Sans Unicode"/>
              </a:rPr>
              <a:t> </a:t>
            </a:r>
            <a:r>
              <a:rPr lang="tr" sz="1000" spc="-50" dirty="0">
                <a:solidFill>
                  <a:srgbClr val="1F1919"/>
                </a:solidFill>
                <a:latin typeface="Lucida Sans Unicode"/>
              </a:rPr>
              <a:t>tespit edilip karşılanması yönünde çalışmalar yapması öngörülen kurumda, özellikle yeni düzenlenen</a:t>
            </a:r>
            <a:r>
              <a:rPr lang="tr" sz="1000" spc="-50" dirty="0">
                <a:solidFill>
                  <a:srgbClr val="1D1819"/>
                </a:solidFill>
                <a:latin typeface="Lucida Sans Unicode"/>
              </a:rPr>
              <a:t> </a:t>
            </a:r>
            <a:r>
              <a:rPr lang="tr" sz="1000" spc="-50" dirty="0">
                <a:solidFill>
                  <a:srgbClr val="1F1919"/>
                </a:solidFill>
                <a:latin typeface="Lucida Sans Unicode"/>
              </a:rPr>
              <a:t>kanunlar ve mevzuatlar çerçevesinde sürekli artan bir iş yükünün olması nedeniyle kurumsal</a:t>
            </a:r>
            <a:r>
              <a:rPr lang="tr" sz="1000" spc="-50" dirty="0">
                <a:solidFill>
                  <a:srgbClr val="1D1819"/>
                </a:solidFill>
                <a:latin typeface="Lucida Sans Unicode"/>
              </a:rPr>
              <a:t> </a:t>
            </a:r>
            <a:r>
              <a:rPr lang="tr" sz="1000" spc="-50" dirty="0">
                <a:solidFill>
                  <a:srgbClr val="1F1919"/>
                </a:solidFill>
                <a:latin typeface="Lucida Sans Unicode"/>
              </a:rPr>
              <a:t>kapasitesinin geliştirilebilmesi </a:t>
            </a:r>
            <a:r>
              <a:rPr lang="tr" sz="1000" spc="-50" dirty="0" smtClean="0">
                <a:solidFill>
                  <a:srgbClr val="1F1919"/>
                </a:solidFill>
                <a:latin typeface="Lucida Sans Unicode"/>
              </a:rPr>
              <a:t>( finans </a:t>
            </a:r>
            <a:r>
              <a:rPr lang="tr" sz="1000" spc="-50" dirty="0">
                <a:solidFill>
                  <a:srgbClr val="1F1919"/>
                </a:solidFill>
                <a:latin typeface="Lucida Sans Unicode"/>
              </a:rPr>
              <a:t>yönetiminin, insan kaynaklarının, idari süreçlerin, iş süreçlerinin</a:t>
            </a:r>
            <a:r>
              <a:rPr lang="tr" sz="1000" spc="-50" dirty="0">
                <a:solidFill>
                  <a:srgbClr val="1D1819"/>
                </a:solidFill>
                <a:latin typeface="Lucida Sans Unicode"/>
              </a:rPr>
              <a:t> </a:t>
            </a:r>
            <a:r>
              <a:rPr lang="tr" sz="1000" spc="-50" dirty="0">
                <a:solidFill>
                  <a:srgbClr val="1F1919"/>
                </a:solidFill>
                <a:latin typeface="Lucida Sans Unicode"/>
              </a:rPr>
              <a:t>ve gayrimenkul yönetiminin geliştirilmesi) için eğitim çalışmaları yapılmalıdır.</a:t>
            </a:r>
          </a:p>
        </p:txBody>
      </p:sp>
      <p:sp>
        <p:nvSpPr>
          <p:cNvPr id="8" name="7 Dikdörtgen"/>
          <p:cNvSpPr/>
          <p:nvPr/>
        </p:nvSpPr>
        <p:spPr>
          <a:xfrm>
            <a:off x="5334000" y="9698736"/>
            <a:ext cx="1475232" cy="323088"/>
          </a:xfrm>
          <a:prstGeom prst="rect">
            <a:avLst/>
          </a:prstGeom>
        </p:spPr>
        <p:txBody>
          <a:bodyPr lIns="0" tIns="0" rIns="0" bIns="0">
            <a:noAutofit/>
          </a:bodyPr>
          <a:lstStyle/>
          <a:p>
            <a:pPr indent="0" algn="just"/>
            <a:endParaRPr lang="tr" sz="3000" cap="small" spc="50" dirty="0">
              <a:latin typeface="Arial Unicode MS"/>
            </a:endParaRP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792479" y="6419064"/>
            <a:ext cx="5846465" cy="3000396"/>
          </a:xfrm>
          <a:prstGeom prst="rect">
            <a:avLst/>
          </a:prstGeom>
        </p:spPr>
      </p:pic>
      <p:sp>
        <p:nvSpPr>
          <p:cNvPr id="5" name="4 Dikdörtgen"/>
          <p:cNvSpPr/>
          <p:nvPr/>
        </p:nvSpPr>
        <p:spPr>
          <a:xfrm>
            <a:off x="676656" y="682752"/>
            <a:ext cx="963168" cy="292608"/>
          </a:xfrm>
          <a:prstGeom prst="rect">
            <a:avLst/>
          </a:prstGeom>
        </p:spPr>
        <p:txBody>
          <a:bodyPr lIns="0" tIns="0" rIns="0" bIns="0">
            <a:noAutofit/>
          </a:bodyPr>
          <a:lstStyle/>
          <a:p>
            <a:pPr marL="190500" indent="0"/>
            <a:r>
              <a:rPr lang="tr" sz="600" dirty="0">
                <a:solidFill>
                  <a:srgbClr val="FA273F"/>
                </a:solidFill>
                <a:latin typeface="Lucida Sans Unicode"/>
              </a:rPr>
              <a:t>STRATEJİK </a:t>
            </a:r>
            <a:r>
              <a:rPr lang="en-US" sz="600" dirty="0">
                <a:solidFill>
                  <a:srgbClr val="FA273F"/>
                </a:solidFill>
                <a:latin typeface="Lucida Sans Unicode"/>
              </a:rPr>
              <a:t>PLAN</a:t>
            </a:r>
          </a:p>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5254752" y="865632"/>
            <a:ext cx="1432560" cy="134112"/>
          </a:xfrm>
          <a:prstGeom prst="rect">
            <a:avLst/>
          </a:prstGeom>
        </p:spPr>
        <p:txBody>
          <a:bodyPr lIns="0" tIns="0" rIns="0" bIns="0">
            <a:noAutofit/>
          </a:bodyPr>
          <a:lstStyle/>
          <a:p>
            <a:pPr indent="0"/>
            <a:r>
              <a:rPr lang="tr" sz="900" spc="-50" dirty="0" smtClean="0">
                <a:solidFill>
                  <a:srgbClr val="808282"/>
                </a:solidFill>
                <a:latin typeface="Lucida Sans Unicode"/>
              </a:rPr>
              <a:t>ERZİNCAN </a:t>
            </a:r>
            <a:r>
              <a:rPr lang="tr" sz="900" spc="-50" dirty="0">
                <a:solidFill>
                  <a:srgbClr val="808282"/>
                </a:solidFill>
                <a:latin typeface="Lucida Sans Unicode"/>
              </a:rPr>
              <a:t>İL ÖZEL İDARESİ</a:t>
            </a:r>
          </a:p>
        </p:txBody>
      </p:sp>
      <p:sp>
        <p:nvSpPr>
          <p:cNvPr id="7" name="6 Dikdörtgen"/>
          <p:cNvSpPr/>
          <p:nvPr/>
        </p:nvSpPr>
        <p:spPr>
          <a:xfrm>
            <a:off x="781029" y="1275528"/>
            <a:ext cx="6209751" cy="224542"/>
          </a:xfrm>
          <a:prstGeom prst="rect">
            <a:avLst/>
          </a:prstGeom>
          <a:solidFill>
            <a:srgbClr val="FE5A27"/>
          </a:solidFill>
        </p:spPr>
        <p:txBody>
          <a:bodyPr lIns="0" tIns="0" rIns="0" bIns="0">
            <a:noAutofit/>
          </a:bodyPr>
          <a:lstStyle/>
          <a:p>
            <a:pPr marL="2171700" indent="0">
              <a:spcAft>
                <a:spcPts val="630"/>
              </a:spcAft>
            </a:pPr>
            <a:r>
              <a:rPr lang="tr" sz="1100" cap="small" spc="-50" dirty="0" smtClean="0">
                <a:solidFill>
                  <a:srgbClr val="FFFFFF"/>
                </a:solidFill>
                <a:latin typeface="Lucida Sans Unicode"/>
              </a:rPr>
              <a:t>        </a:t>
            </a:r>
            <a:r>
              <a:rPr lang="tr" sz="1100" b="1" cap="small" spc="-50" dirty="0" smtClean="0">
                <a:solidFill>
                  <a:srgbClr val="FFFFFF"/>
                </a:solidFill>
                <a:latin typeface="Lucida Sans Unicode"/>
              </a:rPr>
              <a:t>1.8.2</a:t>
            </a:r>
            <a:r>
              <a:rPr lang="tr" sz="1100" b="1" cap="small" spc="-50" dirty="0">
                <a:solidFill>
                  <a:srgbClr val="FFFFFF"/>
                </a:solidFill>
                <a:latin typeface="Lucida Sans Unicode"/>
              </a:rPr>
              <a:t>. Mali Kaynaklar</a:t>
            </a:r>
          </a:p>
        </p:txBody>
      </p:sp>
      <p:graphicFrame>
        <p:nvGraphicFramePr>
          <p:cNvPr id="8" name="7 Tablo"/>
          <p:cNvGraphicFramePr>
            <a:graphicFrameLocks noGrp="1"/>
          </p:cNvGraphicFramePr>
          <p:nvPr/>
        </p:nvGraphicFramePr>
        <p:xfrm>
          <a:off x="757089" y="1603078"/>
          <a:ext cx="6206703" cy="3261360"/>
        </p:xfrm>
        <a:graphic>
          <a:graphicData uri="http://schemas.openxmlformats.org/drawingml/2006/table">
            <a:tbl>
              <a:tblPr>
                <a:tableStyleId>{93296810-A885-4BE3-A3E7-6D5BEEA58F35}</a:tableStyleId>
              </a:tblPr>
              <a:tblGrid>
                <a:gridCol w="956124"/>
                <a:gridCol w="1009999"/>
                <a:gridCol w="835601"/>
                <a:gridCol w="976088"/>
                <a:gridCol w="870366"/>
                <a:gridCol w="864096"/>
                <a:gridCol w="694429"/>
              </a:tblGrid>
              <a:tr h="234696">
                <a:tc gridSpan="7">
                  <a:txBody>
                    <a:bodyPr/>
                    <a:lstStyle/>
                    <a:p>
                      <a:pPr marL="2527300" indent="0"/>
                      <a:r>
                        <a:rPr lang="tr" sz="1000" spc="-50" dirty="0" smtClean="0"/>
                        <a:t>         ÖZ </a:t>
                      </a:r>
                      <a:r>
                        <a:rPr lang="tr" sz="1000" spc="-50" dirty="0"/>
                        <a:t>GELİRLER</a:t>
                      </a:r>
                      <a:endParaRPr lang="tr" sz="1000" spc="-50" dirty="0">
                        <a:solidFill>
                          <a:srgbClr val="FA1825"/>
                        </a:solidFill>
                        <a:latin typeface="Lucida Sans Unicode"/>
                      </a:endParaRPr>
                    </a:p>
                  </a:txBody>
                  <a:tcPr marL="0" marR="0" marT="0" marB="0" anchor="ctr"/>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tc hMerge="1">
                  <a:txBody>
                    <a:bodyPr/>
                    <a:lstStyle/>
                    <a:p>
                      <a:endParaRPr sz="1200"/>
                    </a:p>
                  </a:txBody>
                  <a:tcPr marL="0" marR="0" marT="0" marB="0"/>
                </a:tc>
              </a:tr>
              <a:tr h="466344">
                <a:tc>
                  <a:txBody>
                    <a:bodyPr/>
                    <a:lstStyle/>
                    <a:p>
                      <a:pPr marL="63500" marR="304800" indent="0">
                        <a:lnSpc>
                          <a:spcPts val="1176"/>
                        </a:lnSpc>
                      </a:pPr>
                      <a:r>
                        <a:rPr lang="tr" sz="1000" spc="-50" dirty="0"/>
                        <a:t>EKONOMİK KODU</a:t>
                      </a:r>
                      <a:endParaRPr lang="tr" sz="1000" b="1" spc="-50" dirty="0">
                        <a:solidFill>
                          <a:srgbClr val="1F1919"/>
                        </a:solidFill>
                        <a:latin typeface="Trebuchet MS"/>
                      </a:endParaRPr>
                    </a:p>
                  </a:txBody>
                  <a:tcPr marL="0" marR="0" marT="0" marB="0" anchor="ctr"/>
                </a:tc>
                <a:tc>
                  <a:txBody>
                    <a:bodyPr/>
                    <a:lstStyle/>
                    <a:p>
                      <a:pPr marL="177800" marR="215900" indent="0" algn="just">
                        <a:lnSpc>
                          <a:spcPts val="1176"/>
                        </a:lnSpc>
                      </a:pPr>
                      <a:r>
                        <a:rPr lang="tr" sz="1000" spc="-50" dirty="0" smtClean="0"/>
                        <a:t>2017</a:t>
                      </a:r>
                    </a:p>
                    <a:p>
                      <a:pPr marL="177800" marR="215900" indent="0" algn="just">
                        <a:lnSpc>
                          <a:spcPts val="1176"/>
                        </a:lnSpc>
                      </a:pPr>
                      <a:r>
                        <a:rPr lang="tr" sz="1000" spc="-50" dirty="0" smtClean="0"/>
                        <a:t>MALİ </a:t>
                      </a:r>
                      <a:r>
                        <a:rPr lang="tr" sz="1000" spc="-50" dirty="0"/>
                        <a:t>YILI</a:t>
                      </a:r>
                      <a:r>
                        <a:rPr lang="tr" sz="1000" cap="small" spc="-50" dirty="0"/>
                        <a:t> </a:t>
                      </a:r>
                      <a:r>
                        <a:rPr lang="tr" sz="1000" spc="-50" dirty="0"/>
                        <a:t>BÜTÇESİ</a:t>
                      </a:r>
                      <a:endParaRPr lang="tr" sz="1000" b="1" spc="-50" dirty="0">
                        <a:solidFill>
                          <a:srgbClr val="1F1919"/>
                        </a:solidFill>
                        <a:latin typeface="Trebuchet MS"/>
                      </a:endParaRPr>
                    </a:p>
                  </a:txBody>
                  <a:tcPr marL="0" marR="0" marT="0" marB="0" anchor="ctr"/>
                </a:tc>
                <a:tc>
                  <a:txBody>
                    <a:bodyPr/>
                    <a:lstStyle/>
                    <a:p>
                      <a:pPr indent="0" algn="ctr">
                        <a:lnSpc>
                          <a:spcPts val="1176"/>
                        </a:lnSpc>
                      </a:pPr>
                      <a:r>
                        <a:rPr lang="tr" sz="1000" spc="-50" dirty="0" smtClean="0"/>
                        <a:t>2017 </a:t>
                      </a:r>
                      <a:r>
                        <a:rPr lang="tr" sz="1000" spc="-50" dirty="0"/>
                        <a:t>YILI KESİN HESABI</a:t>
                      </a:r>
                      <a:endParaRPr lang="tr" sz="1000" b="1" spc="-50" dirty="0">
                        <a:solidFill>
                          <a:srgbClr val="1F1919"/>
                        </a:solidFill>
                        <a:latin typeface="Trebuchet MS"/>
                      </a:endParaRPr>
                    </a:p>
                  </a:txBody>
                  <a:tcPr marL="0" marR="0" marT="0" marB="0" anchor="ctr"/>
                </a:tc>
                <a:tc>
                  <a:txBody>
                    <a:bodyPr/>
                    <a:lstStyle/>
                    <a:p>
                      <a:pPr marL="165100" marR="177800" indent="0" algn="just">
                        <a:lnSpc>
                          <a:spcPts val="1152"/>
                        </a:lnSpc>
                      </a:pPr>
                      <a:r>
                        <a:rPr lang="tr" sz="1000" spc="-50" dirty="0" smtClean="0"/>
                        <a:t>2018 </a:t>
                      </a:r>
                      <a:r>
                        <a:rPr lang="tr" sz="1000" spc="-50" dirty="0"/>
                        <a:t>MALİ YILI</a:t>
                      </a:r>
                      <a:r>
                        <a:rPr lang="tr" sz="1000" cap="small" spc="-50" dirty="0"/>
                        <a:t> </a:t>
                      </a:r>
                      <a:r>
                        <a:rPr lang="tr" sz="1000" spc="-50" dirty="0"/>
                        <a:t>BÜTÇESİ</a:t>
                      </a:r>
                      <a:endParaRPr lang="tr" sz="1000" b="1" spc="-50" dirty="0">
                        <a:solidFill>
                          <a:srgbClr val="1F1919"/>
                        </a:solidFill>
                        <a:latin typeface="Trebuchet MS"/>
                      </a:endParaRPr>
                    </a:p>
                  </a:txBody>
                  <a:tcPr marL="0" marR="0" marT="0" marB="0" anchor="ctr"/>
                </a:tc>
                <a:tc>
                  <a:txBody>
                    <a:bodyPr/>
                    <a:lstStyle/>
                    <a:p>
                      <a:pPr indent="0" algn="ctr">
                        <a:lnSpc>
                          <a:spcPts val="1152"/>
                        </a:lnSpc>
                      </a:pPr>
                      <a:r>
                        <a:rPr lang="tr" sz="1000" spc="-50" dirty="0" smtClean="0"/>
                        <a:t>2018 </a:t>
                      </a:r>
                      <a:r>
                        <a:rPr lang="tr" sz="1000" spc="-50" dirty="0"/>
                        <a:t>YILI KESİN HESABI</a:t>
                      </a:r>
                      <a:endParaRPr lang="tr" sz="1000" b="1" spc="-50" dirty="0">
                        <a:solidFill>
                          <a:srgbClr val="1F1919"/>
                        </a:solidFill>
                        <a:latin typeface="Trebuchet MS"/>
                      </a:endParaRPr>
                    </a:p>
                  </a:txBody>
                  <a:tcPr marL="0" marR="0" marT="0" marB="0" anchor="ctr"/>
                </a:tc>
                <a:tc>
                  <a:txBody>
                    <a:bodyPr/>
                    <a:lstStyle/>
                    <a:p>
                      <a:pPr marL="114300" marR="114300" indent="177800">
                        <a:lnSpc>
                          <a:spcPts val="1176"/>
                        </a:lnSpc>
                      </a:pPr>
                      <a:r>
                        <a:rPr lang="tr" sz="1000" spc="-50" dirty="0" smtClean="0"/>
                        <a:t>2019 </a:t>
                      </a:r>
                      <a:r>
                        <a:rPr lang="tr" sz="1000" spc="-50" dirty="0"/>
                        <a:t>MALİ YILI</a:t>
                      </a:r>
                      <a:r>
                        <a:rPr lang="tr" sz="1000" cap="small" spc="-50" dirty="0"/>
                        <a:t> </a:t>
                      </a:r>
                      <a:r>
                        <a:rPr lang="tr" sz="1000" spc="-50" dirty="0"/>
                        <a:t>BÜTÇESİ</a:t>
                      </a:r>
                      <a:endParaRPr lang="tr" sz="1000" b="1" spc="-50" dirty="0">
                        <a:solidFill>
                          <a:srgbClr val="1F1919"/>
                        </a:solidFill>
                        <a:latin typeface="Trebuchet MS"/>
                      </a:endParaRPr>
                    </a:p>
                  </a:txBody>
                  <a:tcPr marL="0" marR="0" marT="0" marB="0" anchor="ctr"/>
                </a:tc>
                <a:tc>
                  <a:txBody>
                    <a:bodyPr/>
                    <a:lstStyle/>
                    <a:p>
                      <a:pPr marL="127000" marR="139700" indent="0" algn="just">
                        <a:lnSpc>
                          <a:spcPts val="1176"/>
                        </a:lnSpc>
                      </a:pPr>
                      <a:r>
                        <a:rPr lang="tr" sz="1000" spc="-50" dirty="0" smtClean="0"/>
                        <a:t>201</a:t>
                      </a:r>
                      <a:r>
                        <a:rPr lang="tr" sz="1000" cap="small" spc="-50" dirty="0"/>
                        <a:t>9</a:t>
                      </a:r>
                      <a:r>
                        <a:rPr lang="tr" sz="1000" cap="small" spc="-50" dirty="0" smtClean="0"/>
                        <a:t> </a:t>
                      </a:r>
                      <a:r>
                        <a:rPr lang="tr" sz="1000" spc="-50" dirty="0"/>
                        <a:t>YILI</a:t>
                      </a:r>
                      <a:r>
                        <a:rPr lang="tr" sz="1000" cap="small" spc="-50" dirty="0"/>
                        <a:t> </a:t>
                      </a:r>
                      <a:r>
                        <a:rPr lang="en-US" sz="1000" spc="-50" dirty="0"/>
                        <a:t>(</a:t>
                      </a:r>
                      <a:r>
                        <a:rPr lang="en-US" sz="1000" spc="-50" dirty="0" smtClean="0"/>
                        <a:t>01.01.201</a:t>
                      </a:r>
                      <a:r>
                        <a:rPr lang="tr-TR" sz="1000" spc="-50" dirty="0" smtClean="0"/>
                        <a:t>9</a:t>
                      </a:r>
                      <a:r>
                        <a:rPr lang="en-US" sz="1000" spc="-50" dirty="0" smtClean="0"/>
                        <a:t>¬28.08.201</a:t>
                      </a:r>
                      <a:r>
                        <a:rPr lang="tr-TR" sz="1000" spc="-50" dirty="0" smtClean="0"/>
                        <a:t>9</a:t>
                      </a:r>
                      <a:r>
                        <a:rPr lang="tr" sz="1000" spc="-50" dirty="0" smtClean="0"/>
                        <a:t> </a:t>
                      </a:r>
                      <a:r>
                        <a:rPr lang="tr" sz="1000" cap="small" spc="-50" dirty="0"/>
                        <a:t>)</a:t>
                      </a:r>
                      <a:endParaRPr lang="tr" sz="1000" b="1" cap="small" spc="-50" dirty="0">
                        <a:solidFill>
                          <a:srgbClr val="741E1B"/>
                        </a:solidFill>
                        <a:latin typeface="Trebuchet MS"/>
                      </a:endParaRPr>
                    </a:p>
                  </a:txBody>
                  <a:tcPr marL="0" marR="0" marT="0" marB="0" anchor="ctr"/>
                </a:tc>
              </a:tr>
              <a:tr h="396240">
                <a:tc>
                  <a:txBody>
                    <a:bodyPr/>
                    <a:lstStyle/>
                    <a:p>
                      <a:pPr marL="63500" marR="304800" indent="0">
                        <a:lnSpc>
                          <a:spcPts val="1176"/>
                        </a:lnSpc>
                      </a:pPr>
                      <a:r>
                        <a:rPr lang="tr" sz="1000" spc="-50" dirty="0"/>
                        <a:t>01- VERGİ GELİRLERİ</a:t>
                      </a:r>
                      <a:endParaRPr lang="tr" sz="1000" b="1" spc="-50" dirty="0">
                        <a:solidFill>
                          <a:srgbClr val="1F1919"/>
                        </a:solidFill>
                        <a:latin typeface="Trebuchet MS"/>
                      </a:endParaRPr>
                    </a:p>
                  </a:txBody>
                  <a:tcPr marL="0" marR="0" marT="0" marB="0" anchor="ctr"/>
                </a:tc>
                <a:tc>
                  <a:txBody>
                    <a:bodyPr/>
                    <a:lstStyle/>
                    <a:p>
                      <a:pPr marL="177800" indent="0" algn="ctr"/>
                      <a:r>
                        <a:rPr lang="tr" sz="1000" spc="-50" dirty="0" smtClean="0"/>
                        <a:t>220.000,00 ₺</a:t>
                      </a:r>
                      <a:endParaRPr lang="tr" sz="1000" spc="-50" dirty="0">
                        <a:latin typeface="Lucida Sans Unicode"/>
                      </a:endParaRPr>
                    </a:p>
                  </a:txBody>
                  <a:tcPr marL="0" marR="0" marT="0" marB="0" anchor="ctr"/>
                </a:tc>
                <a:tc>
                  <a:txBody>
                    <a:bodyPr/>
                    <a:lstStyle/>
                    <a:p>
                      <a:pPr indent="0" algn="ctr"/>
                      <a:r>
                        <a:rPr lang="tr" sz="1000" spc="-50" dirty="0" smtClean="0"/>
                        <a:t>      209.463,60 ₺</a:t>
                      </a:r>
                      <a:endParaRPr lang="tr" sz="1000" spc="-50" dirty="0">
                        <a:latin typeface="Lucida Sans Unicode"/>
                      </a:endParaRPr>
                    </a:p>
                  </a:txBody>
                  <a:tcPr marL="0" marR="0" marT="0" marB="0" anchor="ctr"/>
                </a:tc>
                <a:tc>
                  <a:txBody>
                    <a:bodyPr/>
                    <a:lstStyle/>
                    <a:p>
                      <a:pPr algn="ctr"/>
                      <a:r>
                        <a:rPr lang="tr-TR" sz="1000" dirty="0" smtClean="0"/>
                        <a:t>         220.000,00 ₺</a:t>
                      </a:r>
                      <a:endParaRPr sz="1000" dirty="0"/>
                    </a:p>
                  </a:txBody>
                  <a:tcPr marL="0" marR="0" marT="0" marB="0" anchor="ctr"/>
                </a:tc>
                <a:tc>
                  <a:txBody>
                    <a:bodyPr/>
                    <a:lstStyle/>
                    <a:p>
                      <a:pPr indent="0" algn="ctr"/>
                      <a:r>
                        <a:rPr lang="tr" sz="1000" spc="-50" dirty="0" smtClean="0"/>
                        <a:t>   467.909.,91 ₺ </a:t>
                      </a:r>
                      <a:endParaRPr lang="tr" sz="1000" spc="-50" dirty="0">
                        <a:latin typeface="Lucida Sans Unicode"/>
                      </a:endParaRPr>
                    </a:p>
                  </a:txBody>
                  <a:tcPr marL="0" marR="0" marT="0" marB="0" anchor="ctr"/>
                </a:tc>
                <a:tc>
                  <a:txBody>
                    <a:bodyPr/>
                    <a:lstStyle/>
                    <a:p>
                      <a:pPr algn="ctr"/>
                      <a:r>
                        <a:rPr lang="tr-TR" sz="1000" dirty="0" smtClean="0"/>
                        <a:t>    220,000,00 ₺</a:t>
                      </a:r>
                      <a:endParaRPr sz="1000" dirty="0"/>
                    </a:p>
                  </a:txBody>
                  <a:tcPr marL="0" marR="0" marT="0" marB="0" anchor="ctr"/>
                </a:tc>
                <a:tc>
                  <a:txBody>
                    <a:bodyPr/>
                    <a:lstStyle/>
                    <a:p>
                      <a:pPr marL="127000" indent="0" algn="l"/>
                      <a:endParaRPr lang="tr" sz="1000" spc="-50">
                        <a:latin typeface="Lucida Sans Unicode"/>
                      </a:endParaRPr>
                    </a:p>
                  </a:txBody>
                  <a:tcPr marL="0" marR="0" marT="0" marB="0" anchor="ctr"/>
                </a:tc>
              </a:tr>
              <a:tr h="542544">
                <a:tc>
                  <a:txBody>
                    <a:bodyPr/>
                    <a:lstStyle/>
                    <a:p>
                      <a:pPr marL="63500" marR="139700" indent="0" algn="just">
                        <a:lnSpc>
                          <a:spcPts val="1176"/>
                        </a:lnSpc>
                      </a:pPr>
                      <a:r>
                        <a:rPr lang="tr" sz="1000" spc="-50" dirty="0" smtClean="0"/>
                        <a:t>03-TEŞEBBÜS</a:t>
                      </a:r>
                      <a:r>
                        <a:rPr lang="tr" sz="1000" spc="-50" baseline="0" dirty="0" smtClean="0"/>
                        <a:t>  ve </a:t>
                      </a:r>
                      <a:r>
                        <a:rPr lang="tr" sz="1000" spc="-50" dirty="0" smtClean="0"/>
                        <a:t>MÜLKİYET </a:t>
                      </a:r>
                      <a:r>
                        <a:rPr lang="tr" sz="1000" spc="-50" dirty="0"/>
                        <a:t>GELİRLERİ</a:t>
                      </a:r>
                      <a:endParaRPr lang="tr" sz="1000" b="1" spc="-50" dirty="0">
                        <a:solidFill>
                          <a:srgbClr val="1F1919"/>
                        </a:solidFill>
                        <a:latin typeface="Trebuchet MS"/>
                      </a:endParaRPr>
                    </a:p>
                  </a:txBody>
                  <a:tcPr marL="0" marR="0" marT="0" marB="0" anchor="ctr"/>
                </a:tc>
                <a:tc>
                  <a:txBody>
                    <a:bodyPr/>
                    <a:lstStyle/>
                    <a:p>
                      <a:pPr marL="177800" indent="0" algn="ctr"/>
                      <a:r>
                        <a:rPr lang="tr" sz="1000" spc="-50" dirty="0" smtClean="0"/>
                        <a:t>2.930.000.00 ₺</a:t>
                      </a:r>
                      <a:endParaRPr lang="tr" sz="1000" spc="-50" dirty="0">
                        <a:solidFill>
                          <a:srgbClr val="1F1919"/>
                        </a:solidFill>
                        <a:latin typeface="Lucida Sans Unicode"/>
                      </a:endParaRPr>
                    </a:p>
                  </a:txBody>
                  <a:tcPr marL="0" marR="0" marT="0" marB="0" anchor="ctr"/>
                </a:tc>
                <a:tc>
                  <a:txBody>
                    <a:bodyPr/>
                    <a:lstStyle/>
                    <a:p>
                      <a:pPr indent="0" algn="ctr"/>
                      <a:r>
                        <a:rPr lang="tr" sz="1000" spc="-50" dirty="0" smtClean="0"/>
                        <a:t>    2.818.510,25 ₺</a:t>
                      </a:r>
                      <a:endParaRPr lang="tr" sz="1000" spc="-50" dirty="0">
                        <a:solidFill>
                          <a:srgbClr val="1F1919"/>
                        </a:solidFill>
                        <a:latin typeface="Lucida Sans Unicode"/>
                      </a:endParaRPr>
                    </a:p>
                  </a:txBody>
                  <a:tcPr marL="0" marR="0" marT="0" marB="0" anchor="ctr"/>
                </a:tc>
                <a:tc>
                  <a:txBody>
                    <a:bodyPr/>
                    <a:lstStyle/>
                    <a:p>
                      <a:pPr marL="165100" indent="0" algn="ctr"/>
                      <a:r>
                        <a:rPr lang="tr" sz="1000" spc="-50" dirty="0" smtClean="0"/>
                        <a:t>3.007.000,00 ₺</a:t>
                      </a:r>
                      <a:endParaRPr lang="tr" sz="1000" spc="-50" dirty="0">
                        <a:solidFill>
                          <a:srgbClr val="1F1919"/>
                        </a:solidFill>
                        <a:latin typeface="Lucida Sans Unicode"/>
                      </a:endParaRPr>
                    </a:p>
                  </a:txBody>
                  <a:tcPr marL="0" marR="0" marT="0" marB="0" anchor="ctr"/>
                </a:tc>
                <a:tc>
                  <a:txBody>
                    <a:bodyPr/>
                    <a:lstStyle/>
                    <a:p>
                      <a:pPr indent="0" algn="ctr"/>
                      <a:r>
                        <a:rPr lang="tr" sz="1000" spc="-50" dirty="0" smtClean="0"/>
                        <a:t>   5.818.172.,45 ₺</a:t>
                      </a:r>
                      <a:endParaRPr lang="tr" sz="1000" spc="-50" dirty="0">
                        <a:solidFill>
                          <a:srgbClr val="3E1912"/>
                        </a:solidFill>
                        <a:latin typeface="Lucida Sans Unicode"/>
                      </a:endParaRPr>
                    </a:p>
                  </a:txBody>
                  <a:tcPr marL="0" marR="0" marT="0" marB="0" anchor="ctr"/>
                </a:tc>
                <a:tc>
                  <a:txBody>
                    <a:bodyPr/>
                    <a:lstStyle/>
                    <a:p>
                      <a:pPr marL="114300" indent="0" algn="ctr"/>
                      <a:r>
                        <a:rPr lang="tr" sz="1000" spc="-50" dirty="0" smtClean="0"/>
                        <a:t>3,007,000 ₺</a:t>
                      </a:r>
                      <a:endParaRPr lang="tr" sz="1000" spc="-50" dirty="0">
                        <a:solidFill>
                          <a:srgbClr val="1F1919"/>
                        </a:solidFill>
                        <a:latin typeface="Lucida Sans Unicode"/>
                      </a:endParaRPr>
                    </a:p>
                  </a:txBody>
                  <a:tcPr marL="0" marR="0" marT="0" marB="0" anchor="ctr"/>
                </a:tc>
                <a:tc>
                  <a:txBody>
                    <a:bodyPr/>
                    <a:lstStyle/>
                    <a:p>
                      <a:pPr marL="127000" indent="0" algn="l"/>
                      <a:endParaRPr lang="tr" sz="1000" spc="-50" dirty="0">
                        <a:solidFill>
                          <a:srgbClr val="1F1919"/>
                        </a:solidFill>
                        <a:latin typeface="Lucida Sans Unicode"/>
                      </a:endParaRPr>
                    </a:p>
                  </a:txBody>
                  <a:tcPr marL="0" marR="0" marT="0" marB="0" anchor="ctr"/>
                </a:tc>
              </a:tr>
              <a:tr h="384048">
                <a:tc>
                  <a:txBody>
                    <a:bodyPr/>
                    <a:lstStyle/>
                    <a:p>
                      <a:pPr marL="63500" marR="304800" indent="0">
                        <a:lnSpc>
                          <a:spcPts val="1152"/>
                        </a:lnSpc>
                      </a:pPr>
                      <a:r>
                        <a:rPr lang="tr" sz="1000" spc="-50" dirty="0"/>
                        <a:t>05- DİĞER GELİRLER</a:t>
                      </a:r>
                      <a:endParaRPr lang="tr" sz="1000" b="1" spc="-50" dirty="0">
                        <a:solidFill>
                          <a:srgbClr val="1F1919"/>
                        </a:solidFill>
                        <a:latin typeface="Trebuchet MS"/>
                      </a:endParaRPr>
                    </a:p>
                  </a:txBody>
                  <a:tcPr marL="0" marR="0" marT="0" marB="0" anchor="ctr"/>
                </a:tc>
                <a:tc>
                  <a:txBody>
                    <a:bodyPr/>
                    <a:lstStyle/>
                    <a:p>
                      <a:pPr marL="177800" indent="0" algn="ctr"/>
                      <a:r>
                        <a:rPr lang="tr" sz="1000" spc="-50" dirty="0" smtClean="0"/>
                        <a:t>60.840.000,00 ₺</a:t>
                      </a:r>
                      <a:endParaRPr lang="tr" sz="1000" spc="-50" dirty="0">
                        <a:solidFill>
                          <a:srgbClr val="1F1919"/>
                        </a:solidFill>
                        <a:latin typeface="Lucida Sans Unicode"/>
                      </a:endParaRPr>
                    </a:p>
                  </a:txBody>
                  <a:tcPr marL="0" marR="0" marT="0" marB="0" anchor="ctr"/>
                </a:tc>
                <a:tc>
                  <a:txBody>
                    <a:bodyPr/>
                    <a:lstStyle/>
                    <a:p>
                      <a:pPr indent="0" algn="ctr"/>
                      <a:r>
                        <a:rPr lang="tr" sz="1000" spc="-50" dirty="0" smtClean="0"/>
                        <a:t>  209.692.124,45₺</a:t>
                      </a:r>
                      <a:endParaRPr lang="tr" sz="1000" spc="-50" dirty="0">
                        <a:latin typeface="Lucida Sans Unicode"/>
                      </a:endParaRPr>
                    </a:p>
                  </a:txBody>
                  <a:tcPr marL="0" marR="0" marT="0" marB="0" anchor="ctr"/>
                </a:tc>
                <a:tc>
                  <a:txBody>
                    <a:bodyPr/>
                    <a:lstStyle/>
                    <a:p>
                      <a:pPr marL="165100" indent="0" algn="ctr"/>
                      <a:r>
                        <a:rPr lang="tr" sz="1000" spc="-50" dirty="0" smtClean="0"/>
                        <a:t>64.190.000,00 ₺</a:t>
                      </a:r>
                      <a:endParaRPr lang="tr" sz="1000" spc="-50" dirty="0">
                        <a:latin typeface="Lucida Sans Unicode"/>
                      </a:endParaRPr>
                    </a:p>
                  </a:txBody>
                  <a:tcPr marL="0" marR="0" marT="0" marB="0" anchor="ctr"/>
                </a:tc>
                <a:tc>
                  <a:txBody>
                    <a:bodyPr/>
                    <a:lstStyle/>
                    <a:p>
                      <a:pPr indent="0" algn="ctr"/>
                      <a:r>
                        <a:rPr lang="tr" sz="1000" spc="-50" dirty="0" smtClean="0"/>
                        <a:t>260.670.372,45₺</a:t>
                      </a:r>
                      <a:endParaRPr lang="tr" sz="1000" spc="-50" dirty="0">
                        <a:latin typeface="Lucida Sans Unicode"/>
                      </a:endParaRPr>
                    </a:p>
                  </a:txBody>
                  <a:tcPr marL="0" marR="0" marT="0" marB="0" anchor="ctr"/>
                </a:tc>
                <a:tc>
                  <a:txBody>
                    <a:bodyPr/>
                    <a:lstStyle/>
                    <a:p>
                      <a:pPr marL="114300" indent="0" algn="ctr"/>
                      <a:r>
                        <a:rPr lang="tr" sz="1000" spc="-50" dirty="0" smtClean="0"/>
                        <a:t>56,508,000 ₺</a:t>
                      </a:r>
                      <a:endParaRPr lang="tr" sz="1000" spc="-50" dirty="0">
                        <a:latin typeface="Lucida Sans Unicode"/>
                      </a:endParaRPr>
                    </a:p>
                  </a:txBody>
                  <a:tcPr marL="0" marR="0" marT="0" marB="0" anchor="ctr"/>
                </a:tc>
                <a:tc>
                  <a:txBody>
                    <a:bodyPr/>
                    <a:lstStyle/>
                    <a:p>
                      <a:pPr marL="127000" indent="0" algn="l"/>
                      <a:endParaRPr lang="tr" sz="1000" spc="-50" dirty="0">
                        <a:latin typeface="Lucida Sans Unicode"/>
                      </a:endParaRPr>
                    </a:p>
                  </a:txBody>
                  <a:tcPr marL="0" marR="0" marT="0" marB="0" anchor="ctr"/>
                </a:tc>
              </a:tr>
              <a:tr h="472440">
                <a:tc>
                  <a:txBody>
                    <a:bodyPr/>
                    <a:lstStyle/>
                    <a:p>
                      <a:pPr marL="63500" marR="139700" indent="0" algn="just">
                        <a:lnSpc>
                          <a:spcPts val="1176"/>
                        </a:lnSpc>
                      </a:pPr>
                      <a:r>
                        <a:rPr lang="tr" sz="1000" cap="small" spc="-50" dirty="0"/>
                        <a:t>06-SERMAYE</a:t>
                      </a:r>
                      <a:r>
                        <a:rPr lang="tr" sz="1000" spc="-50" dirty="0"/>
                        <a:t> GELİRLERİ</a:t>
                      </a:r>
                      <a:endParaRPr lang="tr" sz="1000" b="1" spc="-50" dirty="0">
                        <a:solidFill>
                          <a:srgbClr val="1F1919"/>
                        </a:solidFill>
                        <a:latin typeface="Trebuchet MS"/>
                      </a:endParaRPr>
                    </a:p>
                  </a:txBody>
                  <a:tcPr marL="0" marR="0" marT="0" marB="0" anchor="ctr"/>
                </a:tc>
                <a:tc>
                  <a:txBody>
                    <a:bodyPr/>
                    <a:lstStyle/>
                    <a:p>
                      <a:pPr marL="177800" indent="0" algn="ctr"/>
                      <a:r>
                        <a:rPr lang="tr" sz="1000" cap="small" spc="-50" dirty="0" smtClean="0"/>
                        <a:t>1.483.000,00 ₺</a:t>
                      </a:r>
                      <a:endParaRPr lang="tr" sz="1000" cap="small" spc="-50" dirty="0">
                        <a:solidFill>
                          <a:srgbClr val="1F1919"/>
                        </a:solidFill>
                        <a:latin typeface="Lucida Sans Unicode"/>
                      </a:endParaRPr>
                    </a:p>
                  </a:txBody>
                  <a:tcPr marL="0" marR="0" marT="0" marB="0" anchor="ctr"/>
                </a:tc>
                <a:tc>
                  <a:txBody>
                    <a:bodyPr/>
                    <a:lstStyle/>
                    <a:p>
                      <a:pPr indent="0" algn="ctr"/>
                      <a:r>
                        <a:rPr lang="tr" sz="1000" spc="-50" dirty="0" smtClean="0"/>
                        <a:t>0,00 ₺</a:t>
                      </a:r>
                      <a:endParaRPr lang="tr" sz="1000" spc="-50" dirty="0">
                        <a:latin typeface="Lucida Sans Unicode"/>
                      </a:endParaRPr>
                    </a:p>
                  </a:txBody>
                  <a:tcPr marL="0" marR="0" marT="0" marB="0" anchor="ctr"/>
                </a:tc>
                <a:tc>
                  <a:txBody>
                    <a:bodyPr/>
                    <a:lstStyle/>
                    <a:p>
                      <a:pPr marL="165100" indent="0" algn="ctr"/>
                      <a:r>
                        <a:rPr lang="tr" sz="1000" spc="-50" dirty="0" smtClean="0"/>
                        <a:t>583.000,00 ₺</a:t>
                      </a:r>
                      <a:endParaRPr lang="tr" sz="1000" spc="-50" dirty="0">
                        <a:solidFill>
                          <a:srgbClr val="1F1919"/>
                        </a:solidFill>
                        <a:latin typeface="Lucida Sans Unicode"/>
                      </a:endParaRPr>
                    </a:p>
                  </a:txBody>
                  <a:tcPr marL="0" marR="0" marT="0" marB="0" anchor="ctr"/>
                </a:tc>
                <a:tc>
                  <a:txBody>
                    <a:bodyPr/>
                    <a:lstStyle/>
                    <a:p>
                      <a:pPr indent="0" algn="ctr"/>
                      <a:r>
                        <a:rPr lang="tr" sz="1000" spc="-50" dirty="0" smtClean="0"/>
                        <a:t>0,00 ₺</a:t>
                      </a:r>
                      <a:endParaRPr lang="tr" sz="1000" spc="-50" dirty="0">
                        <a:latin typeface="Lucida Sans Unicode"/>
                      </a:endParaRPr>
                    </a:p>
                  </a:txBody>
                  <a:tcPr marL="0" marR="0" marT="0" marB="0" anchor="ctr"/>
                </a:tc>
                <a:tc>
                  <a:txBody>
                    <a:bodyPr/>
                    <a:lstStyle/>
                    <a:p>
                      <a:pPr marL="114300" indent="0" algn="ctr"/>
                      <a:r>
                        <a:rPr lang="tr" sz="1000" spc="-50" dirty="0" smtClean="0"/>
                        <a:t>583,000,00 ₺</a:t>
                      </a:r>
                      <a:endParaRPr lang="tr" sz="1000" spc="-50" dirty="0">
                        <a:latin typeface="Lucida Sans Unicode"/>
                      </a:endParaRPr>
                    </a:p>
                  </a:txBody>
                  <a:tcPr marL="0" marR="0" marT="0" marB="0" anchor="ctr"/>
                </a:tc>
                <a:tc>
                  <a:txBody>
                    <a:bodyPr/>
                    <a:lstStyle/>
                    <a:p>
                      <a:pPr marL="127000" indent="0" algn="l"/>
                      <a:endParaRPr lang="tr" sz="1000" spc="-50" dirty="0">
                        <a:solidFill>
                          <a:srgbClr val="1F1919"/>
                        </a:solidFill>
                        <a:latin typeface="Lucida Sans Unicode"/>
                      </a:endParaRPr>
                    </a:p>
                  </a:txBody>
                  <a:tcPr marL="0" marR="0" marT="0" marB="0" anchor="ctr"/>
                </a:tc>
              </a:tr>
              <a:tr h="469392">
                <a:tc>
                  <a:txBody>
                    <a:bodyPr/>
                    <a:lstStyle/>
                    <a:p>
                      <a:pPr marL="63500" marR="304800" indent="0">
                        <a:lnSpc>
                          <a:spcPts val="1080"/>
                        </a:lnSpc>
                      </a:pPr>
                      <a:r>
                        <a:rPr lang="tr" sz="1000" spc="-50" dirty="0"/>
                        <a:t>GENEL TOPLAM</a:t>
                      </a:r>
                      <a:endParaRPr lang="tr" sz="1000" b="1" spc="-50" dirty="0">
                        <a:solidFill>
                          <a:srgbClr val="1F1919"/>
                        </a:solidFill>
                        <a:latin typeface="Trebuchet MS"/>
                      </a:endParaRPr>
                    </a:p>
                  </a:txBody>
                  <a:tcPr marL="0" marR="0" marT="0" marB="0" anchor="ctr"/>
                </a:tc>
                <a:tc>
                  <a:txBody>
                    <a:bodyPr/>
                    <a:lstStyle/>
                    <a:p>
                      <a:pPr marL="177800" indent="0" algn="ctr"/>
                      <a:r>
                        <a:rPr lang="tr" sz="1000" spc="-50" dirty="0" smtClean="0"/>
                        <a:t>65.473.000,00 ₺</a:t>
                      </a:r>
                      <a:endParaRPr lang="tr" sz="1000" b="1" spc="-50" dirty="0">
                        <a:solidFill>
                          <a:srgbClr val="1F1919"/>
                        </a:solidFill>
                        <a:latin typeface="Trebuchet MS"/>
                      </a:endParaRPr>
                    </a:p>
                  </a:txBody>
                  <a:tcPr marL="0" marR="0" marT="0" marB="0" anchor="ctr"/>
                </a:tc>
                <a:tc>
                  <a:txBody>
                    <a:bodyPr/>
                    <a:lstStyle/>
                    <a:p>
                      <a:pPr indent="0" algn="ctr"/>
                      <a:r>
                        <a:rPr lang="tr" sz="1000" spc="-50" dirty="0" smtClean="0"/>
                        <a:t>212.720.098,30 ₺</a:t>
                      </a:r>
                      <a:endParaRPr lang="tr" sz="1000" b="1" spc="-50" dirty="0">
                        <a:solidFill>
                          <a:srgbClr val="3E1912"/>
                        </a:solidFill>
                        <a:latin typeface="Trebuchet MS"/>
                      </a:endParaRPr>
                    </a:p>
                  </a:txBody>
                  <a:tcPr marL="0" marR="0" marT="0" marB="0" anchor="ctr"/>
                </a:tc>
                <a:tc>
                  <a:txBody>
                    <a:bodyPr/>
                    <a:lstStyle/>
                    <a:p>
                      <a:pPr marL="165100" indent="0" algn="ctr"/>
                      <a:r>
                        <a:rPr lang="tr" sz="1000" spc="-50" dirty="0" smtClean="0"/>
                        <a:t>68.000.000,00 ₺</a:t>
                      </a:r>
                      <a:endParaRPr lang="tr" sz="1000" b="1" spc="-50" dirty="0">
                        <a:solidFill>
                          <a:srgbClr val="1F1919"/>
                        </a:solidFill>
                        <a:latin typeface="Trebuchet MS"/>
                      </a:endParaRPr>
                    </a:p>
                  </a:txBody>
                  <a:tcPr marL="0" marR="0" marT="0" marB="0" anchor="ctr"/>
                </a:tc>
                <a:tc>
                  <a:txBody>
                    <a:bodyPr/>
                    <a:lstStyle/>
                    <a:p>
                      <a:pPr indent="0" algn="ctr"/>
                      <a:r>
                        <a:rPr lang="tr" sz="1000" spc="-50" dirty="0" smtClean="0"/>
                        <a:t> 266.956.454,81₺</a:t>
                      </a:r>
                      <a:endParaRPr lang="tr" sz="1000" b="1" spc="-50" dirty="0">
                        <a:solidFill>
                          <a:srgbClr val="1F1919"/>
                        </a:solidFill>
                        <a:latin typeface="Trebuchet MS"/>
                      </a:endParaRPr>
                    </a:p>
                  </a:txBody>
                  <a:tcPr marL="0" marR="0" marT="0" marB="0" anchor="ctr"/>
                </a:tc>
                <a:tc>
                  <a:txBody>
                    <a:bodyPr/>
                    <a:lstStyle/>
                    <a:p>
                      <a:pPr marL="114300" indent="0" algn="ctr"/>
                      <a:r>
                        <a:rPr lang="tr" sz="1000" spc="-50" dirty="0" smtClean="0"/>
                        <a:t>68.000.000,00 ₺</a:t>
                      </a:r>
                      <a:endParaRPr lang="tr" sz="1000" b="1" spc="-50" dirty="0">
                        <a:solidFill>
                          <a:srgbClr val="3E1912"/>
                        </a:solidFill>
                        <a:latin typeface="Trebuchet MS"/>
                      </a:endParaRPr>
                    </a:p>
                  </a:txBody>
                  <a:tcPr marL="0" marR="0" marT="0" marB="0" anchor="ctr"/>
                </a:tc>
                <a:tc>
                  <a:txBody>
                    <a:bodyPr/>
                    <a:lstStyle/>
                    <a:p>
                      <a:pPr marL="127000" indent="0" algn="ctr"/>
                      <a:endParaRPr lang="tr" sz="1000" b="1" spc="-50" dirty="0">
                        <a:solidFill>
                          <a:srgbClr val="1F1919"/>
                        </a:solidFill>
                        <a:latin typeface="Trebuchet MS"/>
                      </a:endParaRPr>
                    </a:p>
                  </a:txBody>
                  <a:tcPr marL="0" marR="0" marT="0" marB="0" anchor="ctr"/>
                </a:tc>
              </a:tr>
            </a:tbl>
          </a:graphicData>
        </a:graphic>
      </p:graphicFrame>
      <p:sp>
        <p:nvSpPr>
          <p:cNvPr id="9" name="8 Dikdörtgen"/>
          <p:cNvSpPr/>
          <p:nvPr/>
        </p:nvSpPr>
        <p:spPr>
          <a:xfrm>
            <a:off x="3209921" y="4918866"/>
            <a:ext cx="1127760" cy="152400"/>
          </a:xfrm>
          <a:prstGeom prst="rect">
            <a:avLst/>
          </a:prstGeom>
        </p:spPr>
        <p:txBody>
          <a:bodyPr lIns="0" tIns="0" rIns="0" bIns="0">
            <a:noAutofit/>
          </a:bodyPr>
          <a:lstStyle/>
          <a:p>
            <a:pPr indent="0"/>
            <a:r>
              <a:rPr lang="tr" sz="900" dirty="0">
                <a:solidFill>
                  <a:srgbClr val="FA1825"/>
                </a:solidFill>
                <a:latin typeface="Lucida Sans Unicode"/>
              </a:rPr>
              <a:t>Tablo 3. Öz Gelirler</a:t>
            </a:r>
          </a:p>
        </p:txBody>
      </p:sp>
      <p:sp>
        <p:nvSpPr>
          <p:cNvPr id="10" name="9 Dikdörtgen"/>
          <p:cNvSpPr/>
          <p:nvPr/>
        </p:nvSpPr>
        <p:spPr>
          <a:xfrm>
            <a:off x="781029" y="5204618"/>
            <a:ext cx="5977128" cy="1066800"/>
          </a:xfrm>
          <a:prstGeom prst="rect">
            <a:avLst/>
          </a:prstGeom>
        </p:spPr>
        <p:txBody>
          <a:bodyPr lIns="0" tIns="0" rIns="0" bIns="0" anchor="ctr">
            <a:noAutofit/>
          </a:bodyPr>
          <a:lstStyle/>
          <a:p>
            <a:pPr marL="2552700" indent="0">
              <a:spcBef>
                <a:spcPts val="1050"/>
              </a:spcBef>
              <a:spcAft>
                <a:spcPts val="630"/>
              </a:spcAft>
            </a:pPr>
            <a:r>
              <a:rPr lang="tr" sz="1400" spc="-50" dirty="0" smtClean="0">
                <a:solidFill>
                  <a:srgbClr val="FA273F"/>
                </a:solidFill>
                <a:latin typeface="Lucida Sans Unicode" pitchFamily="34" charset="0"/>
                <a:cs typeface="Lucida Sans Unicode" pitchFamily="34" charset="0"/>
              </a:rPr>
              <a:t>MALİ HİZMETLER</a:t>
            </a:r>
            <a:endParaRPr lang="tr" sz="1400" spc="-50" dirty="0">
              <a:solidFill>
                <a:srgbClr val="FA273F"/>
              </a:solidFill>
              <a:latin typeface="Lucida Sans Unicode" pitchFamily="34" charset="0"/>
              <a:cs typeface="Lucida Sans Unicode" pitchFamily="34" charset="0"/>
            </a:endParaRPr>
          </a:p>
          <a:p>
            <a:pPr marL="12700" indent="457200" algn="just">
              <a:spcAft>
                <a:spcPts val="630"/>
              </a:spcAft>
            </a:pPr>
            <a:r>
              <a:rPr lang="tr" sz="1000" spc="-50" dirty="0">
                <a:solidFill>
                  <a:srgbClr val="1F1919"/>
                </a:solidFill>
                <a:latin typeface="Lucida Sans Unicode"/>
              </a:rPr>
              <a:t>Kurumun </a:t>
            </a:r>
            <a:r>
              <a:rPr lang="tr" sz="1000" spc="-50" dirty="0" smtClean="0">
                <a:solidFill>
                  <a:srgbClr val="1F1919"/>
                </a:solidFill>
                <a:latin typeface="Lucida Sans Unicode"/>
              </a:rPr>
              <a:t>yıllık öz </a:t>
            </a:r>
            <a:r>
              <a:rPr lang="tr" sz="1000" spc="-50" dirty="0">
                <a:solidFill>
                  <a:srgbClr val="1F1919"/>
                </a:solidFill>
                <a:latin typeface="Lucida Sans Unicode"/>
              </a:rPr>
              <a:t>geliri </a:t>
            </a:r>
            <a:r>
              <a:rPr lang="tr" sz="1000" spc="-50" dirty="0" smtClean="0">
                <a:solidFill>
                  <a:srgbClr val="153B83"/>
                </a:solidFill>
                <a:latin typeface="Lucida Sans Unicode"/>
              </a:rPr>
              <a:t>60.000.000.00-T</a:t>
            </a:r>
            <a:r>
              <a:rPr lang="tr-TR" sz="1000" spc="-50" dirty="0" smtClean="0">
                <a:solidFill>
                  <a:srgbClr val="153B83"/>
                </a:solidFill>
                <a:latin typeface="Lucida Sans Unicode"/>
              </a:rPr>
              <a:t>L </a:t>
            </a:r>
            <a:r>
              <a:rPr lang="tr" sz="1000" spc="-50" dirty="0" smtClean="0">
                <a:solidFill>
                  <a:srgbClr val="153B83"/>
                </a:solidFill>
                <a:latin typeface="Lucida Sans Unicode"/>
              </a:rPr>
              <a:t>olarak tahmin </a:t>
            </a:r>
            <a:r>
              <a:rPr lang="tr" sz="1000" spc="-50" dirty="0">
                <a:solidFill>
                  <a:srgbClr val="1F1919"/>
                </a:solidFill>
                <a:latin typeface="Lucida Sans Unicode"/>
              </a:rPr>
              <a:t>edilmektedir.</a:t>
            </a:r>
          </a:p>
          <a:p>
            <a:pPr marL="12700" marR="139700" indent="457200" algn="just">
              <a:lnSpc>
                <a:spcPts val="1320"/>
              </a:lnSpc>
            </a:pPr>
            <a:r>
              <a:rPr lang="tr" sz="1000" spc="-50" dirty="0">
                <a:solidFill>
                  <a:srgbClr val="1F1919"/>
                </a:solidFill>
                <a:latin typeface="Lucida Sans Unicode"/>
              </a:rPr>
              <a:t>Ancak; personel, cari giderler, araç gereçlerin bakım-onarım akaryakıt giderleri, zorunlu katılım</a:t>
            </a:r>
            <a:r>
              <a:rPr lang="tr" sz="1000" spc="-50" dirty="0">
                <a:solidFill>
                  <a:srgbClr val="1E171C"/>
                </a:solidFill>
                <a:latin typeface="Lucida Sans Unicode"/>
              </a:rPr>
              <a:t> </a:t>
            </a:r>
            <a:r>
              <a:rPr lang="tr" sz="1000" spc="-50" dirty="0">
                <a:solidFill>
                  <a:srgbClr val="1F1919"/>
                </a:solidFill>
                <a:latin typeface="Lucida Sans Unicode"/>
              </a:rPr>
              <a:t>giderleri hesaplandığında </a:t>
            </a:r>
            <a:r>
              <a:rPr lang="tr" sz="1000" spc="-50" dirty="0" smtClean="0">
                <a:solidFill>
                  <a:srgbClr val="153B83"/>
                </a:solidFill>
                <a:latin typeface="Lucida Sans Unicode"/>
              </a:rPr>
              <a:t>55.000.000.00-TL </a:t>
            </a:r>
            <a:r>
              <a:rPr lang="tr" sz="1000" spc="-50" dirty="0">
                <a:solidFill>
                  <a:srgbClr val="1F1919"/>
                </a:solidFill>
                <a:latin typeface="Lucida Sans Unicode"/>
              </a:rPr>
              <a:t>bir gider bütçesinin olduğu yatırımlar için ek kaynak</a:t>
            </a:r>
            <a:r>
              <a:rPr lang="tr" sz="1000" spc="-50" dirty="0">
                <a:solidFill>
                  <a:srgbClr val="1E171C"/>
                </a:solidFill>
                <a:latin typeface="Lucida Sans Unicode"/>
              </a:rPr>
              <a:t> </a:t>
            </a:r>
            <a:r>
              <a:rPr lang="tr" sz="1000" spc="-50" dirty="0">
                <a:solidFill>
                  <a:srgbClr val="1F1919"/>
                </a:solidFill>
                <a:latin typeface="Lucida Sans Unicode"/>
              </a:rPr>
              <a:t>gerektiği görülmektedir.</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TAŞIYORUZ</a:t>
            </a: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917448" y="795528"/>
            <a:ext cx="5928360" cy="182880"/>
          </a:xfrm>
          <a:prstGeom prst="rect">
            <a:avLst/>
          </a:prstGeom>
        </p:spPr>
        <p:txBody>
          <a:bodyPr lIns="0" tIns="0" rIns="0" bIns="0">
            <a:noAutofit/>
          </a:bodyPr>
          <a:lstStyle/>
          <a:p>
            <a:pPr marL="5029200" indent="0">
              <a:spcAft>
                <a:spcPts val="273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5" name="4 Dikdörtgen"/>
          <p:cNvSpPr/>
          <p:nvPr/>
        </p:nvSpPr>
        <p:spPr>
          <a:xfrm>
            <a:off x="917448" y="1444752"/>
            <a:ext cx="5928360" cy="201168"/>
          </a:xfrm>
          <a:prstGeom prst="rect">
            <a:avLst/>
          </a:prstGeom>
          <a:solidFill>
            <a:srgbClr val="FE5A27"/>
          </a:solidFill>
        </p:spPr>
        <p:txBody>
          <a:bodyPr lIns="0" tIns="0" rIns="0" bIns="0">
            <a:noAutofit/>
          </a:bodyPr>
          <a:lstStyle/>
          <a:p>
            <a:pPr marL="1816100" indent="0">
              <a:spcBef>
                <a:spcPts val="2730"/>
              </a:spcBef>
              <a:spcAft>
                <a:spcPts val="420"/>
              </a:spcAft>
            </a:pPr>
            <a:r>
              <a:rPr lang="tr" sz="1100" cap="small" spc="-50">
                <a:solidFill>
                  <a:srgbClr val="FFFFFF"/>
                </a:solidFill>
                <a:latin typeface="Lucida Sans Unicode"/>
              </a:rPr>
              <a:t>1.8.5. MEVCUT ARAÇ DURUMU</a:t>
            </a:r>
          </a:p>
        </p:txBody>
      </p:sp>
      <p:graphicFrame>
        <p:nvGraphicFramePr>
          <p:cNvPr id="6" name="5 Tablo"/>
          <p:cNvGraphicFramePr>
            <a:graphicFrameLocks noGrp="1"/>
          </p:cNvGraphicFramePr>
          <p:nvPr/>
        </p:nvGraphicFramePr>
        <p:xfrm>
          <a:off x="920496" y="1847032"/>
          <a:ext cx="5833872" cy="6053598"/>
        </p:xfrm>
        <a:graphic>
          <a:graphicData uri="http://schemas.openxmlformats.org/drawingml/2006/table">
            <a:tbl>
              <a:tblPr>
                <a:tableStyleId>{073A0DAA-6AF3-43AB-8588-CEC1D06C72B9}</a:tableStyleId>
              </a:tblPr>
              <a:tblGrid>
                <a:gridCol w="670560"/>
                <a:gridCol w="4145280"/>
                <a:gridCol w="1018032"/>
              </a:tblGrid>
              <a:tr h="295276">
                <a:tc>
                  <a:txBody>
                    <a:bodyPr/>
                    <a:lstStyle/>
                    <a:p>
                      <a:pPr marL="241300" indent="0"/>
                      <a:r>
                        <a:rPr lang="tr" sz="1050" spc="-50" dirty="0"/>
                        <a:t>S.NO</a:t>
                      </a:r>
                      <a:endParaRPr lang="tr" sz="1050" spc="-50" dirty="0">
                        <a:solidFill>
                          <a:srgbClr val="3E1912"/>
                        </a:solidFill>
                        <a:latin typeface="Lucida Sans Unicode"/>
                      </a:endParaRPr>
                    </a:p>
                  </a:txBody>
                  <a:tcPr marL="0" marR="0" marT="0" marB="0" anchor="ctr"/>
                </a:tc>
                <a:tc>
                  <a:txBody>
                    <a:bodyPr/>
                    <a:lstStyle/>
                    <a:p>
                      <a:pPr marL="88900" indent="0"/>
                      <a:r>
                        <a:rPr lang="tr" sz="1050" spc="-50" dirty="0"/>
                        <a:t>CİNSİ</a:t>
                      </a:r>
                      <a:endParaRPr lang="tr" sz="1050" spc="-50" dirty="0">
                        <a:solidFill>
                          <a:srgbClr val="3E1912"/>
                        </a:solidFill>
                        <a:latin typeface="Lucida Sans Unicode"/>
                      </a:endParaRPr>
                    </a:p>
                  </a:txBody>
                  <a:tcPr marL="0" marR="0" marT="0" marB="0" anchor="ctr"/>
                </a:tc>
                <a:tc>
                  <a:txBody>
                    <a:bodyPr/>
                    <a:lstStyle/>
                    <a:p>
                      <a:pPr marL="203200" indent="0"/>
                      <a:r>
                        <a:rPr lang="tr" sz="1050" spc="-50" dirty="0"/>
                        <a:t>TOPLAM</a:t>
                      </a:r>
                      <a:endParaRPr lang="tr" sz="1050" spc="-50" dirty="0">
                        <a:solidFill>
                          <a:srgbClr val="3E1912"/>
                        </a:solidFill>
                        <a:latin typeface="Lucida Sans Unicode"/>
                      </a:endParaRPr>
                    </a:p>
                  </a:txBody>
                  <a:tcPr marL="0" marR="0" marT="0" marB="0" anchor="ctr"/>
                </a:tc>
              </a:tr>
              <a:tr h="195072">
                <a:tc>
                  <a:txBody>
                    <a:bodyPr/>
                    <a:lstStyle/>
                    <a:p>
                      <a:pPr marL="241300" indent="0"/>
                      <a:r>
                        <a:rPr lang="tr" sz="1050" cap="small" spc="-50"/>
                        <a:t>1.</a:t>
                      </a:r>
                      <a:endParaRPr lang="tr" sz="1050" cap="small" spc="-50">
                        <a:solidFill>
                          <a:srgbClr val="1F1919"/>
                        </a:solidFill>
                        <a:latin typeface="Lucida Sans Unicode"/>
                      </a:endParaRPr>
                    </a:p>
                  </a:txBody>
                  <a:tcPr marL="0" marR="0" marT="0" marB="0" anchor="ctr"/>
                </a:tc>
                <a:tc>
                  <a:txBody>
                    <a:bodyPr/>
                    <a:lstStyle/>
                    <a:p>
                      <a:pPr marL="88900" indent="0" algn="l"/>
                      <a:r>
                        <a:rPr lang="tr" sz="1050" spc="-50" dirty="0"/>
                        <a:t>OTOMOBİL</a:t>
                      </a:r>
                      <a:endParaRPr lang="tr" sz="1050" spc="-50" dirty="0">
                        <a:solidFill>
                          <a:srgbClr val="1F1919"/>
                        </a:solidFill>
                        <a:latin typeface="Lucida Sans Unicode"/>
                      </a:endParaRPr>
                    </a:p>
                  </a:txBody>
                  <a:tcPr marL="0" marR="0" marT="0" marB="0" anchor="ctr"/>
                </a:tc>
                <a:tc>
                  <a:txBody>
                    <a:bodyPr/>
                    <a:lstStyle/>
                    <a:p>
                      <a:pPr marL="469900" indent="0" algn="l"/>
                      <a:r>
                        <a:rPr lang="tr" sz="1050" cap="small" spc="-50" dirty="0" smtClean="0"/>
                        <a:t>22</a:t>
                      </a:r>
                      <a:endParaRPr lang="tr" sz="1050" cap="small" spc="-50" dirty="0">
                        <a:latin typeface="Lucida Sans Unicode"/>
                      </a:endParaRPr>
                    </a:p>
                  </a:txBody>
                  <a:tcPr marL="0" marR="0" marT="0" marB="0" anchor="ctr"/>
                </a:tc>
              </a:tr>
              <a:tr h="188976">
                <a:tc>
                  <a:txBody>
                    <a:bodyPr/>
                    <a:lstStyle/>
                    <a:p>
                      <a:pPr marL="241300" indent="0"/>
                      <a:r>
                        <a:rPr lang="tr" sz="1050" spc="-50"/>
                        <a:t>2.</a:t>
                      </a:r>
                      <a:endParaRPr lang="tr" sz="1050" spc="-50">
                        <a:solidFill>
                          <a:srgbClr val="1F1919"/>
                        </a:solidFill>
                        <a:latin typeface="Lucida Sans Unicode"/>
                      </a:endParaRPr>
                    </a:p>
                  </a:txBody>
                  <a:tcPr marL="0" marR="0" marT="0" marB="0" anchor="ctr"/>
                </a:tc>
                <a:tc>
                  <a:txBody>
                    <a:bodyPr/>
                    <a:lstStyle/>
                    <a:p>
                      <a:pPr marL="88900" indent="0" algn="l"/>
                      <a:r>
                        <a:rPr lang="tr" sz="1050" spc="-50" dirty="0"/>
                        <a:t>PİKAP (1 Pikap İlaçlama Makinası)</a:t>
                      </a:r>
                      <a:endParaRPr lang="tr" sz="1050" spc="-50" dirty="0">
                        <a:solidFill>
                          <a:srgbClr val="1F1919"/>
                        </a:solidFill>
                        <a:latin typeface="Lucida Sans Unicode"/>
                      </a:endParaRPr>
                    </a:p>
                  </a:txBody>
                  <a:tcPr marL="0" marR="0" marT="0" marB="0" anchor="ctr"/>
                </a:tc>
                <a:tc>
                  <a:txBody>
                    <a:bodyPr/>
                    <a:lstStyle/>
                    <a:p>
                      <a:pPr marL="469900" indent="0" algn="l"/>
                      <a:r>
                        <a:rPr lang="tr" sz="1050" spc="-50" dirty="0" smtClean="0"/>
                        <a:t>28</a:t>
                      </a:r>
                      <a:endParaRPr lang="tr" sz="1050" spc="-50" dirty="0">
                        <a:latin typeface="Lucida Sans Unicode"/>
                      </a:endParaRPr>
                    </a:p>
                  </a:txBody>
                  <a:tcPr marL="0" marR="0" marT="0" marB="0" anchor="ctr"/>
                </a:tc>
              </a:tr>
              <a:tr h="249370">
                <a:tc>
                  <a:txBody>
                    <a:bodyPr/>
                    <a:lstStyle/>
                    <a:p>
                      <a:pPr marL="241300" indent="0"/>
                      <a:r>
                        <a:rPr lang="tr" sz="1050" spc="-50"/>
                        <a:t>3.</a:t>
                      </a:r>
                      <a:endParaRPr lang="tr" sz="1050" spc="-50">
                        <a:solidFill>
                          <a:srgbClr val="3E1912"/>
                        </a:solidFill>
                        <a:latin typeface="Lucida Sans Unicode"/>
                      </a:endParaRPr>
                    </a:p>
                  </a:txBody>
                  <a:tcPr marL="0" marR="0" marT="0" marB="0" anchor="ctr"/>
                </a:tc>
                <a:tc>
                  <a:txBody>
                    <a:bodyPr/>
                    <a:lstStyle/>
                    <a:p>
                      <a:pPr marL="88900" indent="0" algn="l"/>
                      <a:r>
                        <a:rPr lang="tr" sz="1050" spc="-50" dirty="0"/>
                        <a:t>MİNİBÜS</a:t>
                      </a:r>
                      <a:endParaRPr lang="tr" sz="1050" spc="-50" dirty="0">
                        <a:solidFill>
                          <a:srgbClr val="3E1912"/>
                        </a:solidFill>
                        <a:latin typeface="Lucida Sans Unicode"/>
                      </a:endParaRPr>
                    </a:p>
                  </a:txBody>
                  <a:tcPr marL="0" marR="0" marT="0" marB="0" anchor="ctr"/>
                </a:tc>
                <a:tc>
                  <a:txBody>
                    <a:bodyPr/>
                    <a:lstStyle/>
                    <a:p>
                      <a:pPr marL="469900" indent="0" algn="l"/>
                      <a:r>
                        <a:rPr lang="tr" sz="1050" spc="-50" dirty="0" smtClean="0"/>
                        <a:t>7</a:t>
                      </a:r>
                      <a:endParaRPr lang="tr" sz="1050" spc="-50" dirty="0">
                        <a:solidFill>
                          <a:srgbClr val="3E1912"/>
                        </a:solidFill>
                        <a:latin typeface="Lucida Sans Unicode"/>
                      </a:endParaRPr>
                    </a:p>
                  </a:txBody>
                  <a:tcPr marL="0" marR="0" marT="0" marB="0" anchor="ctr"/>
                </a:tc>
              </a:tr>
              <a:tr h="0">
                <a:tc>
                  <a:txBody>
                    <a:bodyPr/>
                    <a:lstStyle/>
                    <a:p>
                      <a:pPr marL="241300" indent="0"/>
                      <a:r>
                        <a:rPr lang="tr" sz="1050" spc="-50" dirty="0"/>
                        <a:t>4.</a:t>
                      </a:r>
                      <a:endParaRPr lang="tr" sz="1050" spc="-50" dirty="0">
                        <a:solidFill>
                          <a:srgbClr val="1F1919"/>
                        </a:solidFill>
                        <a:latin typeface="Lucida Sans Unicode"/>
                      </a:endParaRPr>
                    </a:p>
                  </a:txBody>
                  <a:tcPr marL="0" marR="0" marT="0" marB="0" anchor="ctr"/>
                </a:tc>
                <a:tc>
                  <a:txBody>
                    <a:bodyPr/>
                    <a:lstStyle/>
                    <a:p>
                      <a:pPr marL="88900" indent="0" algn="l"/>
                      <a:r>
                        <a:rPr lang="tr" sz="1050" spc="-50" dirty="0" smtClean="0"/>
                        <a:t>OTOBÜS</a:t>
                      </a:r>
                      <a:endParaRPr lang="tr" sz="1050" spc="-50" dirty="0">
                        <a:solidFill>
                          <a:srgbClr val="3E1912"/>
                        </a:solidFill>
                        <a:latin typeface="Lucida Sans Unicode"/>
                      </a:endParaRPr>
                    </a:p>
                  </a:txBody>
                  <a:tcPr marL="0" marR="0" marT="0" marB="0" anchor="ctr"/>
                </a:tc>
                <a:tc>
                  <a:txBody>
                    <a:bodyPr/>
                    <a:lstStyle/>
                    <a:p>
                      <a:pPr marL="469900" indent="0" algn="l"/>
                      <a:r>
                        <a:rPr lang="tr" sz="1050" cap="small" spc="-50" dirty="0"/>
                        <a:t>5</a:t>
                      </a:r>
                      <a:endParaRPr lang="tr" sz="1050" cap="small" spc="-50" dirty="0">
                        <a:solidFill>
                          <a:srgbClr val="1F1919"/>
                        </a:solidFill>
                        <a:latin typeface="Lucida Sans Unicode"/>
                      </a:endParaRPr>
                    </a:p>
                  </a:txBody>
                  <a:tcPr marL="0" marR="0" marT="0" marB="0" anchor="ctr"/>
                </a:tc>
              </a:tr>
              <a:tr h="204790">
                <a:tc>
                  <a:txBody>
                    <a:bodyPr/>
                    <a:lstStyle/>
                    <a:p>
                      <a:pPr marL="241300" indent="0"/>
                      <a:r>
                        <a:rPr lang="tr" sz="1050" spc="-50" dirty="0"/>
                        <a:t>5.</a:t>
                      </a:r>
                      <a:endParaRPr lang="tr" sz="1050" spc="-50" dirty="0">
                        <a:solidFill>
                          <a:srgbClr val="3E1912"/>
                        </a:solidFill>
                        <a:latin typeface="Lucida Sans Unicode"/>
                      </a:endParaRPr>
                    </a:p>
                  </a:txBody>
                  <a:tcPr marL="0" marR="0" marT="0" marB="0" anchor="ctr"/>
                </a:tc>
                <a:tc>
                  <a:txBody>
                    <a:bodyPr/>
                    <a:lstStyle/>
                    <a:p>
                      <a:pPr marL="88900" indent="0" algn="l"/>
                      <a:r>
                        <a:rPr lang="tr" sz="1050" spc="-50" dirty="0"/>
                        <a:t>DAMPERLİ KAMYONLAR</a:t>
                      </a:r>
                      <a:endParaRPr lang="tr" sz="1050" spc="-50" dirty="0">
                        <a:latin typeface="Lucida Sans Unicode" pitchFamily="34" charset="0"/>
                        <a:cs typeface="Lucida Sans Unicode" pitchFamily="34" charset="0"/>
                      </a:endParaRPr>
                    </a:p>
                  </a:txBody>
                  <a:tcPr marL="0" marR="0" marT="0" marB="0" anchor="ctr"/>
                </a:tc>
                <a:tc>
                  <a:txBody>
                    <a:bodyPr/>
                    <a:lstStyle/>
                    <a:p>
                      <a:pPr marL="469900" indent="0" algn="l"/>
                      <a:r>
                        <a:rPr lang="tr" sz="1050" spc="-50" dirty="0" smtClean="0"/>
                        <a:t>32</a:t>
                      </a:r>
                      <a:endParaRPr lang="tr" sz="1050" spc="-50" dirty="0">
                        <a:solidFill>
                          <a:srgbClr val="3E1912"/>
                        </a:solidFill>
                        <a:latin typeface="Lucida Sans Unicode"/>
                      </a:endParaRPr>
                    </a:p>
                  </a:txBody>
                  <a:tcPr marL="0" marR="0" marT="0" marB="0" anchor="ctr"/>
                </a:tc>
              </a:tr>
              <a:tr h="188976">
                <a:tc>
                  <a:txBody>
                    <a:bodyPr/>
                    <a:lstStyle/>
                    <a:p>
                      <a:pPr marL="241300" indent="0"/>
                      <a:r>
                        <a:rPr lang="tr" sz="1050" spc="-50" dirty="0"/>
                        <a:t>6.</a:t>
                      </a:r>
                      <a:endParaRPr lang="tr" sz="1050" spc="-50" dirty="0">
                        <a:solidFill>
                          <a:srgbClr val="1F1919"/>
                        </a:solidFill>
                        <a:latin typeface="Lucida Sans Unicode"/>
                      </a:endParaRPr>
                    </a:p>
                  </a:txBody>
                  <a:tcPr marL="0" marR="0" marT="0" marB="0" anchor="ctr"/>
                </a:tc>
                <a:tc>
                  <a:txBody>
                    <a:bodyPr/>
                    <a:lstStyle/>
                    <a:p>
                      <a:pPr algn="l"/>
                      <a:r>
                        <a:rPr lang="tr-TR" sz="1050" dirty="0" smtClean="0"/>
                        <a:t>   SEYYAR TAMİR ARAÇLARI</a:t>
                      </a:r>
                      <a:endParaRPr lang="tr-TR" sz="1050" dirty="0">
                        <a:latin typeface="Lucida Sans Unicode" pitchFamily="34" charset="0"/>
                        <a:cs typeface="Lucida Sans Unicode" pitchFamily="34" charset="0"/>
                      </a:endParaRPr>
                    </a:p>
                  </a:txBody>
                  <a:tcPr marL="0" marR="0" marT="0" marB="0" anchor="ctr"/>
                </a:tc>
                <a:tc>
                  <a:txBody>
                    <a:bodyPr/>
                    <a:lstStyle/>
                    <a:p>
                      <a:pPr marL="469900" indent="0" algn="l"/>
                      <a:r>
                        <a:rPr lang="tr" sz="1050" cap="small" spc="-50" dirty="0" smtClean="0"/>
                        <a:t>4</a:t>
                      </a:r>
                      <a:endParaRPr lang="tr" sz="1050" cap="small" spc="-50" dirty="0">
                        <a:latin typeface="Lucida Sans Unicode"/>
                      </a:endParaRPr>
                    </a:p>
                  </a:txBody>
                  <a:tcPr marL="0" marR="0" marT="0" marB="0" anchor="ctr"/>
                </a:tc>
              </a:tr>
              <a:tr h="188976">
                <a:tc>
                  <a:txBody>
                    <a:bodyPr/>
                    <a:lstStyle/>
                    <a:p>
                      <a:pPr marL="241300" indent="0"/>
                      <a:r>
                        <a:rPr lang="tr" sz="1050" spc="-50"/>
                        <a:t>7.</a:t>
                      </a:r>
                      <a:endParaRPr lang="tr" sz="1050" spc="-50">
                        <a:solidFill>
                          <a:srgbClr val="1F1919"/>
                        </a:solidFill>
                        <a:latin typeface="Lucida Sans Unicode"/>
                      </a:endParaRPr>
                    </a:p>
                  </a:txBody>
                  <a:tcPr marL="0" marR="0" marT="0" marB="0" anchor="ctr"/>
                </a:tc>
                <a:tc>
                  <a:txBody>
                    <a:bodyPr/>
                    <a:lstStyle/>
                    <a:p>
                      <a:pPr algn="l"/>
                      <a:r>
                        <a:rPr lang="tr-TR" sz="1050" dirty="0" smtClean="0"/>
                        <a:t>  </a:t>
                      </a:r>
                      <a:r>
                        <a:rPr lang="tr-TR" sz="1050" baseline="0" dirty="0" smtClean="0"/>
                        <a:t> </a:t>
                      </a:r>
                      <a:r>
                        <a:rPr lang="tr-TR" sz="1050" dirty="0" smtClean="0"/>
                        <a:t>TANKERLER</a:t>
                      </a:r>
                      <a:endParaRPr lang="tr-TR" sz="1050" dirty="0">
                        <a:latin typeface="Lucida Sans Unicode" pitchFamily="34" charset="0"/>
                        <a:cs typeface="Lucida Sans Unicode" pitchFamily="34" charset="0"/>
                      </a:endParaRPr>
                    </a:p>
                  </a:txBody>
                  <a:tcPr marL="0" marR="0" marT="0" marB="0" anchor="ctr"/>
                </a:tc>
                <a:tc>
                  <a:txBody>
                    <a:bodyPr/>
                    <a:lstStyle/>
                    <a:p>
                      <a:pPr marL="469900" indent="0" algn="l"/>
                      <a:r>
                        <a:rPr lang="tr" sz="1050" spc="-50" dirty="0" smtClean="0"/>
                        <a:t>2</a:t>
                      </a:r>
                      <a:endParaRPr lang="tr" sz="1050" spc="-50" dirty="0">
                        <a:latin typeface="Lucida Sans Unicode"/>
                      </a:endParaRPr>
                    </a:p>
                  </a:txBody>
                  <a:tcPr marL="0" marR="0" marT="0" marB="0" anchor="ctr"/>
                </a:tc>
              </a:tr>
              <a:tr h="188976">
                <a:tc>
                  <a:txBody>
                    <a:bodyPr/>
                    <a:lstStyle/>
                    <a:p>
                      <a:pPr marL="241300" indent="0"/>
                      <a:r>
                        <a:rPr lang="tr" sz="1050" spc="-50"/>
                        <a:t>8.</a:t>
                      </a:r>
                      <a:endParaRPr lang="tr" sz="1050" spc="-50">
                        <a:solidFill>
                          <a:srgbClr val="3E1912"/>
                        </a:solidFill>
                        <a:latin typeface="Lucida Sans Unicode"/>
                      </a:endParaRPr>
                    </a:p>
                  </a:txBody>
                  <a:tcPr marL="0" marR="0" marT="0" marB="0" anchor="ctr"/>
                </a:tc>
                <a:tc>
                  <a:txBody>
                    <a:bodyPr/>
                    <a:lstStyle/>
                    <a:p>
                      <a:pPr marL="88900" indent="0" algn="l"/>
                      <a:r>
                        <a:rPr lang="tr" sz="1050" spc="-50" dirty="0" smtClean="0"/>
                        <a:t>TREYLERLER</a:t>
                      </a:r>
                      <a:endParaRPr lang="tr" sz="1050" spc="-50" dirty="0">
                        <a:latin typeface="Lucida Sans Unicode" pitchFamily="34" charset="0"/>
                        <a:cs typeface="Lucida Sans Unicode" pitchFamily="34" charset="0"/>
                      </a:endParaRPr>
                    </a:p>
                  </a:txBody>
                  <a:tcPr marL="0" marR="0" marT="0" marB="0" anchor="ctr"/>
                </a:tc>
                <a:tc>
                  <a:txBody>
                    <a:bodyPr/>
                    <a:lstStyle/>
                    <a:p>
                      <a:pPr marL="469900" indent="0" algn="l"/>
                      <a:r>
                        <a:rPr lang="tr" sz="1050" spc="-50" dirty="0" smtClean="0"/>
                        <a:t>3</a:t>
                      </a:r>
                      <a:endParaRPr lang="tr" sz="1050" spc="-50" dirty="0">
                        <a:solidFill>
                          <a:srgbClr val="1F1919"/>
                        </a:solidFill>
                        <a:latin typeface="Lucida Sans Unicode"/>
                      </a:endParaRPr>
                    </a:p>
                  </a:txBody>
                  <a:tcPr marL="0" marR="0" marT="0" marB="0" anchor="ctr"/>
                </a:tc>
              </a:tr>
              <a:tr h="192024">
                <a:tc>
                  <a:txBody>
                    <a:bodyPr/>
                    <a:lstStyle/>
                    <a:p>
                      <a:pPr marL="241300" indent="0"/>
                      <a:r>
                        <a:rPr lang="tr" sz="1050" spc="-50"/>
                        <a:t>9.</a:t>
                      </a:r>
                      <a:endParaRPr lang="tr" sz="1050" spc="-50">
                        <a:solidFill>
                          <a:srgbClr val="3E1912"/>
                        </a:solidFill>
                        <a:latin typeface="Lucida Sans Unicode"/>
                      </a:endParaRPr>
                    </a:p>
                  </a:txBody>
                  <a:tcPr marL="0" marR="0" marT="0" marB="0" anchor="ctr"/>
                </a:tc>
                <a:tc>
                  <a:txBody>
                    <a:bodyPr/>
                    <a:lstStyle/>
                    <a:p>
                      <a:pPr marL="88900" indent="0" algn="l"/>
                      <a:r>
                        <a:rPr lang="tr" sz="1050" cap="small" spc="-50" dirty="0" smtClean="0"/>
                        <a:t>GREYDERLER</a:t>
                      </a:r>
                      <a:endParaRPr lang="tr" sz="1050" cap="small" spc="-50" dirty="0">
                        <a:latin typeface="Lucida Sans Unicode" pitchFamily="34" charset="0"/>
                        <a:cs typeface="Lucida Sans Unicode" pitchFamily="34" charset="0"/>
                      </a:endParaRPr>
                    </a:p>
                  </a:txBody>
                  <a:tcPr marL="0" marR="0" marT="0" marB="0" anchor="ctr"/>
                </a:tc>
                <a:tc>
                  <a:txBody>
                    <a:bodyPr/>
                    <a:lstStyle/>
                    <a:p>
                      <a:pPr marL="469900" indent="0" algn="l"/>
                      <a:r>
                        <a:rPr lang="tr" sz="1050" spc="-50" dirty="0" smtClean="0"/>
                        <a:t>14</a:t>
                      </a:r>
                      <a:endParaRPr lang="tr" sz="1050" spc="-50" dirty="0">
                        <a:solidFill>
                          <a:srgbClr val="3E1912"/>
                        </a:solidFill>
                        <a:latin typeface="Lucida Sans Unicode"/>
                      </a:endParaRPr>
                    </a:p>
                  </a:txBody>
                  <a:tcPr marL="0" marR="0" marT="0" marB="0" anchor="ctr"/>
                </a:tc>
              </a:tr>
              <a:tr h="188976">
                <a:tc>
                  <a:txBody>
                    <a:bodyPr/>
                    <a:lstStyle/>
                    <a:p>
                      <a:pPr marL="241300" indent="0"/>
                      <a:r>
                        <a:rPr lang="tr" sz="1050" cap="small" spc="-50"/>
                        <a:t>10.</a:t>
                      </a:r>
                      <a:endParaRPr lang="tr" sz="1050" cap="small" spc="-50">
                        <a:latin typeface="Lucida Sans Unicode"/>
                      </a:endParaRPr>
                    </a:p>
                  </a:txBody>
                  <a:tcPr marL="0" marR="0" marT="0" marB="0" anchor="ctr"/>
                </a:tc>
                <a:tc>
                  <a:txBody>
                    <a:bodyPr/>
                    <a:lstStyle/>
                    <a:p>
                      <a:pPr marL="88900" indent="0" algn="l"/>
                      <a:r>
                        <a:rPr lang="tr" sz="1050" spc="-50" dirty="0" smtClean="0"/>
                        <a:t>DOZERLER</a:t>
                      </a:r>
                      <a:endParaRPr lang="tr" sz="1050" spc="-50" dirty="0">
                        <a:solidFill>
                          <a:srgbClr val="1F1919"/>
                        </a:solidFill>
                        <a:latin typeface="Lucida Sans Unicode"/>
                      </a:endParaRPr>
                    </a:p>
                  </a:txBody>
                  <a:tcPr marL="0" marR="0" marT="0" marB="0" anchor="ctr"/>
                </a:tc>
                <a:tc>
                  <a:txBody>
                    <a:bodyPr/>
                    <a:lstStyle/>
                    <a:p>
                      <a:pPr marL="469900" indent="0" algn="l"/>
                      <a:r>
                        <a:rPr lang="tr" sz="1050" cap="small" spc="-50" dirty="0" smtClean="0">
                          <a:solidFill>
                            <a:schemeClr val="dk1"/>
                          </a:solidFill>
                          <a:latin typeface="+mn-lt"/>
                        </a:rPr>
                        <a:t>7</a:t>
                      </a:r>
                      <a:endParaRPr lang="tr" sz="1050" cap="small" spc="-50" dirty="0">
                        <a:solidFill>
                          <a:srgbClr val="3E1912"/>
                        </a:solidFill>
                        <a:latin typeface="Lucida Sans Unicode"/>
                      </a:endParaRPr>
                    </a:p>
                  </a:txBody>
                  <a:tcPr marL="0" marR="0" marT="0" marB="0" anchor="ctr"/>
                </a:tc>
              </a:tr>
              <a:tr h="188976">
                <a:tc>
                  <a:txBody>
                    <a:bodyPr/>
                    <a:lstStyle/>
                    <a:p>
                      <a:pPr marL="241300" indent="0"/>
                      <a:r>
                        <a:rPr lang="tr" sz="1050" cap="small" spc="-50"/>
                        <a:t>11.</a:t>
                      </a:r>
                      <a:endParaRPr lang="tr" sz="1050" cap="small" spc="-50">
                        <a:solidFill>
                          <a:srgbClr val="3E1912"/>
                        </a:solidFill>
                        <a:latin typeface="Lucida Sans Unicode"/>
                      </a:endParaRPr>
                    </a:p>
                  </a:txBody>
                  <a:tcPr marL="0" marR="0" marT="0" marB="0" anchor="ctr"/>
                </a:tc>
                <a:tc>
                  <a:txBody>
                    <a:bodyPr/>
                    <a:lstStyle/>
                    <a:p>
                      <a:pPr marL="88900" indent="0" algn="l"/>
                      <a:r>
                        <a:rPr lang="tr" sz="1050" spc="-50" dirty="0" smtClean="0"/>
                        <a:t>KAR</a:t>
                      </a:r>
                      <a:r>
                        <a:rPr lang="tr" sz="1050" spc="-50" baseline="0" dirty="0" smtClean="0"/>
                        <a:t> MAKİNELERİ</a:t>
                      </a:r>
                      <a:endParaRPr lang="tr" sz="1050" spc="-50" dirty="0">
                        <a:solidFill>
                          <a:srgbClr val="1F1919"/>
                        </a:solidFill>
                        <a:latin typeface="Lucida Sans Unicode"/>
                      </a:endParaRPr>
                    </a:p>
                  </a:txBody>
                  <a:tcPr marL="0" marR="0" marT="0" marB="0" anchor="ctr"/>
                </a:tc>
                <a:tc>
                  <a:txBody>
                    <a:bodyPr/>
                    <a:lstStyle/>
                    <a:p>
                      <a:pPr marL="469900" indent="0" algn="l"/>
                      <a:r>
                        <a:rPr lang="tr" sz="1050" cap="small" spc="-50" dirty="0" smtClean="0"/>
                        <a:t>2</a:t>
                      </a:r>
                      <a:endParaRPr lang="tr" sz="1050" cap="small" spc="-50" dirty="0">
                        <a:latin typeface="Lucida Sans Unicode"/>
                      </a:endParaRPr>
                    </a:p>
                  </a:txBody>
                  <a:tcPr marL="0" marR="0" marT="0" marB="0" anchor="ctr"/>
                </a:tc>
              </a:tr>
              <a:tr h="188976">
                <a:tc>
                  <a:txBody>
                    <a:bodyPr/>
                    <a:lstStyle/>
                    <a:p>
                      <a:pPr marL="241300" indent="0"/>
                      <a:r>
                        <a:rPr lang="tr" sz="1050" spc="-50"/>
                        <a:t>12.</a:t>
                      </a:r>
                      <a:endParaRPr lang="tr" sz="1050" spc="-50">
                        <a:solidFill>
                          <a:srgbClr val="3E1912"/>
                        </a:solidFill>
                        <a:latin typeface="Lucida Sans Unicode"/>
                      </a:endParaRPr>
                    </a:p>
                  </a:txBody>
                  <a:tcPr marL="0" marR="0" marT="0" marB="0" anchor="ctr"/>
                </a:tc>
                <a:tc>
                  <a:txBody>
                    <a:bodyPr/>
                    <a:lstStyle/>
                    <a:p>
                      <a:pPr marL="88900" indent="0" algn="l"/>
                      <a:r>
                        <a:rPr lang="tr" sz="1050" spc="-50" dirty="0" smtClean="0"/>
                        <a:t>YÜKLEYİCİLER</a:t>
                      </a:r>
                      <a:endParaRPr lang="tr" sz="1050" spc="-50" dirty="0">
                        <a:solidFill>
                          <a:srgbClr val="1F1919"/>
                        </a:solidFill>
                        <a:latin typeface="Lucida Sans Unicode"/>
                      </a:endParaRPr>
                    </a:p>
                  </a:txBody>
                  <a:tcPr marL="0" marR="0" marT="0" marB="0" anchor="ctr"/>
                </a:tc>
                <a:tc>
                  <a:txBody>
                    <a:bodyPr/>
                    <a:lstStyle/>
                    <a:p>
                      <a:pPr marL="469900" indent="0" algn="l"/>
                      <a:r>
                        <a:rPr lang="tr" sz="1050" cap="small" spc="-50" dirty="0" smtClean="0"/>
                        <a:t>10</a:t>
                      </a:r>
                      <a:endParaRPr lang="tr" sz="1050" cap="small" spc="-50" dirty="0">
                        <a:solidFill>
                          <a:srgbClr val="3E1912"/>
                        </a:solidFill>
                        <a:latin typeface="Lucida Sans Unicode"/>
                      </a:endParaRPr>
                    </a:p>
                  </a:txBody>
                  <a:tcPr marL="0" marR="0" marT="0" marB="0" anchor="ctr"/>
                </a:tc>
              </a:tr>
              <a:tr h="226708">
                <a:tc>
                  <a:txBody>
                    <a:bodyPr/>
                    <a:lstStyle/>
                    <a:p>
                      <a:pPr marL="241300" indent="0"/>
                      <a:r>
                        <a:rPr lang="tr" sz="1050" cap="small" spc="-50"/>
                        <a:t>13.</a:t>
                      </a:r>
                      <a:endParaRPr lang="tr" sz="1050" cap="small" spc="-50">
                        <a:solidFill>
                          <a:srgbClr val="3E1912"/>
                        </a:solidFill>
                        <a:latin typeface="Lucida Sans Unicode"/>
                      </a:endParaRPr>
                    </a:p>
                  </a:txBody>
                  <a:tcPr marL="0" marR="0" marT="0" marB="0" anchor="ctr"/>
                </a:tc>
                <a:tc>
                  <a:txBody>
                    <a:bodyPr/>
                    <a:lstStyle/>
                    <a:p>
                      <a:pPr marL="88900" indent="0" algn="l"/>
                      <a:r>
                        <a:rPr lang="tr" sz="1050" spc="-50" dirty="0" smtClean="0"/>
                        <a:t>KANAL</a:t>
                      </a:r>
                      <a:r>
                        <a:rPr lang="tr" sz="1050" spc="-50" baseline="0" dirty="0" smtClean="0"/>
                        <a:t> KAZICILAR</a:t>
                      </a:r>
                      <a:endParaRPr lang="tr" sz="1050" spc="-50" dirty="0">
                        <a:solidFill>
                          <a:srgbClr val="1F1919"/>
                        </a:solidFill>
                        <a:latin typeface="Lucida Sans Unicode"/>
                      </a:endParaRPr>
                    </a:p>
                  </a:txBody>
                  <a:tcPr marL="0" marR="0" marT="0" marB="0" anchor="ctr"/>
                </a:tc>
                <a:tc>
                  <a:txBody>
                    <a:bodyPr/>
                    <a:lstStyle/>
                    <a:p>
                      <a:pPr marL="469900" indent="0" algn="l"/>
                      <a:r>
                        <a:rPr lang="tr" sz="1050" cap="small" spc="-50" dirty="0" smtClean="0"/>
                        <a:t>8</a:t>
                      </a:r>
                      <a:endParaRPr lang="tr" sz="1050" cap="small" spc="-50" dirty="0">
                        <a:solidFill>
                          <a:srgbClr val="3E1912"/>
                        </a:solidFill>
                        <a:latin typeface="Lucida Sans Unicode"/>
                      </a:endParaRPr>
                    </a:p>
                  </a:txBody>
                  <a:tcPr marL="0" marR="0" marT="0" marB="0" anchor="ctr"/>
                </a:tc>
              </a:tr>
              <a:tr h="188976">
                <a:tc>
                  <a:txBody>
                    <a:bodyPr/>
                    <a:lstStyle/>
                    <a:p>
                      <a:pPr marL="241300" indent="0"/>
                      <a:r>
                        <a:rPr lang="tr" sz="1050" cap="small" spc="-50"/>
                        <a:t>14.</a:t>
                      </a:r>
                      <a:endParaRPr lang="tr" sz="1050" cap="small" spc="-50">
                        <a:solidFill>
                          <a:srgbClr val="3E1912"/>
                        </a:solidFill>
                        <a:latin typeface="Lucida Sans Unicode"/>
                      </a:endParaRPr>
                    </a:p>
                  </a:txBody>
                  <a:tcPr marL="0" marR="0" marT="0" marB="0" anchor="ctr"/>
                </a:tc>
                <a:tc>
                  <a:txBody>
                    <a:bodyPr/>
                    <a:lstStyle/>
                    <a:p>
                      <a:pPr indent="0" algn="l"/>
                      <a:r>
                        <a:rPr lang="tr" sz="1050" cap="small" spc="-50" dirty="0" smtClean="0"/>
                        <a:t>    EKSKAVATÖRLER</a:t>
                      </a:r>
                      <a:endParaRPr lang="tr" sz="1050" cap="small" spc="-50" dirty="0">
                        <a:solidFill>
                          <a:srgbClr val="3E1912"/>
                        </a:solidFill>
                        <a:latin typeface="Lucida Sans Unicode"/>
                      </a:endParaRPr>
                    </a:p>
                  </a:txBody>
                  <a:tcPr marL="0" marR="0" marT="0" marB="0" anchor="ctr"/>
                </a:tc>
                <a:tc>
                  <a:txBody>
                    <a:bodyPr/>
                    <a:lstStyle/>
                    <a:p>
                      <a:pPr marL="469900" indent="0" algn="l"/>
                      <a:r>
                        <a:rPr lang="tr" sz="1050" spc="-50" dirty="0" smtClean="0"/>
                        <a:t>6</a:t>
                      </a:r>
                      <a:endParaRPr lang="tr" sz="1050" spc="-50" dirty="0">
                        <a:solidFill>
                          <a:srgbClr val="3E1912"/>
                        </a:solidFill>
                        <a:latin typeface="Lucida Sans Unicode"/>
                      </a:endParaRPr>
                    </a:p>
                  </a:txBody>
                  <a:tcPr marL="0" marR="0" marT="0" marB="0" anchor="ctr"/>
                </a:tc>
              </a:tr>
              <a:tr h="188976">
                <a:tc>
                  <a:txBody>
                    <a:bodyPr/>
                    <a:lstStyle/>
                    <a:p>
                      <a:pPr marL="241300" indent="0"/>
                      <a:r>
                        <a:rPr lang="tr" sz="1050" spc="-50"/>
                        <a:t>15.</a:t>
                      </a:r>
                      <a:endParaRPr lang="tr" sz="1050" spc="-50">
                        <a:solidFill>
                          <a:srgbClr val="3E1912"/>
                        </a:solidFill>
                        <a:latin typeface="Lucida Sans Unicode"/>
                      </a:endParaRPr>
                    </a:p>
                  </a:txBody>
                  <a:tcPr marL="0" marR="0" marT="0" marB="0" anchor="ctr"/>
                </a:tc>
                <a:tc>
                  <a:txBody>
                    <a:bodyPr/>
                    <a:lstStyle/>
                    <a:p>
                      <a:pPr marL="88900" indent="0" algn="l"/>
                      <a:r>
                        <a:rPr lang="tr" sz="1050" spc="-50" dirty="0" smtClean="0"/>
                        <a:t>SİLİNDİRLER</a:t>
                      </a:r>
                      <a:endParaRPr lang="tr" sz="1050" spc="-50" dirty="0">
                        <a:solidFill>
                          <a:srgbClr val="1F1919"/>
                        </a:solidFill>
                        <a:latin typeface="Lucida Sans Unicode"/>
                      </a:endParaRPr>
                    </a:p>
                  </a:txBody>
                  <a:tcPr marL="0" marR="0" marT="0" marB="0" anchor="ctr"/>
                </a:tc>
                <a:tc>
                  <a:txBody>
                    <a:bodyPr/>
                    <a:lstStyle/>
                    <a:p>
                      <a:pPr marL="469900" indent="0" algn="l"/>
                      <a:r>
                        <a:rPr lang="tr" sz="1050" spc="-50" dirty="0" smtClean="0"/>
                        <a:t>13</a:t>
                      </a:r>
                      <a:endParaRPr lang="tr" sz="1050" spc="-50" dirty="0">
                        <a:latin typeface="Lucida Sans Unicode"/>
                      </a:endParaRPr>
                    </a:p>
                  </a:txBody>
                  <a:tcPr marL="0" marR="0" marT="0" marB="0" anchor="ctr"/>
                </a:tc>
              </a:tr>
              <a:tr h="188976">
                <a:tc>
                  <a:txBody>
                    <a:bodyPr/>
                    <a:lstStyle/>
                    <a:p>
                      <a:pPr marL="241300" indent="0"/>
                      <a:r>
                        <a:rPr lang="tr" sz="1050" spc="-50"/>
                        <a:t>16.</a:t>
                      </a:r>
                      <a:endParaRPr lang="tr" sz="1050" spc="-50">
                        <a:solidFill>
                          <a:srgbClr val="3E1912"/>
                        </a:solidFill>
                        <a:latin typeface="Lucida Sans Unicode"/>
                      </a:endParaRPr>
                    </a:p>
                  </a:txBody>
                  <a:tcPr marL="0" marR="0" marT="0" marB="0" anchor="ctr"/>
                </a:tc>
                <a:tc>
                  <a:txBody>
                    <a:bodyPr/>
                    <a:lstStyle/>
                    <a:p>
                      <a:pPr marL="88900" indent="0" algn="l"/>
                      <a:r>
                        <a:rPr lang="tr" sz="1050" spc="-50" dirty="0" smtClean="0"/>
                        <a:t>ÇÖP KAMYONU</a:t>
                      </a:r>
                      <a:endParaRPr lang="tr" sz="1050" spc="-50" dirty="0">
                        <a:solidFill>
                          <a:srgbClr val="1F1919"/>
                        </a:solidFill>
                        <a:latin typeface="Lucida Sans Unicode"/>
                      </a:endParaRPr>
                    </a:p>
                  </a:txBody>
                  <a:tcPr marL="0" marR="0" marT="0" marB="0" anchor="ctr"/>
                </a:tc>
                <a:tc>
                  <a:txBody>
                    <a:bodyPr/>
                    <a:lstStyle/>
                    <a:p>
                      <a:pPr marL="469900" indent="0" algn="l"/>
                      <a:r>
                        <a:rPr lang="tr" sz="1050" spc="-50" dirty="0" smtClean="0"/>
                        <a:t>5</a:t>
                      </a:r>
                      <a:endParaRPr lang="tr" sz="1050" spc="-50" dirty="0">
                        <a:latin typeface="Lucida Sans Unicode"/>
                      </a:endParaRPr>
                    </a:p>
                  </a:txBody>
                  <a:tcPr marL="0" marR="0" marT="0" marB="0" anchor="ctr"/>
                </a:tc>
              </a:tr>
              <a:tr h="188976">
                <a:tc>
                  <a:txBody>
                    <a:bodyPr/>
                    <a:lstStyle/>
                    <a:p>
                      <a:pPr marL="241300" indent="0"/>
                      <a:r>
                        <a:rPr lang="tr" sz="1050" cap="small" spc="-50"/>
                        <a:t>17.</a:t>
                      </a:r>
                      <a:endParaRPr lang="tr" sz="1050" cap="small" spc="-50">
                        <a:solidFill>
                          <a:srgbClr val="1F1919"/>
                        </a:solidFill>
                        <a:latin typeface="Lucida Sans Unicode"/>
                      </a:endParaRPr>
                    </a:p>
                  </a:txBody>
                  <a:tcPr marL="0" marR="0" marT="0" marB="0" anchor="ctr"/>
                </a:tc>
                <a:tc>
                  <a:txBody>
                    <a:bodyPr/>
                    <a:lstStyle/>
                    <a:p>
                      <a:pPr marL="88900" indent="0" algn="l"/>
                      <a:r>
                        <a:rPr lang="tr" sz="1050" spc="-50" dirty="0" smtClean="0"/>
                        <a:t>VİDANJÖR</a:t>
                      </a:r>
                      <a:endParaRPr lang="tr" sz="1050" spc="-50" dirty="0">
                        <a:latin typeface="Lucida Sans Unicode"/>
                      </a:endParaRPr>
                    </a:p>
                  </a:txBody>
                  <a:tcPr marL="0" marR="0" marT="0" marB="0" anchor="ctr"/>
                </a:tc>
                <a:tc>
                  <a:txBody>
                    <a:bodyPr/>
                    <a:lstStyle/>
                    <a:p>
                      <a:pPr marL="469900" indent="0" algn="l"/>
                      <a:r>
                        <a:rPr lang="tr" sz="1050" spc="-50" dirty="0" smtClean="0"/>
                        <a:t>1</a:t>
                      </a:r>
                      <a:endParaRPr lang="tr" sz="1050" spc="-50" dirty="0">
                        <a:latin typeface="Lucida Sans Unicode"/>
                      </a:endParaRPr>
                    </a:p>
                  </a:txBody>
                  <a:tcPr marL="0" marR="0" marT="0" marB="0" anchor="ctr"/>
                </a:tc>
              </a:tr>
              <a:tr h="188976">
                <a:tc>
                  <a:txBody>
                    <a:bodyPr/>
                    <a:lstStyle/>
                    <a:p>
                      <a:pPr marL="241300" indent="0"/>
                      <a:r>
                        <a:rPr lang="tr" sz="1050" spc="-50"/>
                        <a:t>18.</a:t>
                      </a:r>
                      <a:endParaRPr lang="tr" sz="1050" spc="-50">
                        <a:latin typeface="Lucida Sans Unicode"/>
                      </a:endParaRPr>
                    </a:p>
                  </a:txBody>
                  <a:tcPr marL="0" marR="0" marT="0" marB="0" anchor="ctr"/>
                </a:tc>
                <a:tc>
                  <a:txBody>
                    <a:bodyPr/>
                    <a:lstStyle/>
                    <a:p>
                      <a:pPr marL="88900" indent="0" algn="l"/>
                      <a:r>
                        <a:rPr lang="tr" sz="1050" spc="-50" dirty="0" smtClean="0"/>
                        <a:t>KOMPRASÖRLER</a:t>
                      </a:r>
                      <a:endParaRPr lang="tr" sz="1050" spc="-50" dirty="0">
                        <a:latin typeface="Lucida Sans Unicode"/>
                      </a:endParaRPr>
                    </a:p>
                  </a:txBody>
                  <a:tcPr marL="0" marR="0" marT="0" marB="0" anchor="ctr"/>
                </a:tc>
                <a:tc>
                  <a:txBody>
                    <a:bodyPr/>
                    <a:lstStyle/>
                    <a:p>
                      <a:pPr marL="469900" indent="0" algn="l"/>
                      <a:r>
                        <a:rPr lang="tr" sz="1050" spc="-50" dirty="0" smtClean="0"/>
                        <a:t>1</a:t>
                      </a:r>
                      <a:endParaRPr lang="tr" sz="1050" spc="-50" dirty="0">
                        <a:latin typeface="Lucida Sans Unicode"/>
                      </a:endParaRPr>
                    </a:p>
                  </a:txBody>
                  <a:tcPr marL="0" marR="0" marT="0" marB="0" anchor="ctr"/>
                </a:tc>
              </a:tr>
              <a:tr h="192024">
                <a:tc>
                  <a:txBody>
                    <a:bodyPr/>
                    <a:lstStyle/>
                    <a:p>
                      <a:pPr marL="241300" indent="0"/>
                      <a:r>
                        <a:rPr lang="tr" sz="1050" cap="small" spc="-50"/>
                        <a:t>19.</a:t>
                      </a:r>
                      <a:endParaRPr lang="tr" sz="1050" cap="small" spc="-50">
                        <a:latin typeface="Lucida Sans Unicode"/>
                      </a:endParaRPr>
                    </a:p>
                  </a:txBody>
                  <a:tcPr marL="0" marR="0" marT="0" marB="0" anchor="ctr"/>
                </a:tc>
                <a:tc>
                  <a:txBody>
                    <a:bodyPr/>
                    <a:lstStyle/>
                    <a:p>
                      <a:pPr marL="88900" indent="0" algn="l"/>
                      <a:r>
                        <a:rPr lang="tr" sz="1050" spc="-50" dirty="0" smtClean="0"/>
                        <a:t>WAGODİRİLLER</a:t>
                      </a:r>
                      <a:endParaRPr lang="tr" sz="1050" spc="-50" dirty="0">
                        <a:latin typeface="Lucida Sans Unicode"/>
                      </a:endParaRPr>
                    </a:p>
                  </a:txBody>
                  <a:tcPr marL="0" marR="0" marT="0" marB="0" anchor="ctr"/>
                </a:tc>
                <a:tc>
                  <a:txBody>
                    <a:bodyPr/>
                    <a:lstStyle/>
                    <a:p>
                      <a:pPr marL="469900" indent="0" algn="l"/>
                      <a:r>
                        <a:rPr lang="tr" sz="1050" cap="small" spc="-50" dirty="0"/>
                        <a:t>1</a:t>
                      </a:r>
                      <a:endParaRPr lang="tr" sz="1050" cap="small" spc="-50" dirty="0">
                        <a:latin typeface="Lucida Sans Unicode"/>
                      </a:endParaRPr>
                    </a:p>
                  </a:txBody>
                  <a:tcPr marL="0" marR="0" marT="0" marB="0" anchor="ctr"/>
                </a:tc>
              </a:tr>
              <a:tr h="188976">
                <a:tc>
                  <a:txBody>
                    <a:bodyPr/>
                    <a:lstStyle/>
                    <a:p>
                      <a:pPr marL="241300" indent="0"/>
                      <a:r>
                        <a:rPr lang="tr" sz="1050" spc="-50"/>
                        <a:t>20.</a:t>
                      </a:r>
                      <a:endParaRPr lang="tr" sz="1050" spc="-50">
                        <a:solidFill>
                          <a:srgbClr val="3E1912"/>
                        </a:solidFill>
                        <a:latin typeface="Lucida Sans Unicode"/>
                      </a:endParaRPr>
                    </a:p>
                  </a:txBody>
                  <a:tcPr marL="0" marR="0" marT="0" marB="0" anchor="ctr"/>
                </a:tc>
                <a:tc>
                  <a:txBody>
                    <a:bodyPr/>
                    <a:lstStyle/>
                    <a:p>
                      <a:pPr marL="88900" indent="0" algn="l"/>
                      <a:r>
                        <a:rPr lang="tr" sz="1050" spc="-50" dirty="0" smtClean="0"/>
                        <a:t>DİSTRİBÜTÖR</a:t>
                      </a:r>
                      <a:endParaRPr lang="tr" sz="1050" spc="-50" dirty="0">
                        <a:solidFill>
                          <a:srgbClr val="1F1919"/>
                        </a:solidFill>
                        <a:latin typeface="Lucida Sans Unicode"/>
                      </a:endParaRPr>
                    </a:p>
                  </a:txBody>
                  <a:tcPr marL="0" marR="0" marT="0" marB="0" anchor="ctr"/>
                </a:tc>
                <a:tc>
                  <a:txBody>
                    <a:bodyPr/>
                    <a:lstStyle/>
                    <a:p>
                      <a:pPr marL="469900" indent="0" algn="l"/>
                      <a:r>
                        <a:rPr lang="tr" sz="1050" spc="-50" dirty="0"/>
                        <a:t>2</a:t>
                      </a:r>
                      <a:endParaRPr lang="tr" sz="1050" spc="-50" dirty="0">
                        <a:latin typeface="Lucida Sans Unicode"/>
                      </a:endParaRPr>
                    </a:p>
                  </a:txBody>
                  <a:tcPr marL="0" marR="0" marT="0" marB="0" anchor="ctr"/>
                </a:tc>
              </a:tr>
              <a:tr h="188976">
                <a:tc>
                  <a:txBody>
                    <a:bodyPr/>
                    <a:lstStyle/>
                    <a:p>
                      <a:pPr marL="241300" indent="0"/>
                      <a:r>
                        <a:rPr lang="tr" sz="1050" spc="-50"/>
                        <a:t>21.</a:t>
                      </a:r>
                      <a:endParaRPr lang="tr" sz="1050" spc="-50">
                        <a:solidFill>
                          <a:srgbClr val="3E1912"/>
                        </a:solidFill>
                        <a:latin typeface="Lucida Sans Unicode"/>
                      </a:endParaRPr>
                    </a:p>
                  </a:txBody>
                  <a:tcPr marL="0" marR="0" marT="0" marB="0" anchor="ctr"/>
                </a:tc>
                <a:tc>
                  <a:txBody>
                    <a:bodyPr/>
                    <a:lstStyle/>
                    <a:p>
                      <a:pPr marL="88900" indent="0" algn="l"/>
                      <a:r>
                        <a:rPr lang="tr" sz="1050" spc="-50" dirty="0" smtClean="0"/>
                        <a:t>DORSE</a:t>
                      </a:r>
                      <a:endParaRPr lang="tr" sz="1050" spc="-50" dirty="0">
                        <a:solidFill>
                          <a:srgbClr val="1F1919"/>
                        </a:solidFill>
                        <a:latin typeface="Lucida Sans Unicode"/>
                      </a:endParaRPr>
                    </a:p>
                  </a:txBody>
                  <a:tcPr marL="0" marR="0" marT="0" marB="0" anchor="ctr"/>
                </a:tc>
                <a:tc>
                  <a:txBody>
                    <a:bodyPr/>
                    <a:lstStyle/>
                    <a:p>
                      <a:pPr marL="469900" indent="0" algn="l"/>
                      <a:r>
                        <a:rPr lang="tr" sz="1050" spc="-50" dirty="0" smtClean="0"/>
                        <a:t>2</a:t>
                      </a:r>
                      <a:endParaRPr lang="tr" sz="1050" spc="-50" dirty="0">
                        <a:latin typeface="Lucida Sans Unicode"/>
                      </a:endParaRPr>
                    </a:p>
                  </a:txBody>
                  <a:tcPr marL="0" marR="0" marT="0" marB="0" anchor="ctr"/>
                </a:tc>
              </a:tr>
              <a:tr h="188976">
                <a:tc>
                  <a:txBody>
                    <a:bodyPr/>
                    <a:lstStyle/>
                    <a:p>
                      <a:pPr marL="241300" indent="0"/>
                      <a:r>
                        <a:rPr lang="tr" sz="1050" spc="-50"/>
                        <a:t>22.</a:t>
                      </a:r>
                      <a:endParaRPr lang="tr" sz="1050" spc="-50">
                        <a:solidFill>
                          <a:srgbClr val="3E1912"/>
                        </a:solidFill>
                        <a:latin typeface="Lucida Sans Unicode"/>
                      </a:endParaRPr>
                    </a:p>
                  </a:txBody>
                  <a:tcPr marL="0" marR="0" marT="0" marB="0" anchor="ctr"/>
                </a:tc>
                <a:tc>
                  <a:txBody>
                    <a:bodyPr/>
                    <a:lstStyle/>
                    <a:p>
                      <a:pPr marL="88900" indent="0" algn="l"/>
                      <a:r>
                        <a:rPr lang="tr" sz="1050" spc="-50" dirty="0" smtClean="0"/>
                        <a:t>TRAKTÖR</a:t>
                      </a:r>
                      <a:endParaRPr lang="tr" sz="1050" spc="-50" dirty="0">
                        <a:solidFill>
                          <a:srgbClr val="3E1912"/>
                        </a:solidFill>
                        <a:latin typeface="Lucida Sans Unicode"/>
                      </a:endParaRPr>
                    </a:p>
                  </a:txBody>
                  <a:tcPr marL="0" marR="0" marT="0" marB="0" anchor="ctr"/>
                </a:tc>
                <a:tc>
                  <a:txBody>
                    <a:bodyPr/>
                    <a:lstStyle/>
                    <a:p>
                      <a:pPr marL="469900" indent="0" algn="l"/>
                      <a:r>
                        <a:rPr lang="tr" sz="1050" spc="-50" dirty="0" smtClean="0"/>
                        <a:t>1</a:t>
                      </a:r>
                      <a:endParaRPr lang="tr" sz="1050" spc="-50" dirty="0">
                        <a:solidFill>
                          <a:srgbClr val="3E1912"/>
                        </a:solidFill>
                        <a:latin typeface="Lucida Sans Unicode"/>
                      </a:endParaRPr>
                    </a:p>
                  </a:txBody>
                  <a:tcPr marL="0" marR="0" marT="0" marB="0" anchor="ctr"/>
                </a:tc>
              </a:tr>
              <a:tr h="188976">
                <a:tc>
                  <a:txBody>
                    <a:bodyPr/>
                    <a:lstStyle/>
                    <a:p>
                      <a:pPr marL="241300" indent="0"/>
                      <a:r>
                        <a:rPr lang="tr" sz="1050" spc="-50"/>
                        <a:t>23.</a:t>
                      </a:r>
                      <a:endParaRPr lang="tr" sz="1050" spc="-50">
                        <a:solidFill>
                          <a:srgbClr val="1F1919"/>
                        </a:solidFill>
                        <a:latin typeface="Lucida Sans Unicode"/>
                      </a:endParaRPr>
                    </a:p>
                  </a:txBody>
                  <a:tcPr marL="0" marR="0" marT="0" marB="0" anchor="ctr"/>
                </a:tc>
                <a:tc>
                  <a:txBody>
                    <a:bodyPr/>
                    <a:lstStyle/>
                    <a:p>
                      <a:pPr marL="88900" indent="0" algn="l"/>
                      <a:r>
                        <a:rPr lang="tr" sz="1050" spc="-50" dirty="0"/>
                        <a:t>FORK LİFT</a:t>
                      </a:r>
                      <a:endParaRPr lang="tr" sz="1050" spc="-50" dirty="0">
                        <a:latin typeface="Lucida Sans Unicode"/>
                      </a:endParaRPr>
                    </a:p>
                  </a:txBody>
                  <a:tcPr marL="0" marR="0" marT="0" marB="0" anchor="ctr"/>
                </a:tc>
                <a:tc>
                  <a:txBody>
                    <a:bodyPr/>
                    <a:lstStyle/>
                    <a:p>
                      <a:pPr marL="469900" indent="0" algn="l"/>
                      <a:r>
                        <a:rPr lang="tr" sz="1050" spc="-50" dirty="0" smtClean="0"/>
                        <a:t>1</a:t>
                      </a:r>
                      <a:endParaRPr lang="tr" sz="1050" spc="-50" dirty="0">
                        <a:latin typeface="Lucida Sans Unicode"/>
                      </a:endParaRPr>
                    </a:p>
                  </a:txBody>
                  <a:tcPr marL="0" marR="0" marT="0" marB="0" anchor="ctr"/>
                </a:tc>
              </a:tr>
              <a:tr h="192024">
                <a:tc>
                  <a:txBody>
                    <a:bodyPr/>
                    <a:lstStyle/>
                    <a:p>
                      <a:pPr marL="241300" indent="0"/>
                      <a:r>
                        <a:rPr lang="tr" sz="1050" spc="-50"/>
                        <a:t>24.</a:t>
                      </a:r>
                      <a:endParaRPr lang="tr" sz="1050" spc="-50">
                        <a:solidFill>
                          <a:srgbClr val="3E1912"/>
                        </a:solidFill>
                        <a:latin typeface="Lucida Sans Unicode"/>
                      </a:endParaRPr>
                    </a:p>
                  </a:txBody>
                  <a:tcPr marL="0" marR="0" marT="0" marB="0" anchor="ctr"/>
                </a:tc>
                <a:tc>
                  <a:txBody>
                    <a:bodyPr/>
                    <a:lstStyle/>
                    <a:p>
                      <a:pPr marL="88900" indent="0" algn="l"/>
                      <a:r>
                        <a:rPr lang="tr" sz="1050" spc="-50" dirty="0" smtClean="0"/>
                        <a:t>İTFAİYE</a:t>
                      </a:r>
                      <a:endParaRPr lang="tr" sz="1050" spc="-50" dirty="0">
                        <a:latin typeface="Lucida Sans Unicode"/>
                      </a:endParaRPr>
                    </a:p>
                  </a:txBody>
                  <a:tcPr marL="0" marR="0" marT="0" marB="0" anchor="ctr"/>
                </a:tc>
                <a:tc>
                  <a:txBody>
                    <a:bodyPr/>
                    <a:lstStyle/>
                    <a:p>
                      <a:pPr marL="469900" indent="0" algn="l"/>
                      <a:r>
                        <a:rPr lang="tr" sz="1050" cap="small" spc="-50" dirty="0"/>
                        <a:t>1</a:t>
                      </a:r>
                      <a:endParaRPr lang="tr" sz="1050" cap="small" spc="-50" dirty="0">
                        <a:solidFill>
                          <a:srgbClr val="3E1912"/>
                        </a:solidFill>
                        <a:latin typeface="Lucida Sans Unicode"/>
                      </a:endParaRPr>
                    </a:p>
                  </a:txBody>
                  <a:tcPr marL="0" marR="0" marT="0" marB="0" anchor="ctr"/>
                </a:tc>
              </a:tr>
              <a:tr h="192024">
                <a:tc>
                  <a:txBody>
                    <a:bodyPr/>
                    <a:lstStyle/>
                    <a:p>
                      <a:pPr marL="241300" indent="0"/>
                      <a:r>
                        <a:rPr lang="tr" sz="1050" spc="-50"/>
                        <a:t>25.</a:t>
                      </a:r>
                      <a:endParaRPr lang="tr" sz="1050" spc="-50">
                        <a:solidFill>
                          <a:srgbClr val="1F1919"/>
                        </a:solidFill>
                        <a:latin typeface="Lucida Sans Unicode"/>
                      </a:endParaRPr>
                    </a:p>
                  </a:txBody>
                  <a:tcPr marL="0" marR="0" marT="0" marB="0" anchor="ctr"/>
                </a:tc>
                <a:tc>
                  <a:txBody>
                    <a:bodyPr/>
                    <a:lstStyle/>
                    <a:p>
                      <a:pPr marL="88900" indent="0" algn="l"/>
                      <a:r>
                        <a:rPr lang="tr" sz="1050" spc="-50" dirty="0" smtClean="0"/>
                        <a:t>FİNİŞHER</a:t>
                      </a:r>
                      <a:endParaRPr lang="tr" sz="1050" spc="-50" dirty="0">
                        <a:solidFill>
                          <a:srgbClr val="1F1919"/>
                        </a:solidFill>
                        <a:latin typeface="Lucida Sans Unicode"/>
                      </a:endParaRPr>
                    </a:p>
                  </a:txBody>
                  <a:tcPr marL="0" marR="0" marT="0" marB="0" anchor="ctr"/>
                </a:tc>
                <a:tc>
                  <a:txBody>
                    <a:bodyPr/>
                    <a:lstStyle/>
                    <a:p>
                      <a:pPr marL="469900" indent="0" algn="l"/>
                      <a:r>
                        <a:rPr lang="tr" sz="1050" spc="-50" dirty="0" smtClean="0"/>
                        <a:t>3</a:t>
                      </a:r>
                      <a:endParaRPr lang="tr" sz="1050" spc="-50" dirty="0">
                        <a:latin typeface="Lucida Sans Unicode"/>
                      </a:endParaRPr>
                    </a:p>
                  </a:txBody>
                  <a:tcPr marL="0" marR="0" marT="0" marB="0" anchor="ctr"/>
                </a:tc>
              </a:tr>
              <a:tr h="192024">
                <a:tc gridSpan="2">
                  <a:txBody>
                    <a:bodyPr/>
                    <a:lstStyle/>
                    <a:p>
                      <a:pPr marL="4140200" indent="0"/>
                      <a:r>
                        <a:rPr lang="tr" sz="1050" spc="-50" dirty="0"/>
                        <a:t>TOPLAM</a:t>
                      </a:r>
                      <a:endParaRPr lang="tr" sz="1050" spc="-50" dirty="0">
                        <a:solidFill>
                          <a:srgbClr val="1F1919"/>
                        </a:solidFill>
                        <a:latin typeface="Lucida Sans Unicode"/>
                      </a:endParaRPr>
                    </a:p>
                  </a:txBody>
                  <a:tcPr marL="0" marR="0" marT="0" marB="0" anchor="ctr"/>
                </a:tc>
                <a:tc hMerge="1">
                  <a:txBody>
                    <a:bodyPr/>
                    <a:lstStyle/>
                    <a:p>
                      <a:endParaRPr sz="1000"/>
                    </a:p>
                  </a:txBody>
                  <a:tcPr marL="0" marR="0" marT="0" marB="0"/>
                </a:tc>
                <a:tc>
                  <a:txBody>
                    <a:bodyPr/>
                    <a:lstStyle/>
                    <a:p>
                      <a:pPr marL="469900" indent="0" algn="l"/>
                      <a:r>
                        <a:rPr lang="tr" sz="1050" cap="small" spc="-50" dirty="0" smtClean="0"/>
                        <a:t>186</a:t>
                      </a:r>
                      <a:endParaRPr lang="tr" sz="1050" cap="small" spc="-50" dirty="0">
                        <a:solidFill>
                          <a:srgbClr val="3E1912"/>
                        </a:solidFill>
                        <a:latin typeface="Lucida Sans Unicode"/>
                      </a:endParaRPr>
                    </a:p>
                  </a:txBody>
                  <a:tcPr marL="0" marR="0" marT="0" marB="0" anchor="ctr"/>
                </a:tc>
              </a:tr>
              <a:tr h="738626">
                <a:tc gridSpan="3">
                  <a:txBody>
                    <a:bodyPr/>
                    <a:lstStyle/>
                    <a:p>
                      <a:pPr marL="2044700" indent="0" algn="just">
                        <a:spcAft>
                          <a:spcPts val="1050"/>
                        </a:spcAft>
                      </a:pPr>
                      <a:r>
                        <a:rPr lang="tr" sz="1050" dirty="0" smtClean="0"/>
                        <a:t>Tablo </a:t>
                      </a:r>
                      <a:r>
                        <a:rPr lang="tr" sz="1050" dirty="0"/>
                        <a:t>4. Mevcut Araç </a:t>
                      </a:r>
                      <a:r>
                        <a:rPr lang="tr" sz="1050" dirty="0" smtClean="0"/>
                        <a:t>Durumu</a:t>
                      </a:r>
                      <a:endParaRPr lang="tr" sz="1050" dirty="0">
                        <a:solidFill>
                          <a:srgbClr val="FA1825"/>
                        </a:solidFill>
                        <a:latin typeface="Lucida Sans Unicode"/>
                      </a:endParaRPr>
                    </a:p>
                  </a:txBody>
                  <a:tcPr marL="0" marR="0" marT="0" marB="0" anchor="ctr"/>
                </a:tc>
                <a:tc hMerge="1">
                  <a:txBody>
                    <a:bodyPr/>
                    <a:lstStyle/>
                    <a:p>
                      <a:endParaRPr sz="2800"/>
                    </a:p>
                  </a:txBody>
                  <a:tcPr marL="0" marR="0" marT="0" marB="0"/>
                </a:tc>
                <a:tc hMerge="1">
                  <a:txBody>
                    <a:bodyPr/>
                    <a:lstStyle/>
                    <a:p>
                      <a:endParaRPr sz="2800"/>
                    </a:p>
                  </a:txBody>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3" name="2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İL </a:t>
            </a:r>
            <a:r>
              <a:rPr lang="tr" sz="1000" spc="-100" dirty="0">
                <a:solidFill>
                  <a:srgbClr val="808282"/>
                </a:solidFill>
                <a:latin typeface="Trebuchet MS"/>
              </a:rPr>
              <a:t>ÖZEL İDARESİ</a:t>
            </a:r>
          </a:p>
        </p:txBody>
      </p:sp>
      <p:sp>
        <p:nvSpPr>
          <p:cNvPr id="5" name="4 Dikdörtgen"/>
          <p:cNvSpPr/>
          <p:nvPr/>
        </p:nvSpPr>
        <p:spPr>
          <a:xfrm>
            <a:off x="852467" y="1346966"/>
            <a:ext cx="5843016" cy="285752"/>
          </a:xfrm>
          <a:prstGeom prst="rect">
            <a:avLst/>
          </a:prstGeom>
          <a:solidFill>
            <a:srgbClr val="FE5A27"/>
          </a:solidFill>
        </p:spPr>
        <p:txBody>
          <a:bodyPr lIns="0" tIns="0" rIns="0" bIns="0" anchor="ctr">
            <a:noAutofit/>
          </a:bodyPr>
          <a:lstStyle/>
          <a:p>
            <a:pPr marL="1219200" indent="0">
              <a:spcAft>
                <a:spcPts val="630"/>
              </a:spcAft>
            </a:pPr>
            <a:r>
              <a:rPr lang="tr" sz="1100" spc="-50" dirty="0" smtClean="0">
                <a:solidFill>
                  <a:srgbClr val="FFFFFF"/>
                </a:solidFill>
                <a:latin typeface="Lucida Sans Unicode"/>
              </a:rPr>
              <a:t>    ERZİNCAN </a:t>
            </a:r>
            <a:r>
              <a:rPr lang="tr" sz="1100" spc="-50" dirty="0">
                <a:solidFill>
                  <a:srgbClr val="FFFFFF"/>
                </a:solidFill>
                <a:latin typeface="Lucida Sans Unicode"/>
              </a:rPr>
              <a:t>İL ÖZEL İDARESİ TAŞINMAZLARI İCMALİ</a:t>
            </a:r>
          </a:p>
        </p:txBody>
      </p:sp>
      <p:graphicFrame>
        <p:nvGraphicFramePr>
          <p:cNvPr id="6" name="5 Tablo"/>
          <p:cNvGraphicFramePr>
            <a:graphicFrameLocks noGrp="1"/>
          </p:cNvGraphicFramePr>
          <p:nvPr/>
        </p:nvGraphicFramePr>
        <p:xfrm>
          <a:off x="781029" y="1918470"/>
          <a:ext cx="6000792" cy="4023966"/>
        </p:xfrm>
        <a:graphic>
          <a:graphicData uri="http://schemas.openxmlformats.org/drawingml/2006/table">
            <a:tbl>
              <a:tblPr>
                <a:tableStyleId>{073A0DAA-6AF3-43AB-8588-CEC1D06C72B9}</a:tableStyleId>
              </a:tblPr>
              <a:tblGrid>
                <a:gridCol w="469392"/>
                <a:gridCol w="1959500"/>
                <a:gridCol w="1357322"/>
                <a:gridCol w="928694"/>
                <a:gridCol w="1285884"/>
              </a:tblGrid>
              <a:tr h="390144">
                <a:tc>
                  <a:txBody>
                    <a:bodyPr/>
                    <a:lstStyle/>
                    <a:p>
                      <a:pPr marL="88900" indent="0"/>
                      <a:r>
                        <a:rPr lang="tr" sz="1000" spc="-50" dirty="0"/>
                        <a:t>S.NO</a:t>
                      </a:r>
                      <a:endParaRPr lang="tr" sz="1000" spc="-50" dirty="0">
                        <a:solidFill>
                          <a:srgbClr val="FA273F"/>
                        </a:solidFill>
                        <a:latin typeface="Lucida Sans Unicode"/>
                      </a:endParaRPr>
                    </a:p>
                  </a:txBody>
                  <a:tcPr marL="0" marR="0" marT="0" marB="0" anchor="ctr"/>
                </a:tc>
                <a:tc>
                  <a:txBody>
                    <a:bodyPr/>
                    <a:lstStyle/>
                    <a:p>
                      <a:pPr marL="76200" indent="0"/>
                      <a:r>
                        <a:rPr lang="tr" sz="1000" spc="-50" dirty="0"/>
                        <a:t>TAŞINMAZIN ADI</a:t>
                      </a:r>
                      <a:endParaRPr lang="tr" sz="1000" spc="-50" dirty="0">
                        <a:solidFill>
                          <a:srgbClr val="FA1825"/>
                        </a:solidFill>
                        <a:latin typeface="Lucida Sans Unicode"/>
                      </a:endParaRPr>
                    </a:p>
                  </a:txBody>
                  <a:tcPr marL="0" marR="0" marT="0" marB="0" anchor="ctr"/>
                </a:tc>
                <a:tc>
                  <a:txBody>
                    <a:bodyPr/>
                    <a:lstStyle/>
                    <a:p>
                      <a:pPr marL="393700" marR="368300" indent="0" algn="r">
                        <a:lnSpc>
                          <a:spcPts val="1248"/>
                        </a:lnSpc>
                      </a:pPr>
                      <a:r>
                        <a:rPr lang="tr" sz="900" cap="small" spc="-50" dirty="0" smtClean="0"/>
                        <a:t>MERKEZ M2</a:t>
                      </a:r>
                      <a:endParaRPr lang="tr" sz="900" cap="small" spc="-50" dirty="0">
                        <a:solidFill>
                          <a:srgbClr val="FA1825"/>
                        </a:solidFill>
                        <a:latin typeface="Lucida Sans Unicode"/>
                      </a:endParaRPr>
                    </a:p>
                  </a:txBody>
                  <a:tcPr marL="0" marR="0" marT="0" marB="0" anchor="ctr"/>
                </a:tc>
                <a:tc>
                  <a:txBody>
                    <a:bodyPr/>
                    <a:lstStyle/>
                    <a:p>
                      <a:pPr indent="0" algn="ctr">
                        <a:lnSpc>
                          <a:spcPts val="1248"/>
                        </a:lnSpc>
                      </a:pPr>
                      <a:r>
                        <a:rPr lang="tr" sz="900" spc="-50" dirty="0"/>
                        <a:t>İLÇELER </a:t>
                      </a:r>
                      <a:r>
                        <a:rPr lang="tr" sz="900" cap="small" spc="-50" dirty="0"/>
                        <a:t>m2</a:t>
                      </a:r>
                      <a:endParaRPr lang="tr" sz="900" cap="small" spc="-50" dirty="0">
                        <a:solidFill>
                          <a:srgbClr val="FA1825"/>
                        </a:solidFill>
                        <a:latin typeface="Lucida Sans Unicode"/>
                      </a:endParaRPr>
                    </a:p>
                  </a:txBody>
                  <a:tcPr marL="0" marR="0" marT="0" marB="0" anchor="ctr"/>
                </a:tc>
                <a:tc>
                  <a:txBody>
                    <a:bodyPr/>
                    <a:lstStyle/>
                    <a:p>
                      <a:pPr marL="279400" marR="355600" indent="0" algn="r">
                        <a:lnSpc>
                          <a:spcPts val="1248"/>
                        </a:lnSpc>
                      </a:pPr>
                      <a:r>
                        <a:rPr lang="tr" sz="900" spc="-50" dirty="0"/>
                        <a:t>TOPLAM </a:t>
                      </a:r>
                      <a:r>
                        <a:rPr lang="tr" sz="900" cap="small" spc="-50" dirty="0"/>
                        <a:t>m2</a:t>
                      </a:r>
                      <a:endParaRPr lang="tr" sz="900" cap="small" spc="-50" dirty="0">
                        <a:solidFill>
                          <a:srgbClr val="FA1825"/>
                        </a:solidFill>
                        <a:latin typeface="Lucida Sans Unicode"/>
                      </a:endParaRPr>
                    </a:p>
                  </a:txBody>
                  <a:tcPr marL="0" marR="0" marT="0" marB="0" anchor="ctr"/>
                </a:tc>
              </a:tr>
              <a:tr h="538550">
                <a:tc>
                  <a:txBody>
                    <a:bodyPr/>
                    <a:lstStyle/>
                    <a:p>
                      <a:pPr marL="88900" indent="0"/>
                      <a:r>
                        <a:rPr lang="tr" sz="1000" cap="small" spc="-50" dirty="0"/>
                        <a:t>1</a:t>
                      </a:r>
                      <a:endParaRPr lang="tr" sz="1000" cap="small" spc="-50" dirty="0">
                        <a:solidFill>
                          <a:srgbClr val="FA273F"/>
                        </a:solidFill>
                        <a:latin typeface="Lucida Sans Unicode"/>
                      </a:endParaRPr>
                    </a:p>
                  </a:txBody>
                  <a:tcPr marL="0" marR="0" marT="0" marB="0" anchor="ctr"/>
                </a:tc>
                <a:tc>
                  <a:txBody>
                    <a:bodyPr/>
                    <a:lstStyle/>
                    <a:p>
                      <a:pPr marL="76200" marR="774700" indent="0" algn="l">
                        <a:lnSpc>
                          <a:spcPts val="1200"/>
                        </a:lnSpc>
                      </a:pPr>
                      <a:r>
                        <a:rPr lang="tr" sz="1000" spc="-50" dirty="0"/>
                        <a:t>HİZMET BİNALARI İLE MUHTELİF BİNALAR</a:t>
                      </a:r>
                      <a:endParaRPr lang="tr" sz="1000" spc="-50" dirty="0">
                        <a:solidFill>
                          <a:srgbClr val="1F1919"/>
                        </a:solidFill>
                        <a:latin typeface="Lucida Sans Unicode"/>
                      </a:endParaRPr>
                    </a:p>
                  </a:txBody>
                  <a:tcPr marL="0" marR="0" marT="0" marB="0" anchor="ctr"/>
                </a:tc>
                <a:tc>
                  <a:txBody>
                    <a:bodyPr/>
                    <a:lstStyle/>
                    <a:p>
                      <a:pPr marR="368300" indent="0" algn="r"/>
                      <a:r>
                        <a:rPr lang="tr" sz="1000" spc="-50" dirty="0" smtClean="0"/>
                        <a:t>41.459</a:t>
                      </a:r>
                      <a:endParaRPr lang="tr" sz="1000" spc="-50" dirty="0">
                        <a:latin typeface="Lucida Sans Unicode"/>
                      </a:endParaRPr>
                    </a:p>
                  </a:txBody>
                  <a:tcPr marL="0" marR="0" marT="0" marB="0" anchor="ctr"/>
                </a:tc>
                <a:tc>
                  <a:txBody>
                    <a:bodyPr/>
                    <a:lstStyle/>
                    <a:p>
                      <a:pPr indent="0" algn="ctr"/>
                      <a:r>
                        <a:rPr lang="tr" sz="1000" spc="-50" dirty="0" smtClean="0"/>
                        <a:t>6.920</a:t>
                      </a:r>
                      <a:endParaRPr lang="tr" sz="1000" spc="-50" dirty="0">
                        <a:latin typeface="Lucida Sans Unicode"/>
                      </a:endParaRPr>
                    </a:p>
                  </a:txBody>
                  <a:tcPr marL="0" marR="0" marT="0" marB="0" anchor="ctr"/>
                </a:tc>
                <a:tc>
                  <a:txBody>
                    <a:bodyPr/>
                    <a:lstStyle/>
                    <a:p>
                      <a:pPr marR="355600" indent="0" algn="r"/>
                      <a:r>
                        <a:rPr lang="tr" sz="1000" spc="-50" dirty="0" smtClean="0"/>
                        <a:t>48.379</a:t>
                      </a:r>
                      <a:endParaRPr lang="tr" sz="1000" spc="-50" dirty="0">
                        <a:latin typeface="Lucida Sans Unicode"/>
                      </a:endParaRPr>
                    </a:p>
                  </a:txBody>
                  <a:tcPr marL="0" marR="0" marT="0" marB="0" anchor="ctr"/>
                </a:tc>
              </a:tr>
              <a:tr h="367102">
                <a:tc>
                  <a:txBody>
                    <a:bodyPr/>
                    <a:lstStyle/>
                    <a:p>
                      <a:pPr marL="88900" indent="0"/>
                      <a:r>
                        <a:rPr lang="tr" sz="1000" spc="-50"/>
                        <a:t>2</a:t>
                      </a:r>
                      <a:endParaRPr lang="tr" sz="1000" spc="-50">
                        <a:solidFill>
                          <a:srgbClr val="FA273F"/>
                        </a:solidFill>
                        <a:latin typeface="Lucida Sans Unicode"/>
                      </a:endParaRPr>
                    </a:p>
                  </a:txBody>
                  <a:tcPr marL="0" marR="0" marT="0" marB="0" anchor="ctr"/>
                </a:tc>
                <a:tc>
                  <a:txBody>
                    <a:bodyPr/>
                    <a:lstStyle/>
                    <a:p>
                      <a:pPr marL="76200" indent="0" algn="l"/>
                      <a:r>
                        <a:rPr lang="tr" sz="1000" spc="-50" dirty="0" smtClean="0"/>
                        <a:t>LOJMANLAR VE DİĞER KONUTLAR</a:t>
                      </a:r>
                      <a:endParaRPr lang="tr" sz="1000" spc="-50" dirty="0">
                        <a:latin typeface="Lucida Sans Unicode"/>
                      </a:endParaRPr>
                    </a:p>
                  </a:txBody>
                  <a:tcPr marL="0" marR="0" marT="0" marB="0" anchor="ctr"/>
                </a:tc>
                <a:tc>
                  <a:txBody>
                    <a:bodyPr/>
                    <a:lstStyle/>
                    <a:p>
                      <a:pPr marR="368300" indent="0" algn="r"/>
                      <a:r>
                        <a:rPr lang="tr" sz="1000" cap="small" spc="-50" dirty="0" smtClean="0"/>
                        <a:t>23.804</a:t>
                      </a:r>
                      <a:endParaRPr lang="tr" sz="1000" cap="small" spc="-50" dirty="0">
                        <a:solidFill>
                          <a:srgbClr val="1F1919"/>
                        </a:solidFill>
                        <a:latin typeface="Lucida Sans Unicode"/>
                      </a:endParaRPr>
                    </a:p>
                  </a:txBody>
                  <a:tcPr marL="0" marR="0" marT="0" marB="0" anchor="ctr"/>
                </a:tc>
                <a:tc>
                  <a:txBody>
                    <a:bodyPr/>
                    <a:lstStyle/>
                    <a:p>
                      <a:pPr indent="0" algn="ctr"/>
                      <a:r>
                        <a:rPr lang="tr" sz="1000" spc="-50" dirty="0" smtClean="0"/>
                        <a:t>18.587</a:t>
                      </a:r>
                      <a:endParaRPr lang="tr" sz="1000" spc="-50" dirty="0">
                        <a:solidFill>
                          <a:srgbClr val="1F1919"/>
                        </a:solidFill>
                        <a:latin typeface="Lucida Sans Unicode"/>
                      </a:endParaRPr>
                    </a:p>
                  </a:txBody>
                  <a:tcPr marL="0" marR="0" marT="0" marB="0" anchor="ctr"/>
                </a:tc>
                <a:tc>
                  <a:txBody>
                    <a:bodyPr/>
                    <a:lstStyle/>
                    <a:p>
                      <a:pPr marR="355600" indent="0" algn="r"/>
                      <a:r>
                        <a:rPr lang="tr" sz="1000" spc="-50" dirty="0" smtClean="0"/>
                        <a:t>42.391</a:t>
                      </a:r>
                      <a:endParaRPr lang="tr" sz="1000" spc="-50" dirty="0">
                        <a:latin typeface="Lucida Sans Unicode"/>
                      </a:endParaRPr>
                    </a:p>
                  </a:txBody>
                  <a:tcPr marL="0" marR="0" marT="0" marB="0" anchor="ctr"/>
                </a:tc>
              </a:tr>
              <a:tr h="214314">
                <a:tc>
                  <a:txBody>
                    <a:bodyPr/>
                    <a:lstStyle/>
                    <a:p>
                      <a:pPr marL="88900" indent="0"/>
                      <a:r>
                        <a:rPr lang="tr" sz="1000" spc="-50"/>
                        <a:t>3</a:t>
                      </a:r>
                      <a:endParaRPr lang="tr" sz="1000" spc="-50">
                        <a:solidFill>
                          <a:srgbClr val="FA273F"/>
                        </a:solidFill>
                        <a:latin typeface="Lucida Sans Unicode"/>
                      </a:endParaRPr>
                    </a:p>
                  </a:txBody>
                  <a:tcPr marL="0" marR="0" marT="0" marB="0" anchor="ctr"/>
                </a:tc>
                <a:tc>
                  <a:txBody>
                    <a:bodyPr/>
                    <a:lstStyle/>
                    <a:p>
                      <a:pPr marL="76200" indent="0" algn="l"/>
                      <a:r>
                        <a:rPr lang="tr" sz="1000" spc="-50" dirty="0"/>
                        <a:t>OKULLAR</a:t>
                      </a:r>
                      <a:endParaRPr lang="tr" sz="1000" spc="-50" dirty="0">
                        <a:solidFill>
                          <a:srgbClr val="1F1919"/>
                        </a:solidFill>
                        <a:latin typeface="Lucida Sans Unicode"/>
                      </a:endParaRPr>
                    </a:p>
                  </a:txBody>
                  <a:tcPr marL="0" marR="0" marT="0" marB="0" anchor="ctr"/>
                </a:tc>
                <a:tc>
                  <a:txBody>
                    <a:bodyPr/>
                    <a:lstStyle/>
                    <a:p>
                      <a:pPr marR="368300" indent="0" algn="r"/>
                      <a:r>
                        <a:rPr lang="tr" sz="1000" spc="-50" dirty="0" smtClean="0"/>
                        <a:t>1.038,427</a:t>
                      </a:r>
                      <a:endParaRPr lang="tr" sz="1000" spc="-50" dirty="0">
                        <a:solidFill>
                          <a:srgbClr val="1F1919"/>
                        </a:solidFill>
                        <a:latin typeface="Lucida Sans Unicode"/>
                      </a:endParaRPr>
                    </a:p>
                  </a:txBody>
                  <a:tcPr marL="0" marR="0" marT="0" marB="0" anchor="ctr"/>
                </a:tc>
                <a:tc>
                  <a:txBody>
                    <a:bodyPr/>
                    <a:lstStyle/>
                    <a:p>
                      <a:pPr indent="0" algn="ctr"/>
                      <a:r>
                        <a:rPr lang="tr" sz="1000" cap="small" spc="-50" dirty="0" smtClean="0"/>
                        <a:t>371.573</a:t>
                      </a:r>
                      <a:endParaRPr lang="tr" sz="1000" cap="small" spc="-50" dirty="0">
                        <a:latin typeface="Lucida Sans Unicode"/>
                      </a:endParaRPr>
                    </a:p>
                  </a:txBody>
                  <a:tcPr marL="0" marR="0" marT="0" marB="0" anchor="ctr"/>
                </a:tc>
                <a:tc>
                  <a:txBody>
                    <a:bodyPr/>
                    <a:lstStyle/>
                    <a:p>
                      <a:pPr marR="355600" indent="0" algn="r"/>
                      <a:r>
                        <a:rPr lang="tr" sz="1000" spc="-50" dirty="0" smtClean="0"/>
                        <a:t>1.410,000</a:t>
                      </a:r>
                      <a:endParaRPr lang="tr" sz="1000" spc="-50" dirty="0">
                        <a:solidFill>
                          <a:srgbClr val="1F1919"/>
                        </a:solidFill>
                        <a:latin typeface="Lucida Sans Unicode"/>
                      </a:endParaRPr>
                    </a:p>
                  </a:txBody>
                  <a:tcPr marL="0" marR="0" marT="0" marB="0" anchor="ctr"/>
                </a:tc>
              </a:tr>
              <a:tr h="214314">
                <a:tc>
                  <a:txBody>
                    <a:bodyPr/>
                    <a:lstStyle/>
                    <a:p>
                      <a:pPr marL="88900" indent="0"/>
                      <a:r>
                        <a:rPr lang="tr" sz="1000" spc="-50"/>
                        <a:t>4</a:t>
                      </a:r>
                      <a:endParaRPr lang="tr" sz="1000" spc="-50">
                        <a:solidFill>
                          <a:srgbClr val="FA273F"/>
                        </a:solidFill>
                        <a:latin typeface="Lucida Sans Unicode"/>
                      </a:endParaRPr>
                    </a:p>
                  </a:txBody>
                  <a:tcPr marL="0" marR="0" marT="0" marB="0" anchor="ctr"/>
                </a:tc>
                <a:tc>
                  <a:txBody>
                    <a:bodyPr/>
                    <a:lstStyle/>
                    <a:p>
                      <a:pPr marL="76200" indent="0" algn="l"/>
                      <a:r>
                        <a:rPr lang="tr" sz="1000" spc="-50" dirty="0"/>
                        <a:t>SPOR </a:t>
                      </a:r>
                      <a:r>
                        <a:rPr lang="tr" sz="1000" spc="-50" dirty="0" smtClean="0"/>
                        <a:t>TESİSLERİ</a:t>
                      </a:r>
                      <a:r>
                        <a:rPr lang="tr" sz="1000" spc="-50" baseline="0" dirty="0" smtClean="0"/>
                        <a:t> VE SAHALARI</a:t>
                      </a:r>
                      <a:endParaRPr lang="tr" sz="1000" spc="-50" dirty="0">
                        <a:solidFill>
                          <a:srgbClr val="1F1919"/>
                        </a:solidFill>
                        <a:latin typeface="Lucida Sans Unicode"/>
                      </a:endParaRPr>
                    </a:p>
                  </a:txBody>
                  <a:tcPr marL="0" marR="0" marT="0" marB="0" anchor="ctr"/>
                </a:tc>
                <a:tc>
                  <a:txBody>
                    <a:bodyPr/>
                    <a:lstStyle/>
                    <a:p>
                      <a:pPr marR="368300" indent="0" algn="r"/>
                      <a:r>
                        <a:rPr lang="tr" sz="1000" cap="small" spc="-50" dirty="0" smtClean="0"/>
                        <a:t>0</a:t>
                      </a:r>
                      <a:endParaRPr lang="tr" sz="1000" cap="small" spc="-50" dirty="0">
                        <a:solidFill>
                          <a:srgbClr val="1F1919"/>
                        </a:solidFill>
                        <a:latin typeface="Lucida Sans Unicode"/>
                      </a:endParaRPr>
                    </a:p>
                  </a:txBody>
                  <a:tcPr marL="0" marR="0" marT="0" marB="0" anchor="ctr"/>
                </a:tc>
                <a:tc>
                  <a:txBody>
                    <a:bodyPr/>
                    <a:lstStyle/>
                    <a:p>
                      <a:pPr indent="0" algn="ctr"/>
                      <a:r>
                        <a:rPr lang="tr" sz="1000" cap="small" spc="-50" dirty="0" smtClean="0"/>
                        <a:t>34.925</a:t>
                      </a:r>
                      <a:endParaRPr lang="tr" sz="1000" cap="small" spc="-50" dirty="0">
                        <a:latin typeface="Lucida Sans Unicode"/>
                      </a:endParaRPr>
                    </a:p>
                  </a:txBody>
                  <a:tcPr marL="0" marR="0" marT="0" marB="0" anchor="ctr"/>
                </a:tc>
                <a:tc>
                  <a:txBody>
                    <a:bodyPr/>
                    <a:lstStyle/>
                    <a:p>
                      <a:pPr marR="355600" indent="0" algn="r"/>
                      <a:r>
                        <a:rPr lang="tr" sz="1000" spc="-50" dirty="0" smtClean="0"/>
                        <a:t>34.925</a:t>
                      </a:r>
                      <a:endParaRPr lang="tr" sz="1000" spc="-50" dirty="0">
                        <a:latin typeface="Lucida Sans Unicode"/>
                      </a:endParaRPr>
                    </a:p>
                  </a:txBody>
                  <a:tcPr marL="0" marR="0" marT="0" marB="0" anchor="ctr"/>
                </a:tc>
              </a:tr>
              <a:tr h="214314">
                <a:tc>
                  <a:txBody>
                    <a:bodyPr/>
                    <a:lstStyle/>
                    <a:p>
                      <a:pPr marL="88900" indent="0"/>
                      <a:r>
                        <a:rPr lang="tr" sz="1000" spc="-50"/>
                        <a:t>5</a:t>
                      </a:r>
                      <a:endParaRPr lang="tr" sz="1000" spc="-50">
                        <a:solidFill>
                          <a:srgbClr val="FA273F"/>
                        </a:solidFill>
                        <a:latin typeface="Lucida Sans Unicode"/>
                      </a:endParaRPr>
                    </a:p>
                  </a:txBody>
                  <a:tcPr marL="0" marR="0" marT="0" marB="0" anchor="ctr"/>
                </a:tc>
                <a:tc>
                  <a:txBody>
                    <a:bodyPr/>
                    <a:lstStyle/>
                    <a:p>
                      <a:pPr marL="76200" indent="0" algn="l"/>
                      <a:r>
                        <a:rPr lang="tr" sz="1000" spc="-50" dirty="0" smtClean="0"/>
                        <a:t>OTEL VE ARSASI</a:t>
                      </a:r>
                      <a:endParaRPr lang="tr" sz="1000" spc="-50" dirty="0">
                        <a:latin typeface="Lucida Sans Unicode"/>
                      </a:endParaRPr>
                    </a:p>
                  </a:txBody>
                  <a:tcPr marL="0" marR="0" marT="0" marB="0" anchor="ctr"/>
                </a:tc>
                <a:tc>
                  <a:txBody>
                    <a:bodyPr/>
                    <a:lstStyle/>
                    <a:p>
                      <a:pPr marR="368300" indent="0" algn="r"/>
                      <a:r>
                        <a:rPr lang="tr" sz="1000" spc="-50" dirty="0" smtClean="0"/>
                        <a:t>0</a:t>
                      </a:r>
                      <a:endParaRPr lang="tr" sz="1000" spc="-50" dirty="0">
                        <a:latin typeface="Lucida Sans Unicode" pitchFamily="34" charset="0"/>
                        <a:cs typeface="Lucida Sans Unicode" pitchFamily="34" charset="0"/>
                      </a:endParaRPr>
                    </a:p>
                  </a:txBody>
                  <a:tcPr marL="0" marR="0" marT="0" marB="0" anchor="ctr"/>
                </a:tc>
                <a:tc>
                  <a:txBody>
                    <a:bodyPr/>
                    <a:lstStyle/>
                    <a:p>
                      <a:pPr indent="0" algn="ctr"/>
                      <a:r>
                        <a:rPr lang="tr" sz="1000" dirty="0" smtClean="0"/>
                        <a:t>52.600</a:t>
                      </a:r>
                      <a:endParaRPr lang="tr" sz="1000" dirty="0">
                        <a:solidFill>
                          <a:srgbClr val="3E1912"/>
                        </a:solidFill>
                        <a:latin typeface="Lucida Sans Unicode" pitchFamily="34" charset="0"/>
                        <a:cs typeface="Lucida Sans Unicode" pitchFamily="34" charset="0"/>
                      </a:endParaRPr>
                    </a:p>
                  </a:txBody>
                  <a:tcPr marL="0" marR="0" marT="0" marB="0" anchor="ctr"/>
                </a:tc>
                <a:tc>
                  <a:txBody>
                    <a:bodyPr/>
                    <a:lstStyle/>
                    <a:p>
                      <a:pPr marR="355600" indent="0" algn="r"/>
                      <a:r>
                        <a:rPr lang="tr" sz="1000" spc="-50" dirty="0" smtClean="0"/>
                        <a:t>52.600</a:t>
                      </a:r>
                      <a:endParaRPr lang="tr" sz="1000" spc="-50" dirty="0">
                        <a:latin typeface="Lucida Sans Unicode" pitchFamily="34" charset="0"/>
                        <a:cs typeface="Lucida Sans Unicode" pitchFamily="34" charset="0"/>
                      </a:endParaRPr>
                    </a:p>
                  </a:txBody>
                  <a:tcPr marL="0" marR="0" marT="0" marB="0" anchor="ctr"/>
                </a:tc>
              </a:tr>
              <a:tr h="357190">
                <a:tc>
                  <a:txBody>
                    <a:bodyPr/>
                    <a:lstStyle/>
                    <a:p>
                      <a:pPr marL="88900" indent="0"/>
                      <a:r>
                        <a:rPr lang="tr" sz="1000" spc="-50"/>
                        <a:t>6</a:t>
                      </a:r>
                      <a:endParaRPr lang="tr" sz="1000" spc="-50">
                        <a:solidFill>
                          <a:srgbClr val="FA273F"/>
                        </a:solidFill>
                        <a:latin typeface="Lucida Sans Unicode"/>
                      </a:endParaRPr>
                    </a:p>
                  </a:txBody>
                  <a:tcPr marL="0" marR="0" marT="0" marB="0" anchor="ctr"/>
                </a:tc>
                <a:tc>
                  <a:txBody>
                    <a:bodyPr/>
                    <a:lstStyle/>
                    <a:p>
                      <a:pPr marL="76200" indent="0" algn="l"/>
                      <a:r>
                        <a:rPr lang="tr" sz="1000" spc="-50" dirty="0" smtClean="0"/>
                        <a:t>ARSA TARLALAR</a:t>
                      </a:r>
                      <a:r>
                        <a:rPr lang="tr" sz="1000" spc="-50" baseline="0" dirty="0" smtClean="0"/>
                        <a:t> VE HAM TOPRAK</a:t>
                      </a:r>
                      <a:endParaRPr lang="tr" sz="1000" spc="-50" dirty="0">
                        <a:latin typeface="Lucida Sans Unicode"/>
                      </a:endParaRPr>
                    </a:p>
                  </a:txBody>
                  <a:tcPr marL="0" marR="0" marT="0" marB="0" anchor="ctr"/>
                </a:tc>
                <a:tc>
                  <a:txBody>
                    <a:bodyPr/>
                    <a:lstStyle/>
                    <a:p>
                      <a:pPr marR="368300" indent="0" algn="r"/>
                      <a:r>
                        <a:rPr lang="tr" sz="1000" spc="-50" dirty="0" smtClean="0"/>
                        <a:t>876.985</a:t>
                      </a:r>
                      <a:endParaRPr lang="tr" sz="1000" spc="-50" dirty="0">
                        <a:latin typeface="Lucida Sans Unicode"/>
                      </a:endParaRPr>
                    </a:p>
                  </a:txBody>
                  <a:tcPr marL="0" marR="0" marT="0" marB="0" anchor="ctr"/>
                </a:tc>
                <a:tc>
                  <a:txBody>
                    <a:bodyPr/>
                    <a:lstStyle/>
                    <a:p>
                      <a:pPr indent="0" algn="ctr"/>
                      <a:r>
                        <a:rPr lang="tr" sz="1000" cap="small" spc="-50" dirty="0" smtClean="0"/>
                        <a:t>1.262,150</a:t>
                      </a:r>
                      <a:endParaRPr lang="tr" sz="1000" cap="small" spc="-50" dirty="0">
                        <a:latin typeface="Lucida Sans Unicode"/>
                      </a:endParaRPr>
                    </a:p>
                  </a:txBody>
                  <a:tcPr marL="0" marR="0" marT="0" marB="0" anchor="ctr"/>
                </a:tc>
                <a:tc>
                  <a:txBody>
                    <a:bodyPr/>
                    <a:lstStyle/>
                    <a:p>
                      <a:pPr marR="355600" indent="0" algn="r"/>
                      <a:r>
                        <a:rPr lang="tr" sz="1000" cap="small" spc="-50" dirty="0" smtClean="0"/>
                        <a:t>2.139,135</a:t>
                      </a:r>
                      <a:endParaRPr lang="tr" sz="1000" cap="small" spc="-50" dirty="0">
                        <a:latin typeface="Lucida Sans Unicode"/>
                      </a:endParaRPr>
                    </a:p>
                  </a:txBody>
                  <a:tcPr marL="0" marR="0" marT="0" marB="0" anchor="ctr"/>
                </a:tc>
              </a:tr>
              <a:tr h="214314">
                <a:tc>
                  <a:txBody>
                    <a:bodyPr/>
                    <a:lstStyle/>
                    <a:p>
                      <a:pPr marL="88900" indent="0"/>
                      <a:r>
                        <a:rPr lang="tr" sz="1000" spc="-50" dirty="0" smtClean="0"/>
                        <a:t>7</a:t>
                      </a:r>
                      <a:endParaRPr lang="tr" sz="1000" spc="-50" dirty="0">
                        <a:solidFill>
                          <a:srgbClr val="FA273F"/>
                        </a:solidFill>
                        <a:latin typeface="Lucida Sans Unicode"/>
                      </a:endParaRPr>
                    </a:p>
                  </a:txBody>
                  <a:tcPr marL="0" marR="0" marT="0" marB="0" anchor="ctr"/>
                </a:tc>
                <a:tc>
                  <a:txBody>
                    <a:bodyPr/>
                    <a:lstStyle/>
                    <a:p>
                      <a:pPr marL="76200" indent="0" algn="l"/>
                      <a:r>
                        <a:rPr lang="tr" sz="1000" spc="-50" dirty="0" smtClean="0"/>
                        <a:t>PARK VE </a:t>
                      </a:r>
                      <a:r>
                        <a:rPr lang="tr" sz="1000" spc="-50" dirty="0"/>
                        <a:t>BAHÇE</a:t>
                      </a:r>
                      <a:endParaRPr lang="tr" sz="1000" spc="-50" dirty="0">
                        <a:latin typeface="Lucida Sans Unicode"/>
                      </a:endParaRPr>
                    </a:p>
                  </a:txBody>
                  <a:tcPr marL="0" marR="0" marT="0" marB="0" anchor="ctr"/>
                </a:tc>
                <a:tc>
                  <a:txBody>
                    <a:bodyPr/>
                    <a:lstStyle/>
                    <a:p>
                      <a:pPr marR="368300" indent="0" algn="r"/>
                      <a:r>
                        <a:rPr lang="tr" sz="1000" spc="-50" dirty="0" smtClean="0"/>
                        <a:t>38.093</a:t>
                      </a:r>
                      <a:endParaRPr lang="tr" sz="1000" spc="-50" dirty="0">
                        <a:solidFill>
                          <a:srgbClr val="1F1919"/>
                        </a:solidFill>
                        <a:latin typeface="Lucida Sans Unicode"/>
                      </a:endParaRPr>
                    </a:p>
                  </a:txBody>
                  <a:tcPr marL="0" marR="0" marT="0" marB="0" anchor="ctr"/>
                </a:tc>
                <a:tc>
                  <a:txBody>
                    <a:bodyPr/>
                    <a:lstStyle/>
                    <a:p>
                      <a:pPr indent="0" algn="ctr"/>
                      <a:r>
                        <a:rPr lang="tr" sz="1000" spc="-50" dirty="0" smtClean="0"/>
                        <a:t>4.361</a:t>
                      </a:r>
                      <a:endParaRPr lang="tr" sz="1000" spc="-50" dirty="0">
                        <a:latin typeface="Lucida Sans Unicode"/>
                      </a:endParaRPr>
                    </a:p>
                  </a:txBody>
                  <a:tcPr marL="0" marR="0" marT="0" marB="0" anchor="ctr"/>
                </a:tc>
                <a:tc>
                  <a:txBody>
                    <a:bodyPr/>
                    <a:lstStyle/>
                    <a:p>
                      <a:pPr marR="355600" indent="0" algn="r"/>
                      <a:r>
                        <a:rPr lang="tr" sz="1000" spc="-50" dirty="0" smtClean="0"/>
                        <a:t>42.454</a:t>
                      </a:r>
                      <a:endParaRPr lang="tr" sz="1000" spc="-50" dirty="0">
                        <a:solidFill>
                          <a:srgbClr val="1F1919"/>
                        </a:solidFill>
                        <a:latin typeface="Lucida Sans Unicode"/>
                      </a:endParaRPr>
                    </a:p>
                  </a:txBody>
                  <a:tcPr marL="0" marR="0" marT="0" marB="0" anchor="ctr"/>
                </a:tc>
              </a:tr>
              <a:tr h="214314">
                <a:tc>
                  <a:txBody>
                    <a:bodyPr/>
                    <a:lstStyle/>
                    <a:p>
                      <a:pPr marL="88900" indent="0"/>
                      <a:r>
                        <a:rPr lang="tr" sz="1000" spc="-50" dirty="0" smtClean="0"/>
                        <a:t>8</a:t>
                      </a:r>
                      <a:endParaRPr lang="tr" sz="1000" spc="-50" dirty="0">
                        <a:solidFill>
                          <a:srgbClr val="FA273F"/>
                        </a:solidFill>
                        <a:latin typeface="Lucida Sans Unicode"/>
                      </a:endParaRPr>
                    </a:p>
                  </a:txBody>
                  <a:tcPr marL="0" marR="0" marT="0" marB="0" anchor="ctr"/>
                </a:tc>
                <a:tc>
                  <a:txBody>
                    <a:bodyPr/>
                    <a:lstStyle/>
                    <a:p>
                      <a:pPr marL="76200" indent="0" algn="l"/>
                      <a:r>
                        <a:rPr lang="tr" sz="1000" spc="-50" dirty="0" smtClean="0"/>
                        <a:t>YOLLAR VE SU KANALLARI</a:t>
                      </a:r>
                      <a:endParaRPr lang="tr" sz="1000" spc="-50" dirty="0">
                        <a:solidFill>
                          <a:srgbClr val="1F1919"/>
                        </a:solidFill>
                        <a:latin typeface="Lucida Sans Unicode"/>
                      </a:endParaRPr>
                    </a:p>
                  </a:txBody>
                  <a:tcPr marL="0" marR="0" marT="0" marB="0" anchor="ctr"/>
                </a:tc>
                <a:tc>
                  <a:txBody>
                    <a:bodyPr/>
                    <a:lstStyle/>
                    <a:p>
                      <a:pPr marR="368300" indent="0" algn="r"/>
                      <a:r>
                        <a:rPr lang="tr" sz="1000" spc="-50" dirty="0" smtClean="0"/>
                        <a:t>2.441</a:t>
                      </a:r>
                      <a:endParaRPr lang="tr" sz="1000" spc="-50" dirty="0">
                        <a:solidFill>
                          <a:srgbClr val="1F1919"/>
                        </a:solidFill>
                        <a:latin typeface="Lucida Sans Unicode"/>
                      </a:endParaRPr>
                    </a:p>
                  </a:txBody>
                  <a:tcPr marL="0" marR="0" marT="0" marB="0" anchor="ctr"/>
                </a:tc>
                <a:tc>
                  <a:txBody>
                    <a:bodyPr/>
                    <a:lstStyle/>
                    <a:p>
                      <a:pPr indent="0" algn="ctr"/>
                      <a:r>
                        <a:rPr lang="tr" sz="1000" spc="-50" dirty="0" smtClean="0"/>
                        <a:t>4.118</a:t>
                      </a:r>
                      <a:endParaRPr lang="tr" sz="1000" spc="-50" dirty="0">
                        <a:latin typeface="Lucida Sans Unicode"/>
                      </a:endParaRPr>
                    </a:p>
                  </a:txBody>
                  <a:tcPr marL="0" marR="0" marT="0" marB="0" anchor="ctr"/>
                </a:tc>
                <a:tc>
                  <a:txBody>
                    <a:bodyPr/>
                    <a:lstStyle/>
                    <a:p>
                      <a:pPr marR="355600" indent="0" algn="r"/>
                      <a:r>
                        <a:rPr lang="tr" sz="1000" spc="-50" dirty="0" smtClean="0"/>
                        <a:t>6.559</a:t>
                      </a:r>
                      <a:endParaRPr lang="tr" sz="1000" spc="-50" dirty="0">
                        <a:solidFill>
                          <a:srgbClr val="1F1919"/>
                        </a:solidFill>
                        <a:latin typeface="Lucida Sans Unicode"/>
                      </a:endParaRPr>
                    </a:p>
                  </a:txBody>
                  <a:tcPr marL="0" marR="0" marT="0" marB="0" anchor="ctr"/>
                </a:tc>
              </a:tr>
              <a:tr h="214314">
                <a:tc>
                  <a:txBody>
                    <a:bodyPr/>
                    <a:lstStyle/>
                    <a:p>
                      <a:pPr marL="88900" indent="0"/>
                      <a:r>
                        <a:rPr lang="tr" sz="1000" spc="-50" dirty="0" smtClean="0"/>
                        <a:t>9</a:t>
                      </a:r>
                      <a:endParaRPr lang="tr" sz="1000" spc="-50" dirty="0">
                        <a:solidFill>
                          <a:srgbClr val="FA273F"/>
                        </a:solidFill>
                        <a:latin typeface="Lucida Sans Unicode"/>
                      </a:endParaRPr>
                    </a:p>
                  </a:txBody>
                  <a:tcPr marL="0" marR="0" marT="0" marB="0" anchor="ctr"/>
                </a:tc>
                <a:tc>
                  <a:txBody>
                    <a:bodyPr/>
                    <a:lstStyle/>
                    <a:p>
                      <a:pPr marL="76200" indent="0" algn="l"/>
                      <a:r>
                        <a:rPr lang="tr" sz="1000" spc="-50" dirty="0" smtClean="0"/>
                        <a:t>YURT VE PANSİYON BİNALARI</a:t>
                      </a:r>
                      <a:endParaRPr lang="tr" sz="1000" spc="-50" dirty="0">
                        <a:solidFill>
                          <a:srgbClr val="1F1919"/>
                        </a:solidFill>
                        <a:latin typeface="Lucida Sans Unicode"/>
                      </a:endParaRPr>
                    </a:p>
                  </a:txBody>
                  <a:tcPr marL="0" marR="0" marT="0" marB="0" anchor="ctr"/>
                </a:tc>
                <a:tc>
                  <a:txBody>
                    <a:bodyPr/>
                    <a:lstStyle/>
                    <a:p>
                      <a:pPr marR="368300" indent="0" algn="r"/>
                      <a:r>
                        <a:rPr lang="tr" sz="1000" spc="-50" dirty="0" smtClean="0"/>
                        <a:t>0</a:t>
                      </a:r>
                      <a:endParaRPr lang="tr" sz="1000" spc="-50" dirty="0">
                        <a:solidFill>
                          <a:srgbClr val="1F1919"/>
                        </a:solidFill>
                        <a:latin typeface="Lucida Sans Unicode"/>
                      </a:endParaRPr>
                    </a:p>
                  </a:txBody>
                  <a:tcPr marL="0" marR="0" marT="0" marB="0" anchor="ctr"/>
                </a:tc>
                <a:tc>
                  <a:txBody>
                    <a:bodyPr/>
                    <a:lstStyle/>
                    <a:p>
                      <a:pPr indent="0" algn="ctr"/>
                      <a:r>
                        <a:rPr lang="tr" sz="1000" dirty="0" smtClean="0"/>
                        <a:t>11.812</a:t>
                      </a:r>
                      <a:endParaRPr lang="tr" sz="1000" dirty="0">
                        <a:solidFill>
                          <a:srgbClr val="3E1912"/>
                        </a:solidFill>
                        <a:latin typeface="Lucida Sans Unicode" pitchFamily="34" charset="0"/>
                        <a:cs typeface="Lucida Sans Unicode" pitchFamily="34" charset="0"/>
                      </a:endParaRPr>
                    </a:p>
                  </a:txBody>
                  <a:tcPr marL="0" marR="0" marT="0" marB="0" anchor="ctr"/>
                </a:tc>
                <a:tc>
                  <a:txBody>
                    <a:bodyPr/>
                    <a:lstStyle/>
                    <a:p>
                      <a:pPr marR="355600" indent="0" algn="r"/>
                      <a:r>
                        <a:rPr lang="tr" sz="1000" spc="-50" dirty="0" smtClean="0"/>
                        <a:t>11.812</a:t>
                      </a:r>
                      <a:endParaRPr lang="tr" sz="1000" spc="-50" dirty="0">
                        <a:solidFill>
                          <a:srgbClr val="1F1919"/>
                        </a:solidFill>
                        <a:latin typeface="Lucida Sans Unicode"/>
                      </a:endParaRPr>
                    </a:p>
                  </a:txBody>
                  <a:tcPr marL="0" marR="0" marT="0" marB="0" anchor="ctr"/>
                </a:tc>
              </a:tr>
              <a:tr h="214314">
                <a:tc>
                  <a:txBody>
                    <a:bodyPr/>
                    <a:lstStyle/>
                    <a:p>
                      <a:pPr marL="88900" indent="0"/>
                      <a:r>
                        <a:rPr lang="tr" sz="1000" spc="-50" dirty="0" smtClean="0"/>
                        <a:t>10</a:t>
                      </a:r>
                      <a:endParaRPr lang="tr" sz="1000" spc="-50" dirty="0">
                        <a:solidFill>
                          <a:srgbClr val="FA273F"/>
                        </a:solidFill>
                        <a:latin typeface="Lucida Sans Unicode"/>
                      </a:endParaRPr>
                    </a:p>
                  </a:txBody>
                  <a:tcPr marL="0" marR="0" marT="0" marB="0" anchor="ctr"/>
                </a:tc>
                <a:tc>
                  <a:txBody>
                    <a:bodyPr/>
                    <a:lstStyle/>
                    <a:p>
                      <a:pPr marL="76200" indent="0" algn="l"/>
                      <a:r>
                        <a:rPr lang="tr" sz="1000" spc="-50" dirty="0" smtClean="0"/>
                        <a:t>AĞAÇLANDIRILMIŞ ALANLAR</a:t>
                      </a:r>
                      <a:endParaRPr lang="tr" sz="1000" spc="-50" dirty="0">
                        <a:solidFill>
                          <a:srgbClr val="1F1919"/>
                        </a:solidFill>
                        <a:latin typeface="Lucida Sans Unicode"/>
                      </a:endParaRPr>
                    </a:p>
                  </a:txBody>
                  <a:tcPr marL="0" marR="0" marT="0" marB="0" anchor="ctr"/>
                </a:tc>
                <a:tc>
                  <a:txBody>
                    <a:bodyPr/>
                    <a:lstStyle/>
                    <a:p>
                      <a:pPr marR="368300" indent="0" algn="r"/>
                      <a:r>
                        <a:rPr lang="tr" sz="1000" spc="-50" dirty="0" smtClean="0"/>
                        <a:t>169.100</a:t>
                      </a:r>
                      <a:endParaRPr lang="tr" sz="1000" spc="-50" dirty="0">
                        <a:solidFill>
                          <a:srgbClr val="1F1919"/>
                        </a:solidFill>
                        <a:latin typeface="Lucida Sans Unicode"/>
                      </a:endParaRPr>
                    </a:p>
                  </a:txBody>
                  <a:tcPr marL="0" marR="0" marT="0" marB="0" anchor="ctr"/>
                </a:tc>
                <a:tc>
                  <a:txBody>
                    <a:bodyPr/>
                    <a:lstStyle/>
                    <a:p>
                      <a:pPr indent="0" algn="ctr"/>
                      <a:r>
                        <a:rPr lang="tr" sz="1000" dirty="0" smtClean="0"/>
                        <a:t>121.300</a:t>
                      </a:r>
                      <a:endParaRPr lang="tr" sz="1000" dirty="0">
                        <a:solidFill>
                          <a:srgbClr val="3E1912"/>
                        </a:solidFill>
                        <a:latin typeface="Lucida Sans Unicode" pitchFamily="34" charset="0"/>
                        <a:cs typeface="Lucida Sans Unicode" pitchFamily="34" charset="0"/>
                      </a:endParaRPr>
                    </a:p>
                  </a:txBody>
                  <a:tcPr marL="0" marR="0" marT="0" marB="0" anchor="ctr"/>
                </a:tc>
                <a:tc>
                  <a:txBody>
                    <a:bodyPr/>
                    <a:lstStyle/>
                    <a:p>
                      <a:pPr marR="355600" indent="0" algn="r"/>
                      <a:r>
                        <a:rPr lang="tr" sz="1000" spc="-50" dirty="0" smtClean="0"/>
                        <a:t>290.400</a:t>
                      </a:r>
                      <a:endParaRPr lang="tr" sz="1000" spc="-50" dirty="0">
                        <a:solidFill>
                          <a:srgbClr val="1F1919"/>
                        </a:solidFill>
                        <a:latin typeface="Lucida Sans Unicode"/>
                      </a:endParaRPr>
                    </a:p>
                  </a:txBody>
                  <a:tcPr marL="0" marR="0" marT="0" marB="0" anchor="ctr"/>
                </a:tc>
              </a:tr>
              <a:tr h="357190">
                <a:tc>
                  <a:txBody>
                    <a:bodyPr/>
                    <a:lstStyle/>
                    <a:p>
                      <a:pPr marL="88900" indent="0"/>
                      <a:r>
                        <a:rPr lang="tr" sz="1000" spc="-50" dirty="0" smtClean="0"/>
                        <a:t>11</a:t>
                      </a:r>
                      <a:endParaRPr lang="tr" sz="1000" spc="-50" dirty="0">
                        <a:solidFill>
                          <a:srgbClr val="FA273F"/>
                        </a:solidFill>
                        <a:latin typeface="Lucida Sans Unicode"/>
                      </a:endParaRPr>
                    </a:p>
                  </a:txBody>
                  <a:tcPr marL="0" marR="0" marT="0" marB="0" anchor="ctr"/>
                </a:tc>
                <a:tc>
                  <a:txBody>
                    <a:bodyPr/>
                    <a:lstStyle/>
                    <a:p>
                      <a:pPr marL="76200" indent="0" algn="l"/>
                      <a:r>
                        <a:rPr lang="tr" sz="1000" spc="-50" dirty="0" smtClean="0"/>
                        <a:t>MEDRESE KÜLLİYE VE İBADET ALANLARI</a:t>
                      </a:r>
                      <a:endParaRPr lang="tr" sz="1000" spc="-50" dirty="0">
                        <a:solidFill>
                          <a:srgbClr val="1F1919"/>
                        </a:solidFill>
                        <a:latin typeface="Lucida Sans Unicode"/>
                      </a:endParaRPr>
                    </a:p>
                  </a:txBody>
                  <a:tcPr marL="0" marR="0" marT="0" marB="0" anchor="ctr"/>
                </a:tc>
                <a:tc>
                  <a:txBody>
                    <a:bodyPr/>
                    <a:lstStyle/>
                    <a:p>
                      <a:pPr marR="368300" indent="0" algn="r"/>
                      <a:r>
                        <a:rPr lang="tr" sz="1000" spc="-50" dirty="0" smtClean="0"/>
                        <a:t>0</a:t>
                      </a:r>
                      <a:endParaRPr lang="tr" sz="1000" spc="-50" dirty="0">
                        <a:solidFill>
                          <a:srgbClr val="1F1919"/>
                        </a:solidFill>
                        <a:latin typeface="Lucida Sans Unicode"/>
                      </a:endParaRPr>
                    </a:p>
                  </a:txBody>
                  <a:tcPr marL="0" marR="0" marT="0" marB="0" anchor="ctr"/>
                </a:tc>
                <a:tc>
                  <a:txBody>
                    <a:bodyPr/>
                    <a:lstStyle/>
                    <a:p>
                      <a:pPr indent="0" algn="ctr"/>
                      <a:r>
                        <a:rPr lang="tr" sz="1000" dirty="0" smtClean="0"/>
                        <a:t>10.213</a:t>
                      </a:r>
                      <a:endParaRPr lang="tr" sz="1000" dirty="0">
                        <a:solidFill>
                          <a:srgbClr val="3E1912"/>
                        </a:solidFill>
                        <a:latin typeface="Lucida Sans Unicode" pitchFamily="34" charset="0"/>
                        <a:cs typeface="Lucida Sans Unicode" pitchFamily="34" charset="0"/>
                      </a:endParaRPr>
                    </a:p>
                  </a:txBody>
                  <a:tcPr marL="0" marR="0" marT="0" marB="0" anchor="ctr"/>
                </a:tc>
                <a:tc>
                  <a:txBody>
                    <a:bodyPr/>
                    <a:lstStyle/>
                    <a:p>
                      <a:pPr marR="355600" indent="0" algn="r"/>
                      <a:r>
                        <a:rPr lang="tr" sz="1000" spc="-50" dirty="0" smtClean="0"/>
                        <a:t>10.213</a:t>
                      </a:r>
                      <a:endParaRPr lang="tr" sz="1000" spc="-50" dirty="0">
                        <a:solidFill>
                          <a:srgbClr val="1F1919"/>
                        </a:solidFill>
                        <a:latin typeface="Lucida Sans Unicode"/>
                      </a:endParaRPr>
                    </a:p>
                  </a:txBody>
                  <a:tcPr marL="0" marR="0" marT="0" marB="0" anchor="ctr"/>
                </a:tc>
              </a:tr>
              <a:tr h="233176">
                <a:tc>
                  <a:txBody>
                    <a:bodyPr/>
                    <a:lstStyle/>
                    <a:p>
                      <a:pPr marL="88900" indent="0"/>
                      <a:r>
                        <a:rPr lang="tr" sz="1000" spc="-50" dirty="0" smtClean="0"/>
                        <a:t>12</a:t>
                      </a:r>
                      <a:endParaRPr lang="tr" sz="1000" spc="-50" dirty="0">
                        <a:solidFill>
                          <a:srgbClr val="FA273F"/>
                        </a:solidFill>
                        <a:latin typeface="Lucida Sans Unicode"/>
                      </a:endParaRPr>
                    </a:p>
                  </a:txBody>
                  <a:tcPr marL="0" marR="0" marT="0" marB="0" anchor="ctr"/>
                </a:tc>
                <a:tc>
                  <a:txBody>
                    <a:bodyPr/>
                    <a:lstStyle/>
                    <a:p>
                      <a:pPr marL="76200" indent="0" algn="l"/>
                      <a:r>
                        <a:rPr lang="tr" sz="1000" spc="-50" dirty="0" smtClean="0"/>
                        <a:t>GÖLETLER</a:t>
                      </a:r>
                      <a:endParaRPr lang="tr" sz="1000" spc="-50" dirty="0">
                        <a:solidFill>
                          <a:srgbClr val="1F1919"/>
                        </a:solidFill>
                        <a:latin typeface="Lucida Sans Unicode"/>
                      </a:endParaRPr>
                    </a:p>
                  </a:txBody>
                  <a:tcPr marL="0" marR="0" marT="0" marB="0" anchor="ctr"/>
                </a:tc>
                <a:tc>
                  <a:txBody>
                    <a:bodyPr/>
                    <a:lstStyle/>
                    <a:p>
                      <a:pPr marR="368300" indent="0" algn="r"/>
                      <a:r>
                        <a:rPr lang="tr" sz="1000" spc="-50" dirty="0" smtClean="0"/>
                        <a:t>0</a:t>
                      </a:r>
                      <a:endParaRPr lang="tr" sz="1000" spc="-50" dirty="0">
                        <a:solidFill>
                          <a:srgbClr val="1F1919"/>
                        </a:solidFill>
                        <a:latin typeface="Lucida Sans Unicode"/>
                      </a:endParaRPr>
                    </a:p>
                  </a:txBody>
                  <a:tcPr marL="0" marR="0" marT="0" marB="0" anchor="ctr"/>
                </a:tc>
                <a:tc>
                  <a:txBody>
                    <a:bodyPr/>
                    <a:lstStyle/>
                    <a:p>
                      <a:pPr indent="0" algn="ctr"/>
                      <a:r>
                        <a:rPr lang="tr" sz="1000" dirty="0" smtClean="0"/>
                        <a:t>488.700</a:t>
                      </a:r>
                      <a:endParaRPr lang="tr" sz="1000" dirty="0">
                        <a:solidFill>
                          <a:srgbClr val="3E1912"/>
                        </a:solidFill>
                        <a:latin typeface="Lucida Sans Unicode" pitchFamily="34" charset="0"/>
                        <a:cs typeface="Lucida Sans Unicode" pitchFamily="34" charset="0"/>
                      </a:endParaRPr>
                    </a:p>
                  </a:txBody>
                  <a:tcPr marL="0" marR="0" marT="0" marB="0" anchor="ctr"/>
                </a:tc>
                <a:tc>
                  <a:txBody>
                    <a:bodyPr/>
                    <a:lstStyle/>
                    <a:p>
                      <a:pPr marR="355600" indent="0" algn="r"/>
                      <a:r>
                        <a:rPr lang="tr" sz="1000" spc="-50" dirty="0" smtClean="0"/>
                        <a:t>488.700</a:t>
                      </a:r>
                      <a:endParaRPr lang="tr" sz="1000" spc="-50" dirty="0">
                        <a:solidFill>
                          <a:srgbClr val="1F1919"/>
                        </a:solidFill>
                        <a:latin typeface="Lucida Sans Unicode"/>
                      </a:endParaRPr>
                    </a:p>
                  </a:txBody>
                  <a:tcPr marL="0" marR="0" marT="0" marB="0" anchor="ctr"/>
                </a:tc>
              </a:tr>
              <a:tr h="280416">
                <a:tc>
                  <a:txBody>
                    <a:bodyPr/>
                    <a:lstStyle/>
                    <a:p>
                      <a:endParaRPr sz="1400"/>
                    </a:p>
                  </a:txBody>
                  <a:tcPr marL="0" marR="0" marT="0" marB="0" anchor="ctr"/>
                </a:tc>
                <a:tc>
                  <a:txBody>
                    <a:bodyPr/>
                    <a:lstStyle/>
                    <a:p>
                      <a:pPr marL="76200" indent="0"/>
                      <a:r>
                        <a:rPr lang="tr" sz="1000" spc="-50" dirty="0"/>
                        <a:t>TOPLAM</a:t>
                      </a:r>
                      <a:endParaRPr lang="tr" sz="1000" spc="-50" dirty="0">
                        <a:solidFill>
                          <a:srgbClr val="FA1825"/>
                        </a:solidFill>
                        <a:latin typeface="Lucida Sans Unicode"/>
                      </a:endParaRPr>
                    </a:p>
                  </a:txBody>
                  <a:tcPr marL="0" marR="0" marT="0" marB="0" anchor="ctr"/>
                </a:tc>
                <a:tc>
                  <a:txBody>
                    <a:bodyPr/>
                    <a:lstStyle/>
                    <a:p>
                      <a:pPr marR="368300" indent="0" algn="r"/>
                      <a:r>
                        <a:rPr lang="tr" sz="1000" spc="-50" dirty="0" smtClean="0"/>
                        <a:t>2.190,309</a:t>
                      </a:r>
                      <a:endParaRPr lang="tr" sz="1000" spc="-50" dirty="0">
                        <a:solidFill>
                          <a:srgbClr val="FA1825"/>
                        </a:solidFill>
                        <a:latin typeface="Lucida Sans Unicode"/>
                      </a:endParaRPr>
                    </a:p>
                  </a:txBody>
                  <a:tcPr marL="0" marR="0" marT="0" marB="0" anchor="ctr"/>
                </a:tc>
                <a:tc>
                  <a:txBody>
                    <a:bodyPr/>
                    <a:lstStyle/>
                    <a:p>
                      <a:pPr indent="0" algn="ctr"/>
                      <a:r>
                        <a:rPr lang="tr" sz="1000" spc="-50" dirty="0" smtClean="0"/>
                        <a:t>2.387,259</a:t>
                      </a:r>
                      <a:endParaRPr lang="tr" sz="1000" spc="-50" dirty="0">
                        <a:solidFill>
                          <a:srgbClr val="FA1825"/>
                        </a:solidFill>
                        <a:latin typeface="Lucida Sans Unicode"/>
                      </a:endParaRPr>
                    </a:p>
                  </a:txBody>
                  <a:tcPr marL="0" marR="0" marT="0" marB="0" anchor="ctr"/>
                </a:tc>
                <a:tc>
                  <a:txBody>
                    <a:bodyPr/>
                    <a:lstStyle/>
                    <a:p>
                      <a:pPr marR="355600" indent="0" algn="r"/>
                      <a:r>
                        <a:rPr lang="tr" sz="1000" spc="-50" dirty="0" smtClean="0"/>
                        <a:t>4.577,568</a:t>
                      </a:r>
                      <a:endParaRPr lang="tr" sz="1000" spc="-50" dirty="0">
                        <a:solidFill>
                          <a:srgbClr val="FA1825"/>
                        </a:solidFill>
                        <a:latin typeface="Lucida Sans Unicode"/>
                      </a:endParaRPr>
                    </a:p>
                  </a:txBody>
                  <a:tcPr marL="0" marR="0" marT="0" marB="0" anchor="ctr"/>
                </a:tc>
              </a:tr>
            </a:tbl>
          </a:graphicData>
        </a:graphic>
      </p:graphicFrame>
      <p:sp>
        <p:nvSpPr>
          <p:cNvPr id="7" name="6 Dikdörtgen"/>
          <p:cNvSpPr/>
          <p:nvPr/>
        </p:nvSpPr>
        <p:spPr>
          <a:xfrm>
            <a:off x="2709855" y="6061874"/>
            <a:ext cx="2093976" cy="182880"/>
          </a:xfrm>
          <a:prstGeom prst="rect">
            <a:avLst/>
          </a:prstGeom>
        </p:spPr>
        <p:txBody>
          <a:bodyPr lIns="0" tIns="0" rIns="0" bIns="0">
            <a:noAutofit/>
          </a:bodyPr>
          <a:lstStyle/>
          <a:p>
            <a:pPr indent="0"/>
            <a:r>
              <a:rPr lang="tr" sz="900" dirty="0">
                <a:solidFill>
                  <a:srgbClr val="FA1825"/>
                </a:solidFill>
                <a:latin typeface="Lucida Sans Unicode"/>
              </a:rPr>
              <a:t>Tablo </a:t>
            </a:r>
            <a:r>
              <a:rPr lang="tr" sz="900" dirty="0" smtClean="0">
                <a:solidFill>
                  <a:srgbClr val="FA1825"/>
                </a:solidFill>
                <a:latin typeface="Lucida Sans Unicode"/>
              </a:rPr>
              <a:t>5. </a:t>
            </a:r>
            <a:r>
              <a:rPr lang="tr" sz="900" dirty="0">
                <a:solidFill>
                  <a:srgbClr val="FA1825"/>
                </a:solidFill>
                <a:latin typeface="Lucida Sans Unicode"/>
              </a:rPr>
              <a:t>İl Özel İdaresi Taşınmazları</a:t>
            </a:r>
          </a:p>
        </p:txBody>
      </p:sp>
      <p:sp>
        <p:nvSpPr>
          <p:cNvPr id="8" name="7 Dikdörtgen"/>
          <p:cNvSpPr/>
          <p:nvPr/>
        </p:nvSpPr>
        <p:spPr>
          <a:xfrm>
            <a:off x="774192" y="6330696"/>
            <a:ext cx="2785872" cy="2938272"/>
          </a:xfrm>
          <a:prstGeom prst="rect">
            <a:avLst/>
          </a:prstGeom>
        </p:spPr>
        <p:txBody>
          <a:bodyPr lIns="0" tIns="0" rIns="0" bIns="0">
            <a:noAutofit/>
          </a:bodyPr>
          <a:lstStyle/>
          <a:p>
            <a:pPr marL="1016000" indent="0">
              <a:spcAft>
                <a:spcPts val="630"/>
              </a:spcAft>
            </a:pPr>
            <a:endParaRPr lang="tr" sz="1000" spc="-50" dirty="0">
              <a:solidFill>
                <a:srgbClr val="1F1919"/>
              </a:solidFill>
              <a:latin typeface="Lucida Sans Unicode"/>
            </a:endParaRPr>
          </a:p>
        </p:txBody>
      </p:sp>
      <p:sp>
        <p:nvSpPr>
          <p:cNvPr id="9" name="8 Dikdörtgen"/>
          <p:cNvSpPr/>
          <p:nvPr/>
        </p:nvSpPr>
        <p:spPr>
          <a:xfrm>
            <a:off x="3843528" y="6345936"/>
            <a:ext cx="2782824" cy="2795016"/>
          </a:xfrm>
          <a:prstGeom prst="rect">
            <a:avLst/>
          </a:prstGeom>
        </p:spPr>
        <p:txBody>
          <a:bodyPr lIns="0" tIns="0" rIns="0" bIns="0">
            <a:noAutofit/>
          </a:bodyPr>
          <a:lstStyle/>
          <a:p>
            <a:pPr marL="12700" indent="0">
              <a:spcAft>
                <a:spcPts val="840"/>
              </a:spcAft>
            </a:pPr>
            <a:endParaRPr lang="tr" sz="1000" spc="-50" dirty="0">
              <a:solidFill>
                <a:srgbClr val="1F1919"/>
              </a:solidFill>
              <a:latin typeface="Lucida Sans Unicode"/>
            </a:endParaRPr>
          </a:p>
        </p:txBody>
      </p:sp>
      <p:sp>
        <p:nvSpPr>
          <p:cNvPr id="10" name="9 Dikdörtgen"/>
          <p:cNvSpPr/>
          <p:nvPr/>
        </p:nvSpPr>
        <p:spPr>
          <a:xfrm>
            <a:off x="755904" y="9704832"/>
            <a:ext cx="472440" cy="316992"/>
          </a:xfrm>
          <a:prstGeom prst="rect">
            <a:avLst/>
          </a:prstGeom>
        </p:spPr>
        <p:txBody>
          <a:bodyPr lIns="0" tIns="0" rIns="0" bIns="0">
            <a:noAutofit/>
          </a:bodyPr>
          <a:lstStyle/>
          <a:p>
            <a:pPr indent="0" algn="just"/>
            <a:endParaRPr lang="tr" sz="3000" cap="small" spc="-300" dirty="0">
              <a:solidFill>
                <a:srgbClr val="9A9697"/>
              </a:solidFill>
              <a:latin typeface="Arial Unicode MS"/>
            </a:endParaRPr>
          </a:p>
        </p:txBody>
      </p:sp>
      <p:sp>
        <p:nvSpPr>
          <p:cNvPr id="11" name="10 Dikdörtgen"/>
          <p:cNvSpPr/>
          <p:nvPr/>
        </p:nvSpPr>
        <p:spPr>
          <a:xfrm>
            <a:off x="995343" y="6776254"/>
            <a:ext cx="5983224" cy="285752"/>
          </a:xfrm>
          <a:prstGeom prst="rect">
            <a:avLst/>
          </a:prstGeom>
          <a:solidFill>
            <a:srgbClr val="FE5A27"/>
          </a:solidFill>
        </p:spPr>
        <p:txBody>
          <a:bodyPr lIns="0" tIns="0" rIns="0" bIns="0" anchor="ctr">
            <a:noAutofit/>
          </a:bodyPr>
          <a:lstStyle/>
          <a:p>
            <a:pPr marL="152400" indent="0" algn="ctr">
              <a:lnSpc>
                <a:spcPts val="1608"/>
              </a:lnSpc>
            </a:pPr>
            <a:r>
              <a:rPr lang="tr" sz="1100" spc="-50" dirty="0" smtClean="0">
                <a:solidFill>
                  <a:srgbClr val="FFFFFF"/>
                </a:solidFill>
                <a:latin typeface="Lucida Sans Unicode"/>
              </a:rPr>
              <a:t> 1.8.6. İL </a:t>
            </a:r>
            <a:r>
              <a:rPr lang="tr" sz="1100" spc="-50" dirty="0">
                <a:solidFill>
                  <a:srgbClr val="FFFFFF"/>
                </a:solidFill>
                <a:latin typeface="Lucida Sans Unicode"/>
              </a:rPr>
              <a:t>ÖZEL İDARESİNE TAHSİS EDİLEN 1 MALİYE TAŞINMAZLARI</a:t>
            </a:r>
          </a:p>
        </p:txBody>
      </p:sp>
      <p:graphicFrame>
        <p:nvGraphicFramePr>
          <p:cNvPr id="12" name="11 Tablo"/>
          <p:cNvGraphicFramePr>
            <a:graphicFrameLocks noGrp="1"/>
          </p:cNvGraphicFramePr>
          <p:nvPr/>
        </p:nvGraphicFramePr>
        <p:xfrm>
          <a:off x="995343" y="7419196"/>
          <a:ext cx="5769864" cy="1496568"/>
        </p:xfrm>
        <a:graphic>
          <a:graphicData uri="http://schemas.openxmlformats.org/drawingml/2006/table">
            <a:tbl>
              <a:tblPr>
                <a:tableStyleId>{073A0DAA-6AF3-43AB-8588-CEC1D06C72B9}</a:tableStyleId>
              </a:tblPr>
              <a:tblGrid>
                <a:gridCol w="432816"/>
                <a:gridCol w="2496142"/>
                <a:gridCol w="1071570"/>
                <a:gridCol w="785818"/>
                <a:gridCol w="983518"/>
              </a:tblGrid>
              <a:tr h="597408">
                <a:tc>
                  <a:txBody>
                    <a:bodyPr/>
                    <a:lstStyle/>
                    <a:p>
                      <a:pPr marL="76200" indent="0"/>
                      <a:r>
                        <a:rPr lang="tr" sz="1000" spc="-50" dirty="0"/>
                        <a:t>S.NO</a:t>
                      </a:r>
                      <a:endParaRPr lang="tr" sz="1000" spc="-50" dirty="0">
                        <a:solidFill>
                          <a:srgbClr val="FA273F"/>
                        </a:solidFill>
                        <a:latin typeface="Lucida Sans Unicode"/>
                      </a:endParaRPr>
                    </a:p>
                  </a:txBody>
                  <a:tcPr marL="0" marR="0" marT="0" marB="0" anchor="ctr"/>
                </a:tc>
                <a:tc>
                  <a:txBody>
                    <a:bodyPr/>
                    <a:lstStyle/>
                    <a:p>
                      <a:pPr marL="901700" indent="0"/>
                      <a:r>
                        <a:rPr lang="tr" sz="1000" spc="-50" dirty="0"/>
                        <a:t>TAŞINMAZIN ADI</a:t>
                      </a:r>
                      <a:endParaRPr lang="tr" sz="1000" spc="-50" dirty="0">
                        <a:solidFill>
                          <a:srgbClr val="FA1825"/>
                        </a:solidFill>
                        <a:latin typeface="Lucida Sans Unicode"/>
                      </a:endParaRPr>
                    </a:p>
                  </a:txBody>
                  <a:tcPr marL="0" marR="0" marT="0" marB="0" anchor="ctr"/>
                </a:tc>
                <a:tc>
                  <a:txBody>
                    <a:bodyPr/>
                    <a:lstStyle/>
                    <a:p>
                      <a:pPr marL="330200" indent="0">
                        <a:spcAft>
                          <a:spcPts val="210"/>
                        </a:spcAft>
                      </a:pPr>
                      <a:r>
                        <a:rPr lang="tr" sz="1000" spc="-50" dirty="0"/>
                        <a:t>MERKEZ</a:t>
                      </a:r>
                    </a:p>
                    <a:p>
                      <a:pPr marL="330200" indent="0"/>
                      <a:r>
                        <a:rPr lang="tr" sz="1000" spc="-50" dirty="0"/>
                        <a:t>(m2)</a:t>
                      </a:r>
                      <a:endParaRPr lang="tr" sz="1000" spc="-50" dirty="0">
                        <a:solidFill>
                          <a:srgbClr val="FA1825"/>
                        </a:solidFill>
                        <a:latin typeface="Lucida Sans Unicode"/>
                      </a:endParaRPr>
                    </a:p>
                  </a:txBody>
                  <a:tcPr marL="0" marR="0" marT="0" marB="0" anchor="ctr"/>
                </a:tc>
                <a:tc>
                  <a:txBody>
                    <a:bodyPr/>
                    <a:lstStyle/>
                    <a:p>
                      <a:pPr marL="254000" indent="0">
                        <a:spcAft>
                          <a:spcPts val="210"/>
                        </a:spcAft>
                      </a:pPr>
                      <a:r>
                        <a:rPr lang="tr" sz="1000" spc="-50" dirty="0"/>
                        <a:t>İLÇELER</a:t>
                      </a:r>
                    </a:p>
                    <a:p>
                      <a:pPr marL="254000" indent="0"/>
                      <a:r>
                        <a:rPr lang="tr" sz="1000" spc="-50" dirty="0"/>
                        <a:t>(m2)</a:t>
                      </a:r>
                      <a:endParaRPr lang="tr" sz="1000" spc="-50" dirty="0">
                        <a:solidFill>
                          <a:srgbClr val="FA1825"/>
                        </a:solidFill>
                        <a:latin typeface="Lucida Sans Unicode"/>
                      </a:endParaRPr>
                    </a:p>
                  </a:txBody>
                  <a:tcPr marL="0" marR="0" marT="0" marB="0" anchor="ctr"/>
                </a:tc>
                <a:tc>
                  <a:txBody>
                    <a:bodyPr/>
                    <a:lstStyle/>
                    <a:p>
                      <a:pPr marL="88900" indent="0">
                        <a:spcAft>
                          <a:spcPts val="210"/>
                        </a:spcAft>
                      </a:pPr>
                      <a:r>
                        <a:rPr lang="tr" sz="1000" spc="-50" dirty="0"/>
                        <a:t>TOPLAM</a:t>
                      </a:r>
                    </a:p>
                    <a:p>
                      <a:pPr marL="177800" indent="0"/>
                      <a:r>
                        <a:rPr lang="tr" sz="1000" spc="-50" dirty="0"/>
                        <a:t>(m2)</a:t>
                      </a:r>
                      <a:endParaRPr lang="tr" sz="1000" spc="-50" dirty="0">
                        <a:solidFill>
                          <a:srgbClr val="FA1825"/>
                        </a:solidFill>
                        <a:latin typeface="Lucida Sans Unicode"/>
                      </a:endParaRPr>
                    </a:p>
                  </a:txBody>
                  <a:tcPr marL="0" marR="0" marT="0" marB="0" anchor="ctr"/>
                </a:tc>
              </a:tr>
              <a:tr h="332232">
                <a:tc>
                  <a:txBody>
                    <a:bodyPr/>
                    <a:lstStyle/>
                    <a:p>
                      <a:pPr marL="190500" indent="0"/>
                      <a:r>
                        <a:rPr lang="tr" sz="1000" cap="small" spc="-50" dirty="0"/>
                        <a:t>1</a:t>
                      </a:r>
                      <a:endParaRPr lang="tr" sz="1000" cap="small" spc="-50" dirty="0">
                        <a:solidFill>
                          <a:srgbClr val="FA1825"/>
                        </a:solidFill>
                        <a:latin typeface="Lucida Sans Unicode"/>
                      </a:endParaRPr>
                    </a:p>
                  </a:txBody>
                  <a:tcPr marL="0" marR="0" marT="0" marB="0" anchor="ctr"/>
                </a:tc>
                <a:tc>
                  <a:txBody>
                    <a:bodyPr/>
                    <a:lstStyle/>
                    <a:p>
                      <a:pPr marL="76200" indent="0"/>
                      <a:r>
                        <a:rPr lang="tr" sz="1000" spc="-50" dirty="0" smtClean="0"/>
                        <a:t>ARSALAR VE TARLALAR</a:t>
                      </a:r>
                      <a:endParaRPr lang="tr" sz="1000" spc="-50" dirty="0" smtClean="0">
                        <a:solidFill>
                          <a:srgbClr val="1F1919"/>
                        </a:solidFill>
                        <a:latin typeface="Lucida Sans Unicode"/>
                      </a:endParaRPr>
                    </a:p>
                  </a:txBody>
                  <a:tcPr marL="0" marR="0" marT="0" marB="0" anchor="ctr"/>
                </a:tc>
                <a:tc>
                  <a:txBody>
                    <a:bodyPr/>
                    <a:lstStyle/>
                    <a:p>
                      <a:pPr marL="330200" indent="0"/>
                      <a:r>
                        <a:rPr lang="tr" sz="1000" spc="-50" dirty="0" smtClean="0"/>
                        <a:t>771.530,40</a:t>
                      </a:r>
                      <a:endParaRPr lang="tr" sz="1000" spc="-50" dirty="0">
                        <a:solidFill>
                          <a:srgbClr val="1F1919"/>
                        </a:solidFill>
                        <a:latin typeface="Lucida Sans Unicode"/>
                      </a:endParaRPr>
                    </a:p>
                  </a:txBody>
                  <a:tcPr marL="0" marR="0" marT="0" marB="0" anchor="ctr"/>
                </a:tc>
                <a:tc>
                  <a:txBody>
                    <a:bodyPr/>
                    <a:lstStyle/>
                    <a:p>
                      <a:pPr marL="254000" indent="0"/>
                      <a:r>
                        <a:rPr lang="tr" sz="1000" cap="small" spc="-50" dirty="0" smtClean="0"/>
                        <a:t>53.773</a:t>
                      </a:r>
                      <a:endParaRPr lang="tr" sz="1000" cap="small" spc="-50" dirty="0">
                        <a:latin typeface="Lucida Sans Unicode"/>
                      </a:endParaRPr>
                    </a:p>
                  </a:txBody>
                  <a:tcPr marL="0" marR="0" marT="0" marB="0" anchor="ctr"/>
                </a:tc>
                <a:tc>
                  <a:txBody>
                    <a:bodyPr/>
                    <a:lstStyle/>
                    <a:p>
                      <a:pPr marL="177800" indent="0"/>
                      <a:r>
                        <a:rPr lang="tr" sz="1000" spc="-50" dirty="0" smtClean="0"/>
                        <a:t>825.303,40</a:t>
                      </a:r>
                      <a:endParaRPr lang="tr" sz="1000" spc="-50" dirty="0">
                        <a:latin typeface="Lucida Sans Unicode"/>
                      </a:endParaRPr>
                    </a:p>
                  </a:txBody>
                  <a:tcPr marL="0" marR="0" marT="0" marB="0" anchor="ctr"/>
                </a:tc>
              </a:tr>
              <a:tr h="274320">
                <a:tc>
                  <a:txBody>
                    <a:bodyPr/>
                    <a:lstStyle/>
                    <a:p>
                      <a:pPr marL="190500" indent="0"/>
                      <a:r>
                        <a:rPr lang="tr" sz="1000" spc="-50"/>
                        <a:t>2</a:t>
                      </a:r>
                      <a:endParaRPr lang="tr" sz="1000" spc="-50">
                        <a:solidFill>
                          <a:srgbClr val="FA1825"/>
                        </a:solidFill>
                        <a:latin typeface="Lucida Sans Unicode"/>
                      </a:endParaRPr>
                    </a:p>
                  </a:txBody>
                  <a:tcPr marL="0" marR="0" marT="0" marB="0" anchor="ctr"/>
                </a:tc>
                <a:tc>
                  <a:txBody>
                    <a:bodyPr/>
                    <a:lstStyle/>
                    <a:p>
                      <a:pPr marL="76200" indent="0"/>
                      <a:r>
                        <a:rPr lang="tr" sz="1000" spc="-50" dirty="0" smtClean="0"/>
                        <a:t>OKULLAR (ARSA)</a:t>
                      </a:r>
                      <a:endParaRPr lang="tr" sz="1000" spc="-50" dirty="0">
                        <a:solidFill>
                          <a:srgbClr val="1F1919"/>
                        </a:solidFill>
                        <a:latin typeface="Lucida Sans Unicode"/>
                      </a:endParaRPr>
                    </a:p>
                  </a:txBody>
                  <a:tcPr marL="0" marR="0" marT="0" marB="0" anchor="ctr"/>
                </a:tc>
                <a:tc>
                  <a:txBody>
                    <a:bodyPr/>
                    <a:lstStyle/>
                    <a:p>
                      <a:pPr marL="330200" indent="0"/>
                      <a:r>
                        <a:rPr lang="tr" sz="1000" spc="-50" dirty="0" smtClean="0"/>
                        <a:t>20.033</a:t>
                      </a:r>
                      <a:endParaRPr lang="tr" sz="1000" spc="-50" dirty="0">
                        <a:solidFill>
                          <a:srgbClr val="1F1919"/>
                        </a:solidFill>
                        <a:latin typeface="Lucida Sans Unicode"/>
                      </a:endParaRPr>
                    </a:p>
                  </a:txBody>
                  <a:tcPr marL="0" marR="0" marT="0" marB="0" anchor="ctr"/>
                </a:tc>
                <a:tc>
                  <a:txBody>
                    <a:bodyPr/>
                    <a:lstStyle/>
                    <a:p>
                      <a:pPr marL="254000" indent="0"/>
                      <a:endParaRPr lang="tr" sz="1000" spc="-50" dirty="0">
                        <a:latin typeface="Lucida Sans Unicode"/>
                      </a:endParaRPr>
                    </a:p>
                  </a:txBody>
                  <a:tcPr marL="0" marR="0" marT="0" marB="0" anchor="ctr"/>
                </a:tc>
                <a:tc>
                  <a:txBody>
                    <a:bodyPr/>
                    <a:lstStyle/>
                    <a:p>
                      <a:pPr marL="177800" indent="0"/>
                      <a:endParaRPr lang="tr" sz="1000" spc="-50" dirty="0">
                        <a:latin typeface="Lucida Sans Unicode"/>
                      </a:endParaRPr>
                    </a:p>
                  </a:txBody>
                  <a:tcPr marL="0" marR="0" marT="0" marB="0" anchor="ctr"/>
                </a:tc>
              </a:tr>
              <a:tr h="292608">
                <a:tc>
                  <a:txBody>
                    <a:bodyPr/>
                    <a:lstStyle/>
                    <a:p>
                      <a:pPr marL="190500" indent="0"/>
                      <a:endParaRPr lang="tr" sz="1000" spc="-50" dirty="0">
                        <a:solidFill>
                          <a:srgbClr val="FA1825"/>
                        </a:solidFill>
                        <a:latin typeface="Lucida Sans Unicode"/>
                      </a:endParaRPr>
                    </a:p>
                  </a:txBody>
                  <a:tcPr marL="0" marR="0" marT="0" marB="0" anchor="ctr"/>
                </a:tc>
                <a:tc>
                  <a:txBody>
                    <a:bodyPr/>
                    <a:lstStyle/>
                    <a:p>
                      <a:pPr marL="76200" indent="0"/>
                      <a:r>
                        <a:rPr lang="tr" sz="1000" spc="-50" dirty="0" smtClean="0"/>
                        <a:t>TOPLAM</a:t>
                      </a:r>
                      <a:endParaRPr lang="tr" sz="1000" spc="-50" dirty="0">
                        <a:solidFill>
                          <a:srgbClr val="FF0000"/>
                        </a:solidFill>
                        <a:latin typeface="Lucida Sans Unicode"/>
                      </a:endParaRPr>
                    </a:p>
                  </a:txBody>
                  <a:tcPr marL="0" marR="0" marT="0" marB="0" anchor="ctr"/>
                </a:tc>
                <a:tc>
                  <a:txBody>
                    <a:bodyPr/>
                    <a:lstStyle/>
                    <a:p>
                      <a:pPr marL="330200" indent="0"/>
                      <a:r>
                        <a:rPr lang="tr" sz="1000" spc="-50" dirty="0" smtClean="0"/>
                        <a:t>791.563,40</a:t>
                      </a:r>
                      <a:endParaRPr lang="tr" sz="1000" spc="-50" dirty="0">
                        <a:solidFill>
                          <a:srgbClr val="FF0000"/>
                        </a:solidFill>
                        <a:latin typeface="Lucida Sans Unicode"/>
                      </a:endParaRPr>
                    </a:p>
                  </a:txBody>
                  <a:tcPr marL="0" marR="0" marT="0" marB="0" anchor="ctr"/>
                </a:tc>
                <a:tc>
                  <a:txBody>
                    <a:bodyPr/>
                    <a:lstStyle/>
                    <a:p>
                      <a:pPr marL="254000" indent="0"/>
                      <a:r>
                        <a:rPr lang="tr" sz="1000" spc="-50" dirty="0" smtClean="0"/>
                        <a:t>53,773</a:t>
                      </a:r>
                      <a:endParaRPr lang="tr" sz="1000" spc="-50" dirty="0">
                        <a:solidFill>
                          <a:srgbClr val="FF0000"/>
                        </a:solidFill>
                        <a:latin typeface="Lucida Sans Unicode"/>
                      </a:endParaRPr>
                    </a:p>
                  </a:txBody>
                  <a:tcPr marL="0" marR="0" marT="0" marB="0" anchor="ctr"/>
                </a:tc>
                <a:tc>
                  <a:txBody>
                    <a:bodyPr/>
                    <a:lstStyle/>
                    <a:p>
                      <a:pPr marL="177800" indent="0"/>
                      <a:r>
                        <a:rPr lang="tr" sz="1000" spc="-50" dirty="0" smtClean="0"/>
                        <a:t>825.303,40</a:t>
                      </a:r>
                      <a:endParaRPr lang="tr" sz="1000" spc="-50" dirty="0">
                        <a:solidFill>
                          <a:srgbClr val="FF0000"/>
                        </a:solidFill>
                        <a:latin typeface="Lucida Sans Unicode"/>
                      </a:endParaRPr>
                    </a:p>
                  </a:txBody>
                  <a:tcPr marL="0" marR="0" marT="0" marB="0" anchor="ctr"/>
                </a:tc>
              </a:tr>
            </a:tbl>
          </a:graphicData>
        </a:graphic>
      </p:graphicFrame>
      <p:sp>
        <p:nvSpPr>
          <p:cNvPr id="13" name="12 Dikdörtgen"/>
          <p:cNvSpPr/>
          <p:nvPr/>
        </p:nvSpPr>
        <p:spPr>
          <a:xfrm>
            <a:off x="2138351" y="9133708"/>
            <a:ext cx="3465576" cy="188976"/>
          </a:xfrm>
          <a:prstGeom prst="rect">
            <a:avLst/>
          </a:prstGeom>
        </p:spPr>
        <p:txBody>
          <a:bodyPr lIns="0" tIns="0" rIns="0" bIns="0">
            <a:noAutofit/>
          </a:bodyPr>
          <a:lstStyle/>
          <a:p>
            <a:pPr indent="0"/>
            <a:r>
              <a:rPr lang="tr" sz="900" dirty="0">
                <a:solidFill>
                  <a:srgbClr val="FA1825"/>
                </a:solidFill>
                <a:latin typeface="Lucida Sans Unicode"/>
              </a:rPr>
              <a:t>Tablo</a:t>
            </a:r>
            <a:r>
              <a:rPr lang="tr" sz="1000" spc="-50" dirty="0">
                <a:solidFill>
                  <a:srgbClr val="FA1825"/>
                </a:solidFill>
                <a:latin typeface="Lucida Sans Unicode"/>
              </a:rPr>
              <a:t> </a:t>
            </a:r>
            <a:r>
              <a:rPr lang="tr" sz="1000" spc="-50" dirty="0" smtClean="0">
                <a:solidFill>
                  <a:srgbClr val="FA1825"/>
                </a:solidFill>
                <a:latin typeface="Lucida Sans Unicode"/>
              </a:rPr>
              <a:t>6.</a:t>
            </a:r>
            <a:r>
              <a:rPr lang="tr" sz="900" dirty="0" smtClean="0">
                <a:solidFill>
                  <a:srgbClr val="FA1825"/>
                </a:solidFill>
                <a:latin typeface="Lucida Sans Unicode"/>
              </a:rPr>
              <a:t> </a:t>
            </a:r>
            <a:r>
              <a:rPr lang="tr" sz="900" dirty="0">
                <a:solidFill>
                  <a:srgbClr val="FA1825"/>
                </a:solidFill>
                <a:latin typeface="Lucida Sans Unicode"/>
              </a:rPr>
              <a:t>İl </a:t>
            </a:r>
            <a:r>
              <a:rPr lang="tr" sz="900" dirty="0" smtClean="0">
                <a:solidFill>
                  <a:srgbClr val="FA1825"/>
                </a:solidFill>
                <a:latin typeface="Lucida Sans Unicode"/>
              </a:rPr>
              <a:t>Özel </a:t>
            </a:r>
            <a:r>
              <a:rPr lang="tr" sz="900" dirty="0">
                <a:solidFill>
                  <a:srgbClr val="FA1825"/>
                </a:solidFill>
                <a:latin typeface="Lucida Sans Unicode"/>
              </a:rPr>
              <a:t>İdaresine Tahsis Edilen Maliye Taşınmazları</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1352533" y="1418404"/>
            <a:ext cx="2286016" cy="2714644"/>
          </a:xfrm>
          <a:prstGeom prst="rect">
            <a:avLst/>
          </a:prstGeom>
        </p:spPr>
      </p:pic>
      <p:sp>
        <p:nvSpPr>
          <p:cNvPr id="4" name="3 Dikdörtgen"/>
          <p:cNvSpPr/>
          <p:nvPr/>
        </p:nvSpPr>
        <p:spPr>
          <a:xfrm>
            <a:off x="911352" y="847344"/>
            <a:ext cx="1810512" cy="185928"/>
          </a:xfrm>
          <a:prstGeom prst="rect">
            <a:avLst/>
          </a:prstGeom>
        </p:spPr>
        <p:txBody>
          <a:bodyPr lIns="0" tIns="0" rIns="0" bIns="0">
            <a:noAutofit/>
          </a:bodyPr>
          <a:lstStyle/>
          <a:p>
            <a:pPr indent="0" algn="just"/>
            <a:endParaRPr lang="tr" sz="1000" spc="-100" dirty="0">
              <a:solidFill>
                <a:srgbClr val="808282"/>
              </a:solidFill>
              <a:latin typeface="Trebuchet MS"/>
            </a:endParaRPr>
          </a:p>
        </p:txBody>
      </p:sp>
      <p:sp>
        <p:nvSpPr>
          <p:cNvPr id="5" name="4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6" name="5 Dikdörtgen"/>
          <p:cNvSpPr/>
          <p:nvPr/>
        </p:nvSpPr>
        <p:spPr>
          <a:xfrm>
            <a:off x="5943600" y="795528"/>
            <a:ext cx="1121664"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4995871" y="4061610"/>
            <a:ext cx="1905000" cy="240792"/>
          </a:xfrm>
          <a:prstGeom prst="rect">
            <a:avLst/>
          </a:prstGeom>
        </p:spPr>
        <p:txBody>
          <a:bodyPr lIns="0" tIns="0" rIns="0" bIns="0">
            <a:noAutofit/>
          </a:bodyPr>
          <a:lstStyle/>
          <a:p>
            <a:pPr indent="0"/>
            <a:endParaRPr lang="tr" sz="1400" dirty="0">
              <a:solidFill>
                <a:srgbClr val="FA1825"/>
              </a:solidFill>
              <a:latin typeface="Trebuchet MS"/>
            </a:endParaRPr>
          </a:p>
        </p:txBody>
      </p:sp>
      <p:sp>
        <p:nvSpPr>
          <p:cNvPr id="8" name="7 Dikdörtgen"/>
          <p:cNvSpPr/>
          <p:nvPr/>
        </p:nvSpPr>
        <p:spPr>
          <a:xfrm>
            <a:off x="932688" y="6156960"/>
            <a:ext cx="5839968" cy="2907792"/>
          </a:xfrm>
          <a:prstGeom prst="rect">
            <a:avLst/>
          </a:prstGeom>
        </p:spPr>
        <p:txBody>
          <a:bodyPr lIns="0" tIns="0" rIns="0" bIns="0">
            <a:noAutofit/>
          </a:bodyPr>
          <a:lstStyle/>
          <a:p>
            <a:pPr marL="12700" marR="12700" indent="0" algn="just">
              <a:lnSpc>
                <a:spcPts val="1320"/>
              </a:lnSpc>
              <a:spcAft>
                <a:spcPts val="420"/>
              </a:spcAft>
            </a:pPr>
            <a:endParaRPr lang="tr" sz="1000" spc="-50" dirty="0">
              <a:solidFill>
                <a:srgbClr val="1F1919"/>
              </a:solidFill>
              <a:latin typeface="Lucida Sans Unicode"/>
            </a:endParaRPr>
          </a:p>
        </p:txBody>
      </p:sp>
      <p:sp>
        <p:nvSpPr>
          <p:cNvPr id="9" name="8 Dikdörtgen"/>
          <p:cNvSpPr/>
          <p:nvPr/>
        </p:nvSpPr>
        <p:spPr>
          <a:xfrm>
            <a:off x="6333744" y="9704832"/>
            <a:ext cx="475488" cy="298704"/>
          </a:xfrm>
          <a:prstGeom prst="rect">
            <a:avLst/>
          </a:prstGeom>
        </p:spPr>
        <p:txBody>
          <a:bodyPr lIns="0" tIns="0" rIns="0" bIns="0">
            <a:noAutofit/>
          </a:bodyPr>
          <a:lstStyle/>
          <a:p>
            <a:pPr indent="0" algn="just"/>
            <a:endParaRPr lang="tr" sz="3000" cap="small" spc="-150" dirty="0">
              <a:solidFill>
                <a:srgbClr val="9A9697"/>
              </a:solidFill>
              <a:latin typeface="Arial Unicode MS"/>
            </a:endParaRPr>
          </a:p>
        </p:txBody>
      </p:sp>
      <p:sp>
        <p:nvSpPr>
          <p:cNvPr id="105473" name="Rectangle 1"/>
          <p:cNvSpPr>
            <a:spLocks noChangeArrowheads="1"/>
          </p:cNvSpPr>
          <p:nvPr/>
        </p:nvSpPr>
        <p:spPr bwMode="auto">
          <a:xfrm>
            <a:off x="566715" y="4490238"/>
            <a:ext cx="6286544"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Kamu yönetimi anlayışı çerçevesinde bir dizi yönetim prensipleri geliştirilmiş ve Kamu Mali Yönetimi kanunu ve yönetmeliklere göre kamu idarelerinin misyon ve vizyonlarını oluşturmalarını, stratejik amaçlar ve ölçülebilir hedefler belirlemelerini, performanslarını ölçmelerini, bu sürecin izleme ve değerlendirmesini yapmalarını ve katılımcı yöntemlerle stratejik plan hazırlamalarını gerektirmiştir.</a:t>
            </a:r>
            <a:endParaRPr kumimoji="0" lang="tr-TR" sz="1000" b="0" i="0" u="none" strike="noStrike" cap="none" normalizeH="0" baseline="0" dirty="0" smtClean="0">
              <a:ln>
                <a:noFill/>
              </a:ln>
              <a:solidFill>
                <a:schemeClr val="tx1"/>
              </a:solidFill>
              <a:effectLst/>
              <a:latin typeface="Lucida Sans Unicode" pitchFamily="34" charset="0"/>
              <a:cs typeface="Lucida Sans Unicode"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İl Özel İdaresinin stratejik alanlarını temsil eden sektörler belirlenerek, her sektör temsilcilerinden, İl genel Meclisi Üyelerinden ve İl özel İdaresi Birimlerinden alınan elemanlarla çalışma komisyonu kurulmuş ve birimlerden alınan bilgiler doğrultusunda amaçlar, hedefler ve faaliyetler/projeler belirlenmiştir. </a:t>
            </a:r>
            <a:endParaRPr kumimoji="0" lang="tr-TR" sz="1000" b="0" i="0" u="none" strike="noStrike" cap="none" normalizeH="0" baseline="0" dirty="0" smtClean="0">
              <a:ln>
                <a:noFill/>
              </a:ln>
              <a:solidFill>
                <a:schemeClr val="tx1"/>
              </a:solidFill>
              <a:effectLst/>
              <a:latin typeface="Lucida Sans Unicode" pitchFamily="34" charset="0"/>
              <a:cs typeface="Lucida Sans Unicode"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Kamu geleneğinde komisyon çalışması alışkanlığının zayıf olması nedeni ile her sektör temsilcisi ve ilgili komisyon üyelerinin katılımı ile GZFT analizleri sektör bazında yapılarak, paydaşların görüşlerinin plana yansıtılması amaçlanmıştır.   </a:t>
            </a:r>
            <a:endParaRPr kumimoji="0" lang="tr-TR" sz="1000" b="0" i="0" u="none" strike="noStrike" cap="none" normalizeH="0" baseline="0" dirty="0" smtClean="0">
              <a:ln>
                <a:noFill/>
              </a:ln>
              <a:solidFill>
                <a:schemeClr val="tx1"/>
              </a:solidFill>
              <a:effectLst/>
              <a:latin typeface="Lucida Sans Unicode" pitchFamily="34" charset="0"/>
              <a:cs typeface="Lucida Sans Unicode"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Stratejik Plan faaliyetlerinin uygulanmasında gerekli olan kaynaklar genel bütçe, İl Özel idaresi, mahalli İdareler bütçeleri yanında; Türkiye-AB Mali İşbirliği kapsamında açılacak programlardan da istifade edilerek karşılanacaktır. Erzurum Erzincan ve Bayburt illerini kapsayan Kuzey Doğu Anadolu Kalkınma Ajansı faaliyete geçmiş olup, 2020 yılından itibaren proje teklif çağrılarında bulunmak suretiyle bölge illerinde uygulanacak projelere hibe desteği sağlamaya başlayacaktır. Finansman kaynaklarının çeşitliliği nedeniyle faaliyetlerin ayrıntılı bütçelendirilmesi uygulama döneminde yapılacaktır.</a:t>
            </a:r>
            <a:endParaRPr kumimoji="0" lang="tr-TR" sz="1000" b="0" i="0" u="none" strike="noStrike" cap="none" normalizeH="0" baseline="0" dirty="0" smtClean="0">
              <a:ln>
                <a:noFill/>
              </a:ln>
              <a:solidFill>
                <a:schemeClr val="tx1"/>
              </a:solidFill>
              <a:effectLst/>
              <a:latin typeface="Lucida Sans Unicode" pitchFamily="34" charset="0"/>
              <a:cs typeface="Lucida Sans Unicode"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Plan süreci dinamik bir model olup, 2020 yılından itibaren plan hedef ve faaliyetleri Valiliğimiz , İl Genel Meclisi ve İl Özel İdaresi Genel Sekreterliği tarafından izlenecektir. Zaman içerisinde gerçekleşmesi imkânsız olan faaliyetler gerekçelendirilmek suretiyle plandan çıkarılacak, değişen koşullara göre yeni faaliyetler eklenebilecektir. Plan faaliyetleri hakkında görüş ve önerilerin değerlendirilmesine devam edilecektir. </a:t>
            </a:r>
            <a:endParaRPr kumimoji="0" lang="tr-TR" sz="1000" b="0" i="0" u="none" strike="noStrike" cap="none" normalizeH="0" baseline="0" dirty="0" smtClean="0">
              <a:ln>
                <a:noFill/>
              </a:ln>
              <a:solidFill>
                <a:schemeClr val="tx1"/>
              </a:solidFill>
              <a:effectLst/>
              <a:latin typeface="Lucida Sans Unicode" pitchFamily="34" charset="0"/>
              <a:cs typeface="Lucida Sans Unicode" pitchFamily="34" charset="0"/>
            </a:endParaRPr>
          </a:p>
          <a:p>
            <a:pPr marL="0" marR="0" lvl="0" indent="358775"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Planın hazırlanmasında katkıları bulunan İl Genel Meclisimize,  Plan Hazırlık Komisyonu Üyelerine, ilimizdeki kamu kuruluşları, özel sektör, sivil toplum kuruluşları yöneticilerine, sekretarya görevini yürüten İl Özel İdaresi çalışanlarına teşekkür eder, stratejik planın ilimizin ve ülkemizin geleceği için hayırlı olmasını dilerim.</a:t>
            </a:r>
            <a:endParaRPr kumimoji="0" lang="tr-TR" sz="1000" b="0" i="0" u="none" strike="noStrike" cap="none" normalizeH="0" baseline="0" dirty="0" smtClean="0">
              <a:ln>
                <a:noFill/>
              </a:ln>
              <a:solidFill>
                <a:schemeClr val="tx1"/>
              </a:solidFill>
              <a:effectLst/>
              <a:latin typeface="Lucida Sans Unicode" pitchFamily="34" charset="0"/>
              <a:cs typeface="Lucida Sans Unicode" pitchFamily="34" charset="0"/>
            </a:endParaRPr>
          </a:p>
        </p:txBody>
      </p:sp>
      <p:graphicFrame>
        <p:nvGraphicFramePr>
          <p:cNvPr id="10" name="9 Tablo"/>
          <p:cNvGraphicFramePr>
            <a:graphicFrameLocks noGrp="1"/>
          </p:cNvGraphicFramePr>
          <p:nvPr/>
        </p:nvGraphicFramePr>
        <p:xfrm>
          <a:off x="4324350" y="9582150"/>
          <a:ext cx="2028825" cy="504825"/>
        </p:xfrm>
        <a:graphic>
          <a:graphicData uri="http://schemas.openxmlformats.org/drawingml/2006/table">
            <a:tbl>
              <a:tblPr/>
              <a:tblGrid>
                <a:gridCol w="2028825"/>
              </a:tblGrid>
              <a:tr h="504825">
                <a:tc>
                  <a:txBody>
                    <a:bodyPr/>
                    <a:lstStyle/>
                    <a:p>
                      <a:r>
                        <a:rPr lang="tr-TR" sz="1200" dirty="0" smtClean="0">
                          <a:latin typeface="Lucida Sans Unicode" pitchFamily="34" charset="0"/>
                          <a:cs typeface="Lucida Sans Unicode" pitchFamily="34" charset="0"/>
                        </a:rPr>
                        <a:t>             </a:t>
                      </a:r>
                      <a:r>
                        <a:rPr lang="tr-TR" sz="1050" b="1" dirty="0" smtClean="0">
                          <a:latin typeface="Lucida Sans Unicode" pitchFamily="34" charset="0"/>
                          <a:cs typeface="Lucida Sans Unicode" pitchFamily="34" charset="0"/>
                        </a:rPr>
                        <a:t>ALİ ARSLANTAŞ</a:t>
                      </a:r>
                    </a:p>
                    <a:p>
                      <a:r>
                        <a:rPr lang="tr-TR" sz="1050" b="1" dirty="0" smtClean="0">
                          <a:latin typeface="Lucida Sans Unicode" pitchFamily="34" charset="0"/>
                          <a:cs typeface="Lucida Sans Unicode" pitchFamily="34" charset="0"/>
                        </a:rPr>
                        <a:t>                      VALİ</a:t>
                      </a:r>
                      <a:endParaRPr lang="tr-TR" sz="1050" b="1" dirty="0">
                        <a:latin typeface="Lucida Sans Unicode" pitchFamily="34" charset="0"/>
                        <a:cs typeface="Lucida Sans Unicode" pitchFamily="34" charset="0"/>
                      </a:endParaRPr>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graphicFrame>
        <p:nvGraphicFramePr>
          <p:cNvPr id="11" name="10 Tablo"/>
          <p:cNvGraphicFramePr>
            <a:graphicFrameLocks noGrp="1"/>
          </p:cNvGraphicFramePr>
          <p:nvPr/>
        </p:nvGraphicFramePr>
        <p:xfrm>
          <a:off x="2085975" y="9620250"/>
          <a:ext cx="685800" cy="409575"/>
        </p:xfrm>
        <a:graphic>
          <a:graphicData uri="http://schemas.openxmlformats.org/drawingml/2006/table">
            <a:tbl>
              <a:tblPr/>
              <a:tblGrid>
                <a:gridCol w="685800"/>
              </a:tblGrid>
              <a:tr h="409575">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2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 GELECEĞE TAŞIYORUZ</a:t>
            </a:r>
          </a:p>
        </p:txBody>
      </p:sp>
      <p:sp>
        <p:nvSpPr>
          <p:cNvPr id="4" name="3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5943600" y="795528"/>
            <a:ext cx="1121664"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2395728" y="1536192"/>
            <a:ext cx="2877312" cy="128016"/>
          </a:xfrm>
          <a:prstGeom prst="rect">
            <a:avLst/>
          </a:prstGeom>
        </p:spPr>
        <p:txBody>
          <a:bodyPr lIns="0" tIns="0" rIns="0" bIns="0">
            <a:noAutofit/>
          </a:bodyPr>
          <a:lstStyle/>
          <a:p>
            <a:endParaRPr/>
          </a:p>
        </p:txBody>
      </p:sp>
      <p:sp>
        <p:nvSpPr>
          <p:cNvPr id="8" name="7 Dikdörtgen"/>
          <p:cNvSpPr/>
          <p:nvPr/>
        </p:nvSpPr>
        <p:spPr>
          <a:xfrm>
            <a:off x="932688" y="1749552"/>
            <a:ext cx="5861304" cy="2999232"/>
          </a:xfrm>
          <a:prstGeom prst="rect">
            <a:avLst/>
          </a:prstGeom>
        </p:spPr>
        <p:txBody>
          <a:bodyPr lIns="0" tIns="0" rIns="0" bIns="0">
            <a:noAutofit/>
          </a:bodyPr>
          <a:lstStyle/>
          <a:p>
            <a:pPr marR="38100" indent="444500" algn="just">
              <a:lnSpc>
                <a:spcPts val="1344"/>
              </a:lnSpc>
              <a:spcBef>
                <a:spcPts val="840"/>
              </a:spcBef>
              <a:spcAft>
                <a:spcPts val="420"/>
              </a:spcAft>
            </a:pPr>
            <a:endParaRPr lang="tr" sz="1000" spc="-50" dirty="0">
              <a:solidFill>
                <a:srgbClr val="1F1919"/>
              </a:solidFill>
              <a:latin typeface="Lucida Sans Unicode"/>
            </a:endParaRPr>
          </a:p>
        </p:txBody>
      </p:sp>
      <p:sp>
        <p:nvSpPr>
          <p:cNvPr id="9" name="8 Dikdörtgen"/>
          <p:cNvSpPr/>
          <p:nvPr/>
        </p:nvSpPr>
        <p:spPr>
          <a:xfrm>
            <a:off x="995343" y="1704156"/>
            <a:ext cx="5861304" cy="414528"/>
          </a:xfrm>
          <a:prstGeom prst="rect">
            <a:avLst/>
          </a:prstGeom>
          <a:solidFill>
            <a:srgbClr val="FE5A27"/>
          </a:solidFill>
        </p:spPr>
        <p:txBody>
          <a:bodyPr lIns="0" tIns="0" rIns="0" bIns="0" anchor="ctr">
            <a:noAutofit/>
          </a:bodyPr>
          <a:lstStyle/>
          <a:p>
            <a:pPr marL="1104900" indent="0">
              <a:spcBef>
                <a:spcPts val="1890"/>
              </a:spcBef>
              <a:spcAft>
                <a:spcPts val="210"/>
              </a:spcAft>
            </a:pPr>
            <a:r>
              <a:rPr lang="tr"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a:rPr>
              <a:t>       1.9.1 </a:t>
            </a:r>
            <a:r>
              <a:rPr lang="tr" sz="1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a:rPr>
              <a:t>.TÜİK </a:t>
            </a:r>
            <a:r>
              <a:rPr lang="tr"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a:rPr>
              <a:t>ERZİNCAN </a:t>
            </a:r>
            <a:r>
              <a:rPr lang="tr" sz="1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a:rPr>
              <a:t>İli Demografik </a:t>
            </a:r>
            <a:r>
              <a:rPr lang="tr"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a:rPr>
              <a:t>Durum</a:t>
            </a:r>
            <a:endParaRPr lang="tr" sz="1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a:endParaRPr>
          </a:p>
        </p:txBody>
      </p:sp>
      <p:sp>
        <p:nvSpPr>
          <p:cNvPr id="10" name="9 Dikdörtgen"/>
          <p:cNvSpPr/>
          <p:nvPr/>
        </p:nvSpPr>
        <p:spPr>
          <a:xfrm>
            <a:off x="5684520" y="5422392"/>
            <a:ext cx="45720" cy="106680"/>
          </a:xfrm>
          <a:prstGeom prst="rect">
            <a:avLst/>
          </a:prstGeom>
        </p:spPr>
        <p:txBody>
          <a:bodyPr lIns="0" tIns="0" rIns="0" bIns="0">
            <a:noAutofit/>
          </a:bodyPr>
          <a:lstStyle/>
          <a:p>
            <a:pPr marL="63500" indent="0"/>
            <a:r>
              <a:rPr lang="tr" sz="1000" cap="small" spc="-50">
                <a:solidFill>
                  <a:srgbClr val="FA273F"/>
                </a:solidFill>
                <a:latin typeface="Lucida Sans Unicode"/>
              </a:rPr>
              <a:t>L</a:t>
            </a:r>
          </a:p>
        </p:txBody>
      </p:sp>
      <p:sp>
        <p:nvSpPr>
          <p:cNvPr id="12" name="11 Dikdörtgen"/>
          <p:cNvSpPr/>
          <p:nvPr/>
        </p:nvSpPr>
        <p:spPr>
          <a:xfrm>
            <a:off x="2781293" y="6133312"/>
            <a:ext cx="2182368" cy="185928"/>
          </a:xfrm>
          <a:prstGeom prst="rect">
            <a:avLst/>
          </a:prstGeom>
        </p:spPr>
        <p:txBody>
          <a:bodyPr lIns="0" tIns="0" rIns="0" bIns="0">
            <a:noAutofit/>
          </a:bodyPr>
          <a:lstStyle/>
          <a:p>
            <a:pPr indent="0"/>
            <a:r>
              <a:rPr lang="tr" sz="900" dirty="0">
                <a:solidFill>
                  <a:srgbClr val="FA1825"/>
                </a:solidFill>
                <a:latin typeface="Lucida Sans Unicode"/>
              </a:rPr>
              <a:t>Tablo </a:t>
            </a:r>
            <a:r>
              <a:rPr lang="tr" sz="900" dirty="0" smtClean="0">
                <a:solidFill>
                  <a:srgbClr val="FA1825"/>
                </a:solidFill>
                <a:latin typeface="Lucida Sans Unicode"/>
              </a:rPr>
              <a:t>7 Erzincan İli </a:t>
            </a:r>
            <a:r>
              <a:rPr lang="tr" sz="900" dirty="0">
                <a:solidFill>
                  <a:srgbClr val="FA1825"/>
                </a:solidFill>
                <a:latin typeface="Lucida Sans Unicode"/>
              </a:rPr>
              <a:t>Demografik Durum</a:t>
            </a:r>
          </a:p>
        </p:txBody>
      </p:sp>
      <p:graphicFrame>
        <p:nvGraphicFramePr>
          <p:cNvPr id="14" name="13 Tablo"/>
          <p:cNvGraphicFramePr>
            <a:graphicFrameLocks noGrp="1"/>
          </p:cNvGraphicFramePr>
          <p:nvPr/>
        </p:nvGraphicFramePr>
        <p:xfrm>
          <a:off x="1066781" y="2275660"/>
          <a:ext cx="5715040" cy="2881632"/>
        </p:xfrm>
        <a:graphic>
          <a:graphicData uri="http://schemas.openxmlformats.org/drawingml/2006/table">
            <a:tbl>
              <a:tblPr firstRow="1" bandRow="1">
                <a:tableStyleId>{5C22544A-7EE6-4342-B048-85BDC9FD1C3A}</a:tableStyleId>
              </a:tblPr>
              <a:tblGrid>
                <a:gridCol w="642942"/>
                <a:gridCol w="857256"/>
                <a:gridCol w="857256"/>
                <a:gridCol w="1143008"/>
                <a:gridCol w="1071570"/>
                <a:gridCol w="1143008"/>
              </a:tblGrid>
              <a:tr h="285752">
                <a:tc>
                  <a:txBody>
                    <a:bodyPr/>
                    <a:lstStyle/>
                    <a:p>
                      <a:r>
                        <a:rPr lang="tr-TR" sz="1100" dirty="0" smtClean="0"/>
                        <a:t>YIL</a:t>
                      </a:r>
                      <a:endParaRPr lang="tr-TR" sz="1100" dirty="0"/>
                    </a:p>
                  </a:txBody>
                  <a:tcPr>
                    <a:solidFill>
                      <a:schemeClr val="bg1">
                        <a:lumMod val="65000"/>
                      </a:schemeClr>
                    </a:solidFill>
                  </a:tcPr>
                </a:tc>
                <a:tc>
                  <a:txBody>
                    <a:bodyPr/>
                    <a:lstStyle/>
                    <a:p>
                      <a:r>
                        <a:rPr lang="tr-TR" sz="1100" dirty="0" smtClean="0"/>
                        <a:t>İLÇE</a:t>
                      </a:r>
                      <a:endParaRPr lang="tr-TR" sz="1100" dirty="0"/>
                    </a:p>
                  </a:txBody>
                  <a:tcPr>
                    <a:solidFill>
                      <a:schemeClr val="bg1">
                        <a:lumMod val="65000"/>
                      </a:schemeClr>
                    </a:solidFill>
                  </a:tcPr>
                </a:tc>
                <a:tc>
                  <a:txBody>
                    <a:bodyPr/>
                    <a:lstStyle/>
                    <a:p>
                      <a:r>
                        <a:rPr lang="tr-TR" sz="1100" dirty="0" smtClean="0"/>
                        <a:t>NÜFUS</a:t>
                      </a:r>
                      <a:endParaRPr lang="tr-TR" sz="1100" dirty="0"/>
                    </a:p>
                  </a:txBody>
                  <a:tcPr>
                    <a:solidFill>
                      <a:schemeClr val="bg1">
                        <a:lumMod val="65000"/>
                      </a:schemeClr>
                    </a:solidFill>
                  </a:tcPr>
                </a:tc>
                <a:tc>
                  <a:txBody>
                    <a:bodyPr/>
                    <a:lstStyle/>
                    <a:p>
                      <a:r>
                        <a:rPr lang="tr-TR" sz="1100" dirty="0" smtClean="0"/>
                        <a:t>ERKEK NÜFUS</a:t>
                      </a:r>
                      <a:endParaRPr lang="tr-TR" sz="1100" dirty="0"/>
                    </a:p>
                  </a:txBody>
                  <a:tcPr>
                    <a:solidFill>
                      <a:schemeClr val="bg1">
                        <a:lumMod val="65000"/>
                      </a:schemeClr>
                    </a:solidFill>
                  </a:tcPr>
                </a:tc>
                <a:tc>
                  <a:txBody>
                    <a:bodyPr/>
                    <a:lstStyle/>
                    <a:p>
                      <a:r>
                        <a:rPr lang="tr-TR" sz="1100" dirty="0" smtClean="0"/>
                        <a:t>KADIN NÜFUS</a:t>
                      </a:r>
                      <a:endParaRPr lang="tr-TR" sz="1100" dirty="0"/>
                    </a:p>
                  </a:txBody>
                  <a:tcPr>
                    <a:solidFill>
                      <a:schemeClr val="bg1">
                        <a:lumMod val="65000"/>
                      </a:schemeClr>
                    </a:solidFill>
                  </a:tcPr>
                </a:tc>
                <a:tc>
                  <a:txBody>
                    <a:bodyPr/>
                    <a:lstStyle/>
                    <a:p>
                      <a:r>
                        <a:rPr lang="tr-TR" sz="1100" dirty="0" smtClean="0"/>
                        <a:t>NÜFUS YÜZDESİ</a:t>
                      </a:r>
                      <a:endParaRPr lang="tr-TR" sz="1100" dirty="0"/>
                    </a:p>
                  </a:txBody>
                  <a:tcPr>
                    <a:solidFill>
                      <a:schemeClr val="bg1">
                        <a:lumMod val="65000"/>
                      </a:schemeClr>
                    </a:solidFill>
                  </a:tcPr>
                </a:tc>
              </a:tr>
              <a:tr h="370840">
                <a:tc>
                  <a:txBody>
                    <a:bodyPr/>
                    <a:lstStyle/>
                    <a:p>
                      <a:r>
                        <a:rPr lang="tr-TR" sz="1000" dirty="0" smtClean="0"/>
                        <a:t>2018</a:t>
                      </a:r>
                      <a:endParaRPr lang="tr-TR" sz="1000" dirty="0"/>
                    </a:p>
                  </a:txBody>
                  <a:tcPr anchor="ctr">
                    <a:solidFill>
                      <a:schemeClr val="bg1">
                        <a:lumMod val="65000"/>
                      </a:schemeClr>
                    </a:solidFill>
                  </a:tcPr>
                </a:tc>
                <a:tc>
                  <a:txBody>
                    <a:bodyPr/>
                    <a:lstStyle/>
                    <a:p>
                      <a:r>
                        <a:rPr lang="tr-TR" sz="1000" dirty="0" smtClean="0"/>
                        <a:t>MERKEZ</a:t>
                      </a:r>
                    </a:p>
                  </a:txBody>
                  <a:tcPr anchor="ctr">
                    <a:solidFill>
                      <a:schemeClr val="bg1">
                        <a:lumMod val="65000"/>
                      </a:schemeClr>
                    </a:solidFill>
                  </a:tcPr>
                </a:tc>
                <a:tc>
                  <a:txBody>
                    <a:bodyPr/>
                    <a:lstStyle/>
                    <a:p>
                      <a:r>
                        <a:rPr lang="tr-TR" sz="1000" dirty="0" smtClean="0"/>
                        <a:t>157,452</a:t>
                      </a:r>
                      <a:endParaRPr lang="tr-TR" sz="1000" dirty="0"/>
                    </a:p>
                  </a:txBody>
                  <a:tcPr anchor="ctr">
                    <a:solidFill>
                      <a:schemeClr val="bg1">
                        <a:lumMod val="65000"/>
                      </a:schemeClr>
                    </a:solidFill>
                  </a:tcPr>
                </a:tc>
                <a:tc>
                  <a:txBody>
                    <a:bodyPr/>
                    <a:lstStyle/>
                    <a:p>
                      <a:r>
                        <a:rPr lang="tr-TR" sz="1000" dirty="0" smtClean="0"/>
                        <a:t>79,858</a:t>
                      </a:r>
                      <a:endParaRPr lang="tr-TR" sz="1000" dirty="0"/>
                    </a:p>
                  </a:txBody>
                  <a:tcPr anchor="ctr">
                    <a:solidFill>
                      <a:schemeClr val="bg1">
                        <a:lumMod val="65000"/>
                      </a:schemeClr>
                    </a:solidFill>
                  </a:tcPr>
                </a:tc>
                <a:tc>
                  <a:txBody>
                    <a:bodyPr/>
                    <a:lstStyle/>
                    <a:p>
                      <a:r>
                        <a:rPr lang="tr-TR" sz="1000" dirty="0" smtClean="0"/>
                        <a:t>77,594</a:t>
                      </a:r>
                      <a:endParaRPr lang="tr-TR" sz="1000" dirty="0"/>
                    </a:p>
                  </a:txBody>
                  <a:tcPr anchor="ctr">
                    <a:solidFill>
                      <a:schemeClr val="bg1">
                        <a:lumMod val="65000"/>
                      </a:schemeClr>
                    </a:solidFill>
                  </a:tcPr>
                </a:tc>
                <a:tc>
                  <a:txBody>
                    <a:bodyPr/>
                    <a:lstStyle/>
                    <a:p>
                      <a:r>
                        <a:rPr lang="tr-TR" sz="1000" dirty="0" smtClean="0"/>
                        <a:t>%66,71</a:t>
                      </a:r>
                      <a:endParaRPr lang="tr-TR" sz="1000" dirty="0"/>
                    </a:p>
                  </a:txBody>
                  <a:tcPr anchor="ctr">
                    <a:solidFill>
                      <a:schemeClr val="bg1">
                        <a:lumMod val="65000"/>
                      </a:schemeClr>
                    </a:solidFill>
                  </a:tcPr>
                </a:tc>
              </a:tr>
              <a:tr h="370840">
                <a:tc>
                  <a:txBody>
                    <a:bodyPr/>
                    <a:lstStyle/>
                    <a:p>
                      <a:r>
                        <a:rPr lang="tr-TR" sz="1000" dirty="0" smtClean="0"/>
                        <a:t>2018</a:t>
                      </a:r>
                      <a:endParaRPr lang="tr-TR" sz="1000" dirty="0"/>
                    </a:p>
                  </a:txBody>
                  <a:tcPr anchor="ctr">
                    <a:solidFill>
                      <a:schemeClr val="bg1">
                        <a:lumMod val="65000"/>
                      </a:schemeClr>
                    </a:solidFill>
                  </a:tcPr>
                </a:tc>
                <a:tc>
                  <a:txBody>
                    <a:bodyPr/>
                    <a:lstStyle/>
                    <a:p>
                      <a:r>
                        <a:rPr lang="tr-TR" sz="1000" dirty="0" smtClean="0"/>
                        <a:t>TERCAN</a:t>
                      </a:r>
                      <a:endParaRPr lang="tr-TR" sz="1000" dirty="0"/>
                    </a:p>
                  </a:txBody>
                  <a:tcPr anchor="ctr">
                    <a:solidFill>
                      <a:schemeClr val="bg1">
                        <a:lumMod val="65000"/>
                      </a:schemeClr>
                    </a:solidFill>
                  </a:tcPr>
                </a:tc>
                <a:tc>
                  <a:txBody>
                    <a:bodyPr/>
                    <a:lstStyle/>
                    <a:p>
                      <a:r>
                        <a:rPr lang="tr-TR" sz="1000" dirty="0" smtClean="0"/>
                        <a:t>17,623</a:t>
                      </a:r>
                      <a:endParaRPr lang="tr-TR" sz="1000" dirty="0"/>
                    </a:p>
                  </a:txBody>
                  <a:tcPr anchor="ctr">
                    <a:solidFill>
                      <a:schemeClr val="bg1">
                        <a:lumMod val="65000"/>
                      </a:schemeClr>
                    </a:solidFill>
                  </a:tcPr>
                </a:tc>
                <a:tc>
                  <a:txBody>
                    <a:bodyPr/>
                    <a:lstStyle/>
                    <a:p>
                      <a:r>
                        <a:rPr lang="tr-TR" sz="1000" dirty="0" smtClean="0"/>
                        <a:t>9,144</a:t>
                      </a:r>
                      <a:endParaRPr lang="tr-TR" sz="1000" dirty="0"/>
                    </a:p>
                  </a:txBody>
                  <a:tcPr anchor="ctr">
                    <a:solidFill>
                      <a:schemeClr val="bg1">
                        <a:lumMod val="65000"/>
                      </a:schemeClr>
                    </a:solidFill>
                  </a:tcPr>
                </a:tc>
                <a:tc>
                  <a:txBody>
                    <a:bodyPr/>
                    <a:lstStyle/>
                    <a:p>
                      <a:r>
                        <a:rPr lang="tr-TR" sz="1000" dirty="0" smtClean="0"/>
                        <a:t>8,479</a:t>
                      </a:r>
                      <a:endParaRPr lang="tr-TR" sz="1000" dirty="0"/>
                    </a:p>
                  </a:txBody>
                  <a:tcPr anchor="ctr">
                    <a:solidFill>
                      <a:schemeClr val="bg1">
                        <a:lumMod val="65000"/>
                      </a:schemeClr>
                    </a:solidFill>
                  </a:tcPr>
                </a:tc>
                <a:tc>
                  <a:txBody>
                    <a:bodyPr/>
                    <a:lstStyle/>
                    <a:p>
                      <a:r>
                        <a:rPr lang="tr-TR" sz="1000" dirty="0" smtClean="0"/>
                        <a:t>%7,47</a:t>
                      </a:r>
                      <a:endParaRPr lang="tr-TR" sz="1000" dirty="0"/>
                    </a:p>
                  </a:txBody>
                  <a:tcPr anchor="ctr">
                    <a:solidFill>
                      <a:schemeClr val="bg1">
                        <a:lumMod val="65000"/>
                      </a:schemeClr>
                    </a:solidFill>
                  </a:tcPr>
                </a:tc>
              </a:tr>
              <a:tr h="370840">
                <a:tc>
                  <a:txBody>
                    <a:bodyPr/>
                    <a:lstStyle/>
                    <a:p>
                      <a:r>
                        <a:rPr lang="tr-TR" sz="1000" dirty="0" smtClean="0"/>
                        <a:t>2018</a:t>
                      </a:r>
                      <a:endParaRPr lang="tr-TR" sz="1000" dirty="0"/>
                    </a:p>
                  </a:txBody>
                  <a:tcPr anchor="ctr">
                    <a:solidFill>
                      <a:schemeClr val="bg1">
                        <a:lumMod val="65000"/>
                      </a:schemeClr>
                    </a:solidFill>
                  </a:tcPr>
                </a:tc>
                <a:tc>
                  <a:txBody>
                    <a:bodyPr/>
                    <a:lstStyle/>
                    <a:p>
                      <a:r>
                        <a:rPr lang="tr-TR" sz="1000" dirty="0" smtClean="0"/>
                        <a:t>ÜZÜMLÜ</a:t>
                      </a:r>
                      <a:endParaRPr lang="tr-TR" sz="1000" dirty="0"/>
                    </a:p>
                  </a:txBody>
                  <a:tcPr anchor="ctr">
                    <a:solidFill>
                      <a:schemeClr val="bg1">
                        <a:lumMod val="65000"/>
                      </a:schemeClr>
                    </a:solidFill>
                  </a:tcPr>
                </a:tc>
                <a:tc>
                  <a:txBody>
                    <a:bodyPr/>
                    <a:lstStyle/>
                    <a:p>
                      <a:r>
                        <a:rPr lang="tr-TR" sz="1000" dirty="0" smtClean="0"/>
                        <a:t>14,390</a:t>
                      </a:r>
                      <a:endParaRPr lang="tr-TR" sz="1000" dirty="0"/>
                    </a:p>
                  </a:txBody>
                  <a:tcPr anchor="ctr">
                    <a:solidFill>
                      <a:schemeClr val="bg1">
                        <a:lumMod val="65000"/>
                      </a:schemeClr>
                    </a:solidFill>
                  </a:tcPr>
                </a:tc>
                <a:tc>
                  <a:txBody>
                    <a:bodyPr/>
                    <a:lstStyle/>
                    <a:p>
                      <a:r>
                        <a:rPr lang="tr-TR" sz="1000" dirty="0" smtClean="0"/>
                        <a:t>7,198</a:t>
                      </a:r>
                      <a:endParaRPr lang="tr-TR" sz="1000" dirty="0"/>
                    </a:p>
                  </a:txBody>
                  <a:tcPr anchor="ctr">
                    <a:solidFill>
                      <a:schemeClr val="bg1">
                        <a:lumMod val="65000"/>
                      </a:schemeClr>
                    </a:solidFill>
                  </a:tcPr>
                </a:tc>
                <a:tc>
                  <a:txBody>
                    <a:bodyPr/>
                    <a:lstStyle/>
                    <a:p>
                      <a:r>
                        <a:rPr lang="tr-TR" sz="1000" dirty="0" smtClean="0"/>
                        <a:t>7,192</a:t>
                      </a:r>
                      <a:endParaRPr lang="tr-TR" sz="1000" dirty="0"/>
                    </a:p>
                  </a:txBody>
                  <a:tcPr anchor="ctr">
                    <a:solidFill>
                      <a:schemeClr val="bg1">
                        <a:lumMod val="65000"/>
                      </a:schemeClr>
                    </a:solidFill>
                  </a:tcPr>
                </a:tc>
                <a:tc>
                  <a:txBody>
                    <a:bodyPr/>
                    <a:lstStyle/>
                    <a:p>
                      <a:r>
                        <a:rPr lang="tr-TR" sz="1000" dirty="0" smtClean="0"/>
                        <a:t>%6,10</a:t>
                      </a:r>
                      <a:endParaRPr lang="tr-TR" sz="1000" dirty="0"/>
                    </a:p>
                  </a:txBody>
                  <a:tcPr anchor="ctr">
                    <a:solidFill>
                      <a:schemeClr val="bg1">
                        <a:lumMod val="65000"/>
                      </a:schemeClr>
                    </a:solidFill>
                  </a:tcPr>
                </a:tc>
              </a:tr>
              <a:tr h="370840">
                <a:tc>
                  <a:txBody>
                    <a:bodyPr/>
                    <a:lstStyle/>
                    <a:p>
                      <a:r>
                        <a:rPr lang="tr-TR" sz="1000" dirty="0" smtClean="0"/>
                        <a:t>2018</a:t>
                      </a:r>
                      <a:endParaRPr lang="tr-TR" sz="1000" dirty="0"/>
                    </a:p>
                  </a:txBody>
                  <a:tcPr anchor="ctr">
                    <a:solidFill>
                      <a:schemeClr val="bg1">
                        <a:lumMod val="65000"/>
                      </a:schemeClr>
                    </a:solidFill>
                  </a:tcPr>
                </a:tc>
                <a:tc>
                  <a:txBody>
                    <a:bodyPr/>
                    <a:lstStyle/>
                    <a:p>
                      <a:r>
                        <a:rPr lang="tr-TR" sz="1000" dirty="0" smtClean="0"/>
                        <a:t>REFAHİYE</a:t>
                      </a:r>
                      <a:endParaRPr lang="tr-TR" sz="1000" dirty="0"/>
                    </a:p>
                  </a:txBody>
                  <a:tcPr anchor="ctr">
                    <a:solidFill>
                      <a:schemeClr val="bg1">
                        <a:lumMod val="65000"/>
                      </a:schemeClr>
                    </a:solidFill>
                  </a:tcPr>
                </a:tc>
                <a:tc>
                  <a:txBody>
                    <a:bodyPr/>
                    <a:lstStyle/>
                    <a:p>
                      <a:r>
                        <a:rPr lang="tr-TR" sz="1000" dirty="0" smtClean="0"/>
                        <a:t>12,456</a:t>
                      </a:r>
                      <a:endParaRPr lang="tr-TR" sz="1000" dirty="0"/>
                    </a:p>
                  </a:txBody>
                  <a:tcPr anchor="ctr">
                    <a:solidFill>
                      <a:schemeClr val="bg1">
                        <a:lumMod val="65000"/>
                      </a:schemeClr>
                    </a:solidFill>
                  </a:tcPr>
                </a:tc>
                <a:tc>
                  <a:txBody>
                    <a:bodyPr/>
                    <a:lstStyle/>
                    <a:p>
                      <a:r>
                        <a:rPr lang="tr-TR" sz="1000" dirty="0" smtClean="0"/>
                        <a:t>6,655</a:t>
                      </a:r>
                      <a:endParaRPr lang="tr-TR" sz="1000" dirty="0"/>
                    </a:p>
                  </a:txBody>
                  <a:tcPr anchor="ctr">
                    <a:solidFill>
                      <a:schemeClr val="bg1">
                        <a:lumMod val="65000"/>
                      </a:schemeClr>
                    </a:solidFill>
                  </a:tcPr>
                </a:tc>
                <a:tc>
                  <a:txBody>
                    <a:bodyPr/>
                    <a:lstStyle/>
                    <a:p>
                      <a:r>
                        <a:rPr lang="tr-TR" sz="1000" dirty="0" smtClean="0"/>
                        <a:t>5,801</a:t>
                      </a:r>
                      <a:endParaRPr lang="tr-TR" sz="1000" dirty="0"/>
                    </a:p>
                  </a:txBody>
                  <a:tcPr anchor="ctr">
                    <a:solidFill>
                      <a:schemeClr val="bg1">
                        <a:lumMod val="65000"/>
                      </a:schemeClr>
                    </a:solidFill>
                  </a:tcPr>
                </a:tc>
                <a:tc>
                  <a:txBody>
                    <a:bodyPr/>
                    <a:lstStyle/>
                    <a:p>
                      <a:r>
                        <a:rPr lang="tr-TR" sz="1000" dirty="0" smtClean="0"/>
                        <a:t>%5,28</a:t>
                      </a:r>
                      <a:endParaRPr lang="tr-TR" sz="1000" dirty="0"/>
                    </a:p>
                  </a:txBody>
                  <a:tcPr anchor="ctr">
                    <a:solidFill>
                      <a:schemeClr val="bg1">
                        <a:lumMod val="65000"/>
                      </a:schemeClr>
                    </a:solidFill>
                  </a:tcPr>
                </a:tc>
              </a:tr>
              <a:tr h="370840">
                <a:tc>
                  <a:txBody>
                    <a:bodyPr/>
                    <a:lstStyle/>
                    <a:p>
                      <a:r>
                        <a:rPr lang="tr-TR" sz="1000" dirty="0" smtClean="0"/>
                        <a:t>2018</a:t>
                      </a:r>
                      <a:endParaRPr lang="tr-TR" sz="1000" dirty="0"/>
                    </a:p>
                  </a:txBody>
                  <a:tcPr anchor="ctr">
                    <a:solidFill>
                      <a:schemeClr val="bg1">
                        <a:lumMod val="65000"/>
                      </a:schemeClr>
                    </a:solidFill>
                  </a:tcPr>
                </a:tc>
                <a:tc>
                  <a:txBody>
                    <a:bodyPr/>
                    <a:lstStyle/>
                    <a:p>
                      <a:r>
                        <a:rPr lang="tr-TR" sz="1000" dirty="0" smtClean="0"/>
                        <a:t>ÇAYIRLI</a:t>
                      </a:r>
                      <a:endParaRPr lang="tr-TR" sz="1000" dirty="0"/>
                    </a:p>
                  </a:txBody>
                  <a:tcPr anchor="ctr">
                    <a:solidFill>
                      <a:schemeClr val="bg1">
                        <a:lumMod val="65000"/>
                      </a:schemeClr>
                    </a:solidFill>
                  </a:tcPr>
                </a:tc>
                <a:tc>
                  <a:txBody>
                    <a:bodyPr/>
                    <a:lstStyle/>
                    <a:p>
                      <a:r>
                        <a:rPr lang="tr-TR" sz="1000" dirty="0" smtClean="0"/>
                        <a:t>9,032</a:t>
                      </a:r>
                      <a:endParaRPr lang="tr-TR" sz="1000" dirty="0"/>
                    </a:p>
                  </a:txBody>
                  <a:tcPr anchor="ctr">
                    <a:solidFill>
                      <a:schemeClr val="bg1">
                        <a:lumMod val="65000"/>
                      </a:schemeClr>
                    </a:solidFill>
                  </a:tcPr>
                </a:tc>
                <a:tc>
                  <a:txBody>
                    <a:bodyPr/>
                    <a:lstStyle/>
                    <a:p>
                      <a:r>
                        <a:rPr lang="tr-TR" sz="1000" dirty="0" smtClean="0"/>
                        <a:t>4,662</a:t>
                      </a:r>
                      <a:endParaRPr lang="tr-TR" sz="1000" dirty="0"/>
                    </a:p>
                  </a:txBody>
                  <a:tcPr anchor="ctr">
                    <a:solidFill>
                      <a:schemeClr val="bg1">
                        <a:lumMod val="65000"/>
                      </a:schemeClr>
                    </a:solidFill>
                  </a:tcPr>
                </a:tc>
                <a:tc>
                  <a:txBody>
                    <a:bodyPr/>
                    <a:lstStyle/>
                    <a:p>
                      <a:r>
                        <a:rPr lang="tr-TR" sz="1000" dirty="0" smtClean="0"/>
                        <a:t>4,370</a:t>
                      </a:r>
                      <a:endParaRPr lang="tr-TR" sz="1000" dirty="0"/>
                    </a:p>
                  </a:txBody>
                  <a:tcPr anchor="ctr">
                    <a:solidFill>
                      <a:schemeClr val="bg1">
                        <a:lumMod val="65000"/>
                      </a:schemeClr>
                    </a:solidFill>
                  </a:tcPr>
                </a:tc>
                <a:tc>
                  <a:txBody>
                    <a:bodyPr/>
                    <a:lstStyle/>
                    <a:p>
                      <a:r>
                        <a:rPr lang="tr-TR" sz="1000" dirty="0" smtClean="0"/>
                        <a:t>%3,83</a:t>
                      </a:r>
                      <a:endParaRPr lang="tr-TR" sz="1000" dirty="0"/>
                    </a:p>
                  </a:txBody>
                  <a:tcPr anchor="ctr">
                    <a:solidFill>
                      <a:schemeClr val="bg1">
                        <a:lumMod val="65000"/>
                      </a:schemeClr>
                    </a:solidFill>
                  </a:tcPr>
                </a:tc>
              </a:tr>
              <a:tr h="370840">
                <a:tc>
                  <a:txBody>
                    <a:bodyPr/>
                    <a:lstStyle/>
                    <a:p>
                      <a:r>
                        <a:rPr lang="tr-TR" sz="1000" dirty="0" smtClean="0"/>
                        <a:t>2018</a:t>
                      </a:r>
                      <a:endParaRPr lang="tr-TR" sz="1000" dirty="0"/>
                    </a:p>
                  </a:txBody>
                  <a:tcPr anchor="ctr">
                    <a:solidFill>
                      <a:schemeClr val="bg1">
                        <a:lumMod val="65000"/>
                      </a:schemeClr>
                    </a:solidFill>
                  </a:tcPr>
                </a:tc>
                <a:tc>
                  <a:txBody>
                    <a:bodyPr/>
                    <a:lstStyle/>
                    <a:p>
                      <a:r>
                        <a:rPr lang="tr-TR" sz="1000" dirty="0" smtClean="0"/>
                        <a:t>İLİÇ</a:t>
                      </a:r>
                      <a:endParaRPr lang="tr-TR" sz="1000" dirty="0"/>
                    </a:p>
                  </a:txBody>
                  <a:tcPr anchor="ctr">
                    <a:solidFill>
                      <a:schemeClr val="bg1">
                        <a:lumMod val="65000"/>
                      </a:schemeClr>
                    </a:solidFill>
                  </a:tcPr>
                </a:tc>
                <a:tc>
                  <a:txBody>
                    <a:bodyPr/>
                    <a:lstStyle/>
                    <a:p>
                      <a:r>
                        <a:rPr lang="tr-TR" sz="1000" dirty="0" smtClean="0"/>
                        <a:t>8,922</a:t>
                      </a:r>
                      <a:endParaRPr lang="tr-TR" sz="1000" dirty="0"/>
                    </a:p>
                  </a:txBody>
                  <a:tcPr anchor="ctr">
                    <a:solidFill>
                      <a:schemeClr val="bg1">
                        <a:lumMod val="65000"/>
                      </a:schemeClr>
                    </a:solidFill>
                  </a:tcPr>
                </a:tc>
                <a:tc>
                  <a:txBody>
                    <a:bodyPr/>
                    <a:lstStyle/>
                    <a:p>
                      <a:r>
                        <a:rPr lang="tr-TR" sz="1000" dirty="0" smtClean="0"/>
                        <a:t>4,643</a:t>
                      </a:r>
                      <a:endParaRPr lang="tr-TR" sz="1000" dirty="0"/>
                    </a:p>
                  </a:txBody>
                  <a:tcPr anchor="ctr">
                    <a:solidFill>
                      <a:schemeClr val="bg1">
                        <a:lumMod val="65000"/>
                      </a:schemeClr>
                    </a:solidFill>
                  </a:tcPr>
                </a:tc>
                <a:tc>
                  <a:txBody>
                    <a:bodyPr/>
                    <a:lstStyle/>
                    <a:p>
                      <a:r>
                        <a:rPr lang="tr-TR" sz="1000" dirty="0" smtClean="0"/>
                        <a:t>4,279</a:t>
                      </a:r>
                      <a:endParaRPr lang="tr-TR" sz="1000" dirty="0"/>
                    </a:p>
                  </a:txBody>
                  <a:tcPr anchor="ctr">
                    <a:solidFill>
                      <a:schemeClr val="bg1">
                        <a:lumMod val="65000"/>
                      </a:schemeClr>
                    </a:solidFill>
                  </a:tcPr>
                </a:tc>
                <a:tc>
                  <a:txBody>
                    <a:bodyPr/>
                    <a:lstStyle/>
                    <a:p>
                      <a:r>
                        <a:rPr lang="tr-TR" sz="1000" dirty="0" smtClean="0"/>
                        <a:t>%3,78</a:t>
                      </a:r>
                      <a:endParaRPr lang="tr-TR" sz="1000" dirty="0"/>
                    </a:p>
                  </a:txBody>
                  <a:tcPr anchor="ctr">
                    <a:solidFill>
                      <a:schemeClr val="bg1">
                        <a:lumMod val="65000"/>
                      </a:schemeClr>
                    </a:solidFill>
                  </a:tcPr>
                </a:tc>
              </a:tr>
              <a:tr h="370840">
                <a:tc>
                  <a:txBody>
                    <a:bodyPr/>
                    <a:lstStyle/>
                    <a:p>
                      <a:r>
                        <a:rPr lang="tr-TR" sz="1000" dirty="0" smtClean="0"/>
                        <a:t>2018</a:t>
                      </a:r>
                      <a:endParaRPr lang="tr-TR" sz="1000" dirty="0"/>
                    </a:p>
                  </a:txBody>
                  <a:tcPr anchor="ctr">
                    <a:solidFill>
                      <a:schemeClr val="bg1">
                        <a:lumMod val="65000"/>
                      </a:schemeClr>
                    </a:solidFill>
                  </a:tcPr>
                </a:tc>
                <a:tc>
                  <a:txBody>
                    <a:bodyPr/>
                    <a:lstStyle/>
                    <a:p>
                      <a:r>
                        <a:rPr lang="tr-TR" sz="1000" dirty="0" smtClean="0"/>
                        <a:t>KEMAH</a:t>
                      </a:r>
                      <a:endParaRPr lang="tr-TR" sz="1000" dirty="0"/>
                    </a:p>
                  </a:txBody>
                  <a:tcPr anchor="ctr">
                    <a:solidFill>
                      <a:schemeClr val="bg1">
                        <a:lumMod val="65000"/>
                      </a:schemeClr>
                    </a:solidFill>
                  </a:tcPr>
                </a:tc>
                <a:tc>
                  <a:txBody>
                    <a:bodyPr/>
                    <a:lstStyle/>
                    <a:p>
                      <a:r>
                        <a:rPr lang="tr-TR" sz="1000" dirty="0" smtClean="0"/>
                        <a:t>8,167</a:t>
                      </a:r>
                      <a:endParaRPr lang="tr-TR" sz="1000" dirty="0"/>
                    </a:p>
                  </a:txBody>
                  <a:tcPr anchor="ctr">
                    <a:solidFill>
                      <a:schemeClr val="bg1">
                        <a:lumMod val="65000"/>
                      </a:schemeClr>
                    </a:solidFill>
                  </a:tcPr>
                </a:tc>
                <a:tc>
                  <a:txBody>
                    <a:bodyPr/>
                    <a:lstStyle/>
                    <a:p>
                      <a:r>
                        <a:rPr lang="tr-TR" sz="1000" dirty="0" smtClean="0"/>
                        <a:t>4,038</a:t>
                      </a:r>
                      <a:endParaRPr lang="tr-TR" sz="1000" dirty="0"/>
                    </a:p>
                  </a:txBody>
                  <a:tcPr anchor="ctr">
                    <a:solidFill>
                      <a:schemeClr val="bg1">
                        <a:lumMod val="65000"/>
                      </a:schemeClr>
                    </a:solidFill>
                  </a:tcPr>
                </a:tc>
                <a:tc>
                  <a:txBody>
                    <a:bodyPr/>
                    <a:lstStyle/>
                    <a:p>
                      <a:r>
                        <a:rPr lang="tr-TR" sz="1000" dirty="0" smtClean="0"/>
                        <a:t>4,129</a:t>
                      </a:r>
                      <a:endParaRPr lang="tr-TR" sz="1000" dirty="0"/>
                    </a:p>
                  </a:txBody>
                  <a:tcPr anchor="ctr">
                    <a:solidFill>
                      <a:schemeClr val="bg1">
                        <a:lumMod val="65000"/>
                      </a:schemeClr>
                    </a:solidFill>
                  </a:tcPr>
                </a:tc>
                <a:tc>
                  <a:txBody>
                    <a:bodyPr/>
                    <a:lstStyle/>
                    <a:p>
                      <a:r>
                        <a:rPr lang="tr-TR" sz="1000" dirty="0" smtClean="0"/>
                        <a:t>%3,46</a:t>
                      </a:r>
                      <a:endParaRPr lang="tr-TR" sz="1000" dirty="0"/>
                    </a:p>
                  </a:txBody>
                  <a:tcPr anchor="ctr">
                    <a:solidFill>
                      <a:schemeClr val="bg1">
                        <a:lumMod val="65000"/>
                      </a:schemeClr>
                    </a:solidFill>
                  </a:tcPr>
                </a:tc>
              </a:tr>
            </a:tbl>
          </a:graphicData>
        </a:graphic>
      </p:graphicFrame>
      <p:graphicFrame>
        <p:nvGraphicFramePr>
          <p:cNvPr id="15" name="14 Tablo"/>
          <p:cNvGraphicFramePr>
            <a:graphicFrameLocks noGrp="1"/>
          </p:cNvGraphicFramePr>
          <p:nvPr/>
        </p:nvGraphicFramePr>
        <p:xfrm>
          <a:off x="1066781" y="5133180"/>
          <a:ext cx="5715040" cy="728030"/>
        </p:xfrm>
        <a:graphic>
          <a:graphicData uri="http://schemas.openxmlformats.org/drawingml/2006/table">
            <a:tbl>
              <a:tblPr firstRow="1" bandRow="1">
                <a:tableStyleId>{5C22544A-7EE6-4342-B048-85BDC9FD1C3A}</a:tableStyleId>
              </a:tblPr>
              <a:tblGrid>
                <a:gridCol w="642942"/>
                <a:gridCol w="857256"/>
                <a:gridCol w="857256"/>
                <a:gridCol w="1143008"/>
                <a:gridCol w="1071570"/>
                <a:gridCol w="1143008"/>
              </a:tblGrid>
              <a:tr h="357190">
                <a:tc>
                  <a:txBody>
                    <a:bodyPr/>
                    <a:lstStyle/>
                    <a:p>
                      <a:r>
                        <a:rPr lang="tr-TR" sz="1000" b="0" dirty="0" smtClean="0">
                          <a:solidFill>
                            <a:schemeClr val="tx1"/>
                          </a:solidFill>
                        </a:rPr>
                        <a:t>2018</a:t>
                      </a:r>
                      <a:endParaRPr lang="tr-TR" sz="1000" b="0" dirty="0">
                        <a:solidFill>
                          <a:schemeClr val="tx1"/>
                        </a:solidFill>
                      </a:endParaRPr>
                    </a:p>
                  </a:txBody>
                  <a:tcPr anchor="ctr">
                    <a:solidFill>
                      <a:schemeClr val="bg1">
                        <a:lumMod val="65000"/>
                      </a:schemeClr>
                    </a:solidFill>
                  </a:tcPr>
                </a:tc>
                <a:tc>
                  <a:txBody>
                    <a:bodyPr/>
                    <a:lstStyle/>
                    <a:p>
                      <a:r>
                        <a:rPr lang="tr-TR" sz="1000" b="0" dirty="0" smtClean="0">
                          <a:solidFill>
                            <a:schemeClr val="tx1"/>
                          </a:solidFill>
                        </a:rPr>
                        <a:t>KEMALİYE</a:t>
                      </a:r>
                      <a:endParaRPr lang="tr-TR" sz="1000" b="0" dirty="0">
                        <a:solidFill>
                          <a:schemeClr val="tx1"/>
                        </a:solidFill>
                      </a:endParaRPr>
                    </a:p>
                  </a:txBody>
                  <a:tcPr anchor="ctr">
                    <a:solidFill>
                      <a:schemeClr val="bg1">
                        <a:lumMod val="65000"/>
                      </a:schemeClr>
                    </a:solidFill>
                  </a:tcPr>
                </a:tc>
                <a:tc>
                  <a:txBody>
                    <a:bodyPr/>
                    <a:lstStyle/>
                    <a:p>
                      <a:r>
                        <a:rPr lang="tr-TR" sz="1000" b="0" dirty="0" smtClean="0">
                          <a:solidFill>
                            <a:schemeClr val="tx1"/>
                          </a:solidFill>
                        </a:rPr>
                        <a:t>5,555</a:t>
                      </a:r>
                      <a:endParaRPr lang="tr-TR" sz="1000" b="0" dirty="0">
                        <a:solidFill>
                          <a:schemeClr val="tx1"/>
                        </a:solidFill>
                      </a:endParaRPr>
                    </a:p>
                  </a:txBody>
                  <a:tcPr anchor="ctr">
                    <a:solidFill>
                      <a:schemeClr val="bg1">
                        <a:lumMod val="65000"/>
                      </a:schemeClr>
                    </a:solidFill>
                  </a:tcPr>
                </a:tc>
                <a:tc>
                  <a:txBody>
                    <a:bodyPr/>
                    <a:lstStyle/>
                    <a:p>
                      <a:r>
                        <a:rPr lang="tr-TR" sz="1000" b="0" dirty="0" smtClean="0">
                          <a:solidFill>
                            <a:schemeClr val="tx1"/>
                          </a:solidFill>
                        </a:rPr>
                        <a:t>2,884</a:t>
                      </a:r>
                      <a:endParaRPr lang="tr-TR" sz="1000" b="0" dirty="0">
                        <a:solidFill>
                          <a:schemeClr val="tx1"/>
                        </a:solidFill>
                      </a:endParaRPr>
                    </a:p>
                  </a:txBody>
                  <a:tcPr anchor="ctr">
                    <a:solidFill>
                      <a:schemeClr val="bg1">
                        <a:lumMod val="65000"/>
                      </a:schemeClr>
                    </a:solidFill>
                  </a:tcPr>
                </a:tc>
                <a:tc>
                  <a:txBody>
                    <a:bodyPr/>
                    <a:lstStyle/>
                    <a:p>
                      <a:r>
                        <a:rPr lang="tr-TR" sz="1000" b="0" dirty="0" smtClean="0">
                          <a:solidFill>
                            <a:schemeClr val="tx1"/>
                          </a:solidFill>
                        </a:rPr>
                        <a:t>2,671</a:t>
                      </a:r>
                      <a:endParaRPr lang="tr-TR" sz="1000" b="0" dirty="0">
                        <a:solidFill>
                          <a:schemeClr val="tx1"/>
                        </a:solidFill>
                      </a:endParaRPr>
                    </a:p>
                  </a:txBody>
                  <a:tcPr anchor="ctr">
                    <a:solidFill>
                      <a:schemeClr val="bg1">
                        <a:lumMod val="65000"/>
                      </a:schemeClr>
                    </a:solidFill>
                  </a:tcPr>
                </a:tc>
                <a:tc>
                  <a:txBody>
                    <a:bodyPr/>
                    <a:lstStyle/>
                    <a:p>
                      <a:r>
                        <a:rPr lang="tr-TR" sz="1000" b="0" dirty="0" smtClean="0">
                          <a:solidFill>
                            <a:schemeClr val="tx1"/>
                          </a:solidFill>
                        </a:rPr>
                        <a:t>%2,35</a:t>
                      </a:r>
                      <a:endParaRPr lang="tr-TR" sz="1000" b="0" dirty="0">
                        <a:solidFill>
                          <a:schemeClr val="tx1"/>
                        </a:solidFill>
                      </a:endParaRPr>
                    </a:p>
                  </a:txBody>
                  <a:tcPr anchor="ctr">
                    <a:solidFill>
                      <a:schemeClr val="bg1">
                        <a:lumMod val="65000"/>
                      </a:schemeClr>
                    </a:solidFill>
                  </a:tcPr>
                </a:tc>
              </a:tr>
              <a:tr h="370840">
                <a:tc>
                  <a:txBody>
                    <a:bodyPr/>
                    <a:lstStyle/>
                    <a:p>
                      <a:r>
                        <a:rPr lang="tr-TR" sz="1000" b="0" dirty="0" smtClean="0">
                          <a:solidFill>
                            <a:schemeClr val="tx1"/>
                          </a:solidFill>
                        </a:rPr>
                        <a:t>2018</a:t>
                      </a:r>
                      <a:endParaRPr lang="tr-TR" sz="1000" b="0" dirty="0">
                        <a:solidFill>
                          <a:schemeClr val="tx1"/>
                        </a:solidFill>
                      </a:endParaRPr>
                    </a:p>
                  </a:txBody>
                  <a:tcPr anchor="ctr">
                    <a:solidFill>
                      <a:schemeClr val="bg1">
                        <a:lumMod val="65000"/>
                      </a:schemeClr>
                    </a:solidFill>
                  </a:tcPr>
                </a:tc>
                <a:tc>
                  <a:txBody>
                    <a:bodyPr/>
                    <a:lstStyle/>
                    <a:p>
                      <a:r>
                        <a:rPr lang="tr-TR" sz="1000" b="0" dirty="0" smtClean="0">
                          <a:solidFill>
                            <a:schemeClr val="tx1"/>
                          </a:solidFill>
                        </a:rPr>
                        <a:t>OTLUKBELİ</a:t>
                      </a:r>
                      <a:endParaRPr lang="tr-TR" sz="1000" b="0" dirty="0">
                        <a:solidFill>
                          <a:schemeClr val="tx1"/>
                        </a:solidFill>
                      </a:endParaRPr>
                    </a:p>
                  </a:txBody>
                  <a:tcPr anchor="ctr">
                    <a:solidFill>
                      <a:schemeClr val="bg1">
                        <a:lumMod val="65000"/>
                      </a:schemeClr>
                    </a:solidFill>
                  </a:tcPr>
                </a:tc>
                <a:tc>
                  <a:txBody>
                    <a:bodyPr/>
                    <a:lstStyle/>
                    <a:p>
                      <a:r>
                        <a:rPr lang="tr-TR" sz="1000" b="0" dirty="0" smtClean="0">
                          <a:solidFill>
                            <a:schemeClr val="tx1"/>
                          </a:solidFill>
                        </a:rPr>
                        <a:t>2,437</a:t>
                      </a:r>
                      <a:endParaRPr lang="tr-TR" sz="1000" b="0" dirty="0">
                        <a:solidFill>
                          <a:schemeClr val="tx1"/>
                        </a:solidFill>
                      </a:endParaRPr>
                    </a:p>
                  </a:txBody>
                  <a:tcPr anchor="ctr">
                    <a:solidFill>
                      <a:schemeClr val="bg1">
                        <a:lumMod val="65000"/>
                      </a:schemeClr>
                    </a:solidFill>
                  </a:tcPr>
                </a:tc>
                <a:tc>
                  <a:txBody>
                    <a:bodyPr/>
                    <a:lstStyle/>
                    <a:p>
                      <a:r>
                        <a:rPr lang="tr-TR" sz="1000" b="0" dirty="0" smtClean="0">
                          <a:solidFill>
                            <a:schemeClr val="tx1"/>
                          </a:solidFill>
                        </a:rPr>
                        <a:t>1,266</a:t>
                      </a:r>
                      <a:endParaRPr lang="tr-TR" sz="1000" b="0" dirty="0">
                        <a:solidFill>
                          <a:schemeClr val="tx1"/>
                        </a:solidFill>
                      </a:endParaRPr>
                    </a:p>
                  </a:txBody>
                  <a:tcPr anchor="ctr">
                    <a:solidFill>
                      <a:schemeClr val="bg1">
                        <a:lumMod val="65000"/>
                      </a:schemeClr>
                    </a:solidFill>
                  </a:tcPr>
                </a:tc>
                <a:tc>
                  <a:txBody>
                    <a:bodyPr/>
                    <a:lstStyle/>
                    <a:p>
                      <a:r>
                        <a:rPr lang="tr-TR" sz="1000" b="0" dirty="0" smtClean="0">
                          <a:solidFill>
                            <a:schemeClr val="tx1"/>
                          </a:solidFill>
                        </a:rPr>
                        <a:t>1,171</a:t>
                      </a:r>
                      <a:endParaRPr lang="tr-TR" sz="1000" b="0" dirty="0">
                        <a:solidFill>
                          <a:schemeClr val="tx1"/>
                        </a:solidFill>
                      </a:endParaRPr>
                    </a:p>
                  </a:txBody>
                  <a:tcPr anchor="ctr">
                    <a:solidFill>
                      <a:schemeClr val="bg1">
                        <a:lumMod val="65000"/>
                      </a:schemeClr>
                    </a:solidFill>
                  </a:tcPr>
                </a:tc>
                <a:tc>
                  <a:txBody>
                    <a:bodyPr/>
                    <a:lstStyle/>
                    <a:p>
                      <a:r>
                        <a:rPr lang="tr-TR" sz="1000" b="0" dirty="0" smtClean="0">
                          <a:solidFill>
                            <a:schemeClr val="tx1"/>
                          </a:solidFill>
                        </a:rPr>
                        <a:t>%1,03</a:t>
                      </a:r>
                      <a:endParaRPr lang="tr-TR" sz="1000" b="0" dirty="0">
                        <a:solidFill>
                          <a:schemeClr val="tx1"/>
                        </a:solidFill>
                      </a:endParaRPr>
                    </a:p>
                  </a:txBody>
                  <a:tcPr anchor="ctr">
                    <a:solidFill>
                      <a:schemeClr val="bg1">
                        <a:lumMod val="65000"/>
                      </a:schemeClr>
                    </a:solidFill>
                  </a:tcPr>
                </a:tc>
              </a:tr>
            </a:tbl>
          </a:graphicData>
        </a:graphic>
      </p:graphicFrame>
      <p:sp>
        <p:nvSpPr>
          <p:cNvPr id="57345" name="Rectangle 1"/>
          <p:cNvSpPr>
            <a:spLocks noChangeArrowheads="1"/>
          </p:cNvSpPr>
          <p:nvPr/>
        </p:nvSpPr>
        <p:spPr bwMode="auto">
          <a:xfrm>
            <a:off x="781029" y="7704948"/>
            <a:ext cx="6357983" cy="1077170"/>
          </a:xfrm>
          <a:prstGeom prst="rect">
            <a:avLst/>
          </a:prstGeom>
          <a:noFill/>
          <a:ln w="9525">
            <a:noFill/>
            <a:miter lim="800000"/>
            <a:headEnd/>
            <a:tailEnd/>
          </a:ln>
          <a:effectLst/>
        </p:spPr>
        <p:txBody>
          <a:bodyPr vert="horz" wrap="square" lIns="91440" tIns="76176" rIns="91440" bIns="76176" numCol="1" anchor="ctr" anchorCtr="0" compatLnSpc="1">
            <a:prstTxWarp prst="textNoShape">
              <a:avLst/>
            </a:prstTxWarp>
            <a:spAutoFit/>
          </a:bodyPr>
          <a:lstStyle/>
          <a:p>
            <a:pPr marL="0" marR="0" lvl="0" indent="457200" defTabSz="914400" rtl="0" eaLnBrk="1" fontAlgn="base" latinLnBrk="0" hangingPunct="1">
              <a:lnSpc>
                <a:spcPct val="100000"/>
              </a:lnSpc>
              <a:spcBef>
                <a:spcPct val="0"/>
              </a:spcBef>
              <a:spcAft>
                <a:spcPct val="0"/>
              </a:spcAft>
              <a:buClrTx/>
              <a:buSzTx/>
              <a:buFontTx/>
              <a:buNone/>
              <a:tabLst/>
            </a:pPr>
            <a:r>
              <a:rPr kumimoji="0" lang="tr-TR" sz="1050" b="1" i="0" u="none" strike="noStrike" cap="none" normalizeH="0" baseline="0" dirty="0" smtClean="0">
                <a:ln>
                  <a:noFill/>
                </a:ln>
                <a:solidFill>
                  <a:srgbClr val="FF0000"/>
                </a:solidFill>
                <a:effectLst/>
                <a:latin typeface="Lucida Sans Unicode" pitchFamily="34" charset="0"/>
                <a:cs typeface="Lucida Sans Unicode" pitchFamily="34" charset="0"/>
              </a:rPr>
              <a:t>Kırsal Alanda İçme Suyu</a:t>
            </a:r>
          </a:p>
          <a:p>
            <a:pPr marL="0" marR="0" lvl="0" indent="457200"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Kırsal alanda içme suyu temini büyük oranda şebekeden ve çeşmelerden sağlanmaktadır. Erzincan ilinde bulunan köylerimizin su ihtiyacının % 97 ‘si şebekeden,% 3’ü ise çeşmeden temin edilmektedir. İçme suyu ihtiyacını çeşmeden temin eden köylerimiz yeterli nüfusun bulunmadığı köylerimizdir. Erzincan ilinde susuz köyümüz bulunmamaktadır. Erzincan iline bağlı tüm köy ve ünitelerdeki içme suyu turumu aşağıdaki tabloda sunulmuştur.</a:t>
            </a:r>
            <a:endParaRPr kumimoji="0" lang="tr-TR" sz="1000" b="0" i="0" u="none" strike="noStrike" cap="none" normalizeH="0" baseline="0" dirty="0" smtClean="0">
              <a:ln>
                <a:noFill/>
              </a:ln>
              <a:solidFill>
                <a:schemeClr val="tx1"/>
              </a:solidFill>
              <a:effectLst/>
              <a:latin typeface="Lucida Sans Unicode" pitchFamily="34" charset="0"/>
              <a:cs typeface="Lucida Sans Unicode" pitchFamily="34" charset="0"/>
            </a:endParaRPr>
          </a:p>
        </p:txBody>
      </p:sp>
      <p:sp>
        <p:nvSpPr>
          <p:cNvPr id="16" name="15 Dikdörtgen"/>
          <p:cNvSpPr/>
          <p:nvPr/>
        </p:nvSpPr>
        <p:spPr>
          <a:xfrm>
            <a:off x="923905" y="7062006"/>
            <a:ext cx="5900928" cy="344044"/>
          </a:xfrm>
          <a:prstGeom prst="rect">
            <a:avLst/>
          </a:prstGeom>
          <a:solidFill>
            <a:srgbClr val="FF0000"/>
          </a:solidFill>
        </p:spPr>
        <p:txBody>
          <a:bodyPr lIns="0" tIns="0" rIns="0" bIns="0" anchor="ctr">
            <a:noAutofit/>
          </a:bodyPr>
          <a:lstStyle/>
          <a:p>
            <a:pPr marL="1625600" indent="0">
              <a:spcAft>
                <a:spcPts val="630"/>
              </a:spcAft>
            </a:pPr>
            <a:r>
              <a:rPr lang="tr-TR" sz="1100" b="1" cap="small" spc="-50" dirty="0" smtClean="0">
                <a:solidFill>
                  <a:srgbClr val="FFFFFF"/>
                </a:solidFill>
                <a:latin typeface="Arial" pitchFamily="34" charset="0"/>
                <a:cs typeface="Arial" pitchFamily="34" charset="0"/>
              </a:rPr>
              <a:t>        KIRSAL VE KENTSEL ALTYAPI</a:t>
            </a:r>
            <a:endParaRPr lang="tr" sz="1100" b="1" cap="small" spc="-50" dirty="0">
              <a:solidFill>
                <a:srgbClr val="FFFFFF"/>
              </a:solidFill>
              <a:latin typeface="Arial" pitchFamily="34" charset="0"/>
              <a:cs typeface="Arial" pitchFamily="34" charset="0"/>
            </a:endParaRPr>
          </a:p>
        </p:txBody>
      </p:sp>
      <p:graphicFrame>
        <p:nvGraphicFramePr>
          <p:cNvPr id="17" name="16 Tablo"/>
          <p:cNvGraphicFramePr>
            <a:graphicFrameLocks noGrp="1"/>
          </p:cNvGraphicFramePr>
          <p:nvPr/>
        </p:nvGraphicFramePr>
        <p:xfrm>
          <a:off x="2424103" y="1346966"/>
          <a:ext cx="3171825" cy="323850"/>
        </p:xfrm>
        <a:graphic>
          <a:graphicData uri="http://schemas.openxmlformats.org/drawingml/2006/table">
            <a:tbl>
              <a:tblPr>
                <a:tableStyleId>{284E427A-3D55-4303-BF80-6455036E1DE7}</a:tableStyleId>
              </a:tblPr>
              <a:tblGrid>
                <a:gridCol w="3171825"/>
              </a:tblGrid>
              <a:tr h="323850">
                <a:tc>
                  <a:txBody>
                    <a:bodyPr/>
                    <a:lstStyle/>
                    <a:p>
                      <a:pPr algn="ctr"/>
                      <a:r>
                        <a:rPr lang="tr-TR" sz="1200" b="1" dirty="0" smtClean="0">
                          <a:latin typeface="Lucida Sans Unicode" pitchFamily="34" charset="0"/>
                          <a:cs typeface="Lucida Sans Unicode" pitchFamily="34" charset="0"/>
                        </a:rPr>
                        <a:t>1.9.</a:t>
                      </a:r>
                      <a:r>
                        <a:rPr lang="tr-TR" sz="1200" b="1" baseline="0" dirty="0" smtClean="0">
                          <a:latin typeface="Lucida Sans Unicode" pitchFamily="34" charset="0"/>
                          <a:cs typeface="Lucida Sans Unicode" pitchFamily="34" charset="0"/>
                        </a:rPr>
                        <a:t> </a:t>
                      </a:r>
                      <a:r>
                        <a:rPr lang="tr-TR" sz="1200" b="1" dirty="0" smtClean="0">
                          <a:latin typeface="Lucida Sans Unicode" pitchFamily="34" charset="0"/>
                          <a:cs typeface="Lucida Sans Unicode" pitchFamily="34" charset="0"/>
                        </a:rPr>
                        <a:t>MEVCUT</a:t>
                      </a:r>
                      <a:r>
                        <a:rPr lang="tr-TR" sz="1200" b="1" baseline="0" dirty="0" smtClean="0">
                          <a:latin typeface="Lucida Sans Unicode" pitchFamily="34" charset="0"/>
                          <a:cs typeface="Lucida Sans Unicode" pitchFamily="34" charset="0"/>
                        </a:rPr>
                        <a:t> DURUM</a:t>
                      </a:r>
                      <a:endParaRPr lang="tr-TR" sz="1200" b="1" dirty="0">
                        <a:latin typeface="Lucida Sans Unicode" pitchFamily="34" charset="0"/>
                        <a:cs typeface="Lucida Sans Unicode" pitchFamily="34" charset="0"/>
                      </a:endParaRPr>
                    </a:p>
                  </a:txBody>
                  <a:tcPr anchor="ctr">
                    <a:solidFill>
                      <a:schemeClr val="bg1">
                        <a:lumMod val="50000"/>
                      </a:schemeClr>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a:t>
            </a:r>
            <a:r>
              <a:rPr lang="de" sz="600">
                <a:solidFill>
                  <a:srgbClr val="FA273F"/>
                </a:solidFill>
                <a:latin typeface="Lucida Sans Unicode"/>
              </a:rPr>
              <a:t>PLAN</a:t>
            </a:r>
          </a:p>
        </p:txBody>
      </p:sp>
      <p:sp>
        <p:nvSpPr>
          <p:cNvPr id="3" name="2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İL </a:t>
            </a:r>
            <a:r>
              <a:rPr lang="tr" sz="1000" spc="-100" dirty="0">
                <a:solidFill>
                  <a:srgbClr val="808282"/>
                </a:solidFill>
                <a:latin typeface="Trebuchet MS"/>
              </a:rPr>
              <a:t>ÖZEL İDARESİ</a:t>
            </a:r>
          </a:p>
        </p:txBody>
      </p:sp>
      <p:sp>
        <p:nvSpPr>
          <p:cNvPr id="7" name="6 Dikdörtgen"/>
          <p:cNvSpPr/>
          <p:nvPr/>
        </p:nvSpPr>
        <p:spPr>
          <a:xfrm>
            <a:off x="2819400" y="6126480"/>
            <a:ext cx="2078736" cy="176784"/>
          </a:xfrm>
          <a:prstGeom prst="rect">
            <a:avLst/>
          </a:prstGeom>
        </p:spPr>
        <p:txBody>
          <a:bodyPr lIns="0" tIns="0" rIns="0" bIns="0">
            <a:noAutofit/>
          </a:bodyPr>
          <a:lstStyle/>
          <a:p>
            <a:pPr indent="0"/>
            <a:endParaRPr lang="tr" sz="900" dirty="0">
              <a:solidFill>
                <a:srgbClr val="FA1825"/>
              </a:solidFill>
              <a:latin typeface="Lucida Sans Unicode"/>
            </a:endParaRPr>
          </a:p>
        </p:txBody>
      </p:sp>
      <p:sp>
        <p:nvSpPr>
          <p:cNvPr id="9" name="8 Dikdörtgen"/>
          <p:cNvSpPr/>
          <p:nvPr/>
        </p:nvSpPr>
        <p:spPr>
          <a:xfrm>
            <a:off x="1225296" y="6906768"/>
            <a:ext cx="1798320" cy="1981200"/>
          </a:xfrm>
          <a:prstGeom prst="rect">
            <a:avLst/>
          </a:prstGeom>
        </p:spPr>
        <p:txBody>
          <a:bodyPr lIns="0" tIns="0" rIns="0" bIns="0">
            <a:noAutofit/>
          </a:bodyPr>
          <a:lstStyle/>
          <a:p>
            <a:pPr marL="12700" indent="0">
              <a:lnSpc>
                <a:spcPts val="1560"/>
              </a:lnSpc>
            </a:pPr>
            <a:endParaRPr lang="tr" sz="1000" spc="-50" dirty="0">
              <a:solidFill>
                <a:srgbClr val="1F1919"/>
              </a:solidFill>
              <a:latin typeface="Lucida Sans Unicode"/>
            </a:endParaRPr>
          </a:p>
        </p:txBody>
      </p:sp>
      <p:sp>
        <p:nvSpPr>
          <p:cNvPr id="10" name="9 Dikdörtgen"/>
          <p:cNvSpPr/>
          <p:nvPr/>
        </p:nvSpPr>
        <p:spPr>
          <a:xfrm>
            <a:off x="3529584" y="7144512"/>
            <a:ext cx="371856" cy="1712976"/>
          </a:xfrm>
          <a:prstGeom prst="rect">
            <a:avLst/>
          </a:prstGeom>
        </p:spPr>
        <p:txBody>
          <a:bodyPr lIns="0" tIns="0" rIns="0" bIns="0">
            <a:noAutofit/>
          </a:bodyPr>
          <a:lstStyle/>
          <a:p>
            <a:pPr marL="63500" marR="12700" indent="0" algn="r">
              <a:lnSpc>
                <a:spcPts val="1560"/>
              </a:lnSpc>
            </a:pPr>
            <a:endParaRPr lang="tr" sz="1000" cap="small" spc="-50" dirty="0">
              <a:solidFill>
                <a:srgbClr val="1F1919"/>
              </a:solidFill>
              <a:latin typeface="Lucida Sans Unicode"/>
            </a:endParaRPr>
          </a:p>
        </p:txBody>
      </p:sp>
      <p:sp>
        <p:nvSpPr>
          <p:cNvPr id="11" name="10 Dikdörtgen"/>
          <p:cNvSpPr/>
          <p:nvPr/>
        </p:nvSpPr>
        <p:spPr>
          <a:xfrm>
            <a:off x="4334256" y="7333488"/>
            <a:ext cx="371856" cy="1524000"/>
          </a:xfrm>
          <a:prstGeom prst="rect">
            <a:avLst/>
          </a:prstGeom>
        </p:spPr>
        <p:txBody>
          <a:bodyPr lIns="0" tIns="0" rIns="0" bIns="0">
            <a:noAutofit/>
          </a:bodyPr>
          <a:lstStyle/>
          <a:p>
            <a:pPr marL="63500" marR="12700" indent="0" algn="just">
              <a:lnSpc>
                <a:spcPts val="1536"/>
              </a:lnSpc>
              <a:spcAft>
                <a:spcPts val="840"/>
              </a:spcAft>
            </a:pPr>
            <a:endParaRPr lang="tr" sz="900" cap="small" spc="50" dirty="0">
              <a:solidFill>
                <a:srgbClr val="1F1919"/>
              </a:solidFill>
              <a:latin typeface="Lucida Sans Unicode"/>
            </a:endParaRPr>
          </a:p>
        </p:txBody>
      </p:sp>
      <p:sp>
        <p:nvSpPr>
          <p:cNvPr id="12" name="11 Dikdörtgen"/>
          <p:cNvSpPr/>
          <p:nvPr/>
        </p:nvSpPr>
        <p:spPr>
          <a:xfrm>
            <a:off x="1231392" y="9107424"/>
            <a:ext cx="5035296" cy="176784"/>
          </a:xfrm>
          <a:prstGeom prst="rect">
            <a:avLst/>
          </a:prstGeom>
        </p:spPr>
        <p:txBody>
          <a:bodyPr lIns="0" tIns="0" rIns="0" bIns="0">
            <a:noAutofit/>
          </a:bodyPr>
          <a:lstStyle/>
          <a:p>
            <a:pPr indent="0"/>
            <a:r>
              <a:rPr lang="tr" sz="1000" spc="-50" dirty="0" smtClean="0">
                <a:solidFill>
                  <a:srgbClr val="FA1825"/>
                </a:solidFill>
                <a:latin typeface="Lucida Sans Unicode"/>
              </a:rPr>
              <a:t>.</a:t>
            </a:r>
            <a:endParaRPr lang="tr" sz="1000" spc="-50" dirty="0">
              <a:solidFill>
                <a:srgbClr val="FA1825"/>
              </a:solidFill>
              <a:latin typeface="Lucida Sans Unicode"/>
            </a:endParaRPr>
          </a:p>
        </p:txBody>
      </p:sp>
      <p:sp>
        <p:nvSpPr>
          <p:cNvPr id="13" name="12 Dikdörtgen"/>
          <p:cNvSpPr/>
          <p:nvPr/>
        </p:nvSpPr>
        <p:spPr>
          <a:xfrm>
            <a:off x="755904" y="9668256"/>
            <a:ext cx="499872" cy="329184"/>
          </a:xfrm>
          <a:prstGeom prst="rect">
            <a:avLst/>
          </a:prstGeom>
        </p:spPr>
        <p:txBody>
          <a:bodyPr lIns="0" tIns="0" rIns="0" bIns="0">
            <a:noAutofit/>
          </a:bodyPr>
          <a:lstStyle/>
          <a:p>
            <a:pPr indent="0" algn="just"/>
            <a:endParaRPr lang="tr" sz="3000" cap="small" spc="-150" dirty="0">
              <a:solidFill>
                <a:srgbClr val="9A9697"/>
              </a:solidFill>
              <a:latin typeface="Arial Unicode MS"/>
            </a:endParaRPr>
          </a:p>
        </p:txBody>
      </p:sp>
      <p:graphicFrame>
        <p:nvGraphicFramePr>
          <p:cNvPr id="14" name="13 Tablo"/>
          <p:cNvGraphicFramePr>
            <a:graphicFrameLocks noGrp="1"/>
          </p:cNvGraphicFramePr>
          <p:nvPr/>
        </p:nvGraphicFramePr>
        <p:xfrm>
          <a:off x="1209657" y="1489842"/>
          <a:ext cx="5041900" cy="3087855"/>
        </p:xfrm>
        <a:graphic>
          <a:graphicData uri="http://schemas.openxmlformats.org/drawingml/2006/table">
            <a:tbl>
              <a:tblPr>
                <a:tableStyleId>{073A0DAA-6AF3-43AB-8588-CEC1D06C72B9}</a:tableStyleId>
              </a:tblPr>
              <a:tblGrid>
                <a:gridCol w="700878"/>
                <a:gridCol w="396217"/>
                <a:gridCol w="396217"/>
                <a:gridCol w="373065"/>
                <a:gridCol w="373065"/>
                <a:gridCol w="323077"/>
                <a:gridCol w="323077"/>
                <a:gridCol w="338862"/>
                <a:gridCol w="343072"/>
                <a:gridCol w="352544"/>
                <a:gridCol w="352544"/>
                <a:gridCol w="384641"/>
                <a:gridCol w="384641"/>
              </a:tblGrid>
              <a:tr h="430960">
                <a:tc rowSpan="2">
                  <a:txBody>
                    <a:bodyPr/>
                    <a:lstStyle/>
                    <a:p>
                      <a:pPr algn="ctr">
                        <a:spcBef>
                          <a:spcPts val="600"/>
                        </a:spcBef>
                        <a:spcAft>
                          <a:spcPts val="600"/>
                        </a:spcAft>
                      </a:pPr>
                      <a:r>
                        <a:rPr lang="tr-TR" sz="1000" dirty="0"/>
                        <a:t>İlçeler </a:t>
                      </a:r>
                      <a:endParaRPr lang="tr-TR" sz="1100" dirty="0">
                        <a:latin typeface="Times New Roman"/>
                        <a:ea typeface="Times New Roman"/>
                        <a:cs typeface="Times New Roman"/>
                      </a:endParaRPr>
                    </a:p>
                  </a:txBody>
                  <a:tcPr marL="15712" marR="15712" marT="0" marB="0" anchor="ctr"/>
                </a:tc>
                <a:tc gridSpan="2">
                  <a:txBody>
                    <a:bodyPr/>
                    <a:lstStyle/>
                    <a:p>
                      <a:pPr algn="ctr">
                        <a:spcBef>
                          <a:spcPts val="600"/>
                        </a:spcBef>
                        <a:spcAft>
                          <a:spcPts val="600"/>
                        </a:spcAft>
                      </a:pPr>
                      <a:r>
                        <a:rPr lang="tr-TR" sz="1000" dirty="0"/>
                        <a:t>Sulu Şebekeli </a:t>
                      </a:r>
                      <a:endParaRPr lang="tr-TR" sz="1100" dirty="0">
                        <a:latin typeface="Times New Roman"/>
                        <a:ea typeface="Times New Roman"/>
                        <a:cs typeface="Times New Roman"/>
                      </a:endParaRPr>
                    </a:p>
                  </a:txBody>
                  <a:tcPr marL="15712" marR="15712" marT="0" marB="0" anchor="ctr"/>
                </a:tc>
                <a:tc hMerge="1">
                  <a:txBody>
                    <a:bodyPr/>
                    <a:lstStyle/>
                    <a:p>
                      <a:endParaRPr lang="tr-TR"/>
                    </a:p>
                  </a:txBody>
                  <a:tcPr/>
                </a:tc>
                <a:tc gridSpan="2">
                  <a:txBody>
                    <a:bodyPr/>
                    <a:lstStyle/>
                    <a:p>
                      <a:pPr algn="ctr">
                        <a:spcBef>
                          <a:spcPts val="600"/>
                        </a:spcBef>
                        <a:spcAft>
                          <a:spcPts val="600"/>
                        </a:spcAft>
                      </a:pPr>
                      <a:r>
                        <a:rPr lang="tr-TR" sz="1000"/>
                        <a:t>Sulu  Çeşmeli </a:t>
                      </a:r>
                      <a:endParaRPr lang="tr-TR" sz="1100">
                        <a:latin typeface="Times New Roman"/>
                        <a:ea typeface="Times New Roman"/>
                        <a:cs typeface="Times New Roman"/>
                      </a:endParaRPr>
                    </a:p>
                  </a:txBody>
                  <a:tcPr marL="15712" marR="15712" marT="0" marB="0" anchor="ctr"/>
                </a:tc>
                <a:tc hMerge="1">
                  <a:txBody>
                    <a:bodyPr/>
                    <a:lstStyle/>
                    <a:p>
                      <a:endParaRPr lang="tr-TR"/>
                    </a:p>
                  </a:txBody>
                  <a:tcPr/>
                </a:tc>
                <a:tc gridSpan="2">
                  <a:txBody>
                    <a:bodyPr/>
                    <a:lstStyle/>
                    <a:p>
                      <a:pPr algn="ctr">
                        <a:spcBef>
                          <a:spcPts val="600"/>
                        </a:spcBef>
                        <a:spcAft>
                          <a:spcPts val="600"/>
                        </a:spcAft>
                      </a:pPr>
                      <a:r>
                        <a:rPr lang="tr-TR" sz="1000"/>
                        <a:t>Yetersiz</a:t>
                      </a:r>
                      <a:endParaRPr lang="tr-TR" sz="1100"/>
                    </a:p>
                    <a:p>
                      <a:pPr algn="ctr">
                        <a:spcBef>
                          <a:spcPts val="600"/>
                        </a:spcBef>
                        <a:spcAft>
                          <a:spcPts val="600"/>
                        </a:spcAft>
                      </a:pPr>
                      <a:r>
                        <a:rPr lang="tr-TR" sz="1000"/>
                        <a:t>Şebekeli</a:t>
                      </a:r>
                      <a:endParaRPr lang="tr-TR" sz="1100">
                        <a:latin typeface="Times New Roman"/>
                        <a:ea typeface="Times New Roman"/>
                        <a:cs typeface="Times New Roman"/>
                      </a:endParaRPr>
                    </a:p>
                  </a:txBody>
                  <a:tcPr marL="15712" marR="15712" marT="0" marB="0" anchor="ctr"/>
                </a:tc>
                <a:tc hMerge="1">
                  <a:txBody>
                    <a:bodyPr/>
                    <a:lstStyle/>
                    <a:p>
                      <a:endParaRPr lang="tr-TR"/>
                    </a:p>
                  </a:txBody>
                  <a:tcPr/>
                </a:tc>
                <a:tc gridSpan="2">
                  <a:txBody>
                    <a:bodyPr/>
                    <a:lstStyle/>
                    <a:p>
                      <a:pPr algn="ctr">
                        <a:spcBef>
                          <a:spcPts val="600"/>
                        </a:spcBef>
                        <a:spcAft>
                          <a:spcPts val="600"/>
                        </a:spcAft>
                      </a:pPr>
                      <a:r>
                        <a:rPr lang="tr-TR" sz="1000"/>
                        <a:t>Yetersiz Çeşmeli </a:t>
                      </a:r>
                      <a:endParaRPr lang="tr-TR" sz="1100">
                        <a:latin typeface="Times New Roman"/>
                        <a:ea typeface="Times New Roman"/>
                        <a:cs typeface="Times New Roman"/>
                      </a:endParaRPr>
                    </a:p>
                  </a:txBody>
                  <a:tcPr marL="15712" marR="15712" marT="0" marB="0" anchor="ctr"/>
                </a:tc>
                <a:tc hMerge="1">
                  <a:txBody>
                    <a:bodyPr/>
                    <a:lstStyle/>
                    <a:p>
                      <a:endParaRPr lang="tr-TR"/>
                    </a:p>
                  </a:txBody>
                  <a:tcPr/>
                </a:tc>
                <a:tc gridSpan="2">
                  <a:txBody>
                    <a:bodyPr/>
                    <a:lstStyle/>
                    <a:p>
                      <a:pPr algn="ctr">
                        <a:spcBef>
                          <a:spcPts val="600"/>
                        </a:spcBef>
                        <a:spcAft>
                          <a:spcPts val="600"/>
                        </a:spcAft>
                      </a:pPr>
                      <a:r>
                        <a:rPr lang="tr-TR" sz="1000"/>
                        <a:t>Susuz </a:t>
                      </a:r>
                      <a:endParaRPr lang="tr-TR" sz="1100">
                        <a:latin typeface="Times New Roman"/>
                        <a:ea typeface="Times New Roman"/>
                        <a:cs typeface="Times New Roman"/>
                      </a:endParaRPr>
                    </a:p>
                  </a:txBody>
                  <a:tcPr marL="15712" marR="15712" marT="0" marB="0" anchor="ctr"/>
                </a:tc>
                <a:tc hMerge="1">
                  <a:txBody>
                    <a:bodyPr/>
                    <a:lstStyle/>
                    <a:p>
                      <a:endParaRPr lang="tr-TR"/>
                    </a:p>
                  </a:txBody>
                  <a:tcPr/>
                </a:tc>
                <a:tc gridSpan="2">
                  <a:txBody>
                    <a:bodyPr/>
                    <a:lstStyle/>
                    <a:p>
                      <a:pPr algn="ctr">
                        <a:spcBef>
                          <a:spcPts val="600"/>
                        </a:spcBef>
                        <a:spcAft>
                          <a:spcPts val="600"/>
                        </a:spcAft>
                      </a:pPr>
                      <a:r>
                        <a:rPr lang="tr-TR" sz="1000"/>
                        <a:t>Toplam </a:t>
                      </a:r>
                      <a:endParaRPr lang="tr-TR" sz="1100">
                        <a:latin typeface="Times New Roman"/>
                        <a:ea typeface="Times New Roman"/>
                        <a:cs typeface="Times New Roman"/>
                      </a:endParaRPr>
                    </a:p>
                  </a:txBody>
                  <a:tcPr marL="15712" marR="15712" marT="0" marB="0" anchor="ctr"/>
                </a:tc>
                <a:tc hMerge="1">
                  <a:txBody>
                    <a:bodyPr/>
                    <a:lstStyle/>
                    <a:p>
                      <a:endParaRPr lang="tr-TR"/>
                    </a:p>
                  </a:txBody>
                  <a:tcPr/>
                </a:tc>
              </a:tr>
              <a:tr h="296285">
                <a:tc vMerge="1">
                  <a:txBody>
                    <a:bodyPr/>
                    <a:lstStyle/>
                    <a:p>
                      <a:endParaRPr lang="tr-TR"/>
                    </a:p>
                  </a:txBody>
                  <a:tcPr/>
                </a:tc>
                <a:tc>
                  <a:txBody>
                    <a:bodyPr/>
                    <a:lstStyle/>
                    <a:p>
                      <a:pPr algn="ctr">
                        <a:spcBef>
                          <a:spcPts val="600"/>
                        </a:spcBef>
                        <a:spcAft>
                          <a:spcPts val="600"/>
                        </a:spcAft>
                      </a:pPr>
                      <a:r>
                        <a:rPr lang="tr-TR" sz="1000"/>
                        <a:t>Köy </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Ünite </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Köy </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Ünite </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Köy </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Ünite </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Köy </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Ünite </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Köy </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Ünite </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Köy </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Ünite </a:t>
                      </a:r>
                      <a:endParaRPr lang="tr-TR" sz="1100">
                        <a:latin typeface="Times New Roman"/>
                        <a:ea typeface="Times New Roman"/>
                        <a:cs typeface="Times New Roman"/>
                      </a:endParaRPr>
                    </a:p>
                  </a:txBody>
                  <a:tcPr marL="15712" marR="15712" marT="0" marB="0" anchor="ctr"/>
                </a:tc>
              </a:tr>
              <a:tr h="229509">
                <a:tc>
                  <a:txBody>
                    <a:bodyPr/>
                    <a:lstStyle/>
                    <a:p>
                      <a:pPr>
                        <a:spcBef>
                          <a:spcPts val="600"/>
                        </a:spcBef>
                        <a:spcAft>
                          <a:spcPts val="600"/>
                        </a:spcAft>
                      </a:pPr>
                      <a:r>
                        <a:rPr lang="tr-TR" sz="1000"/>
                        <a:t>Merkez </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59</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20</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1</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5</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59</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19</a:t>
                      </a:r>
                      <a:endParaRPr lang="tr-TR" sz="1100" dirty="0">
                        <a:latin typeface="Times New Roman"/>
                        <a:ea typeface="Times New Roman"/>
                        <a:cs typeface="Times New Roman"/>
                      </a:endParaRPr>
                    </a:p>
                  </a:txBody>
                  <a:tcPr marL="15712" marR="15712" marT="0" marB="0" anchor="ctr"/>
                </a:tc>
              </a:tr>
              <a:tr h="229509">
                <a:tc>
                  <a:txBody>
                    <a:bodyPr/>
                    <a:lstStyle/>
                    <a:p>
                      <a:pPr>
                        <a:spcBef>
                          <a:spcPts val="600"/>
                        </a:spcBef>
                        <a:spcAft>
                          <a:spcPts val="600"/>
                        </a:spcAft>
                      </a:pPr>
                      <a:r>
                        <a:rPr lang="tr-TR" sz="1000"/>
                        <a:t>Çayırlı</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43</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13</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4</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11</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 </a:t>
                      </a:r>
                    </a:p>
                  </a:txBody>
                  <a:tcPr marL="15712" marR="15712" marT="0" marB="0" anchor="ctr"/>
                </a:tc>
                <a:tc>
                  <a:txBody>
                    <a:bodyPr/>
                    <a:lstStyle/>
                    <a:p>
                      <a:pPr algn="ctr">
                        <a:spcBef>
                          <a:spcPts val="600"/>
                        </a:spcBef>
                        <a:spcAft>
                          <a:spcPts val="600"/>
                        </a:spcAft>
                      </a:pPr>
                      <a:r>
                        <a:rPr lang="tr-TR" sz="1000" dirty="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48</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22</a:t>
                      </a:r>
                      <a:endParaRPr lang="tr-TR" sz="1100" dirty="0">
                        <a:latin typeface="Times New Roman"/>
                        <a:ea typeface="Times New Roman"/>
                        <a:cs typeface="Times New Roman"/>
                      </a:endParaRPr>
                    </a:p>
                  </a:txBody>
                  <a:tcPr marL="15712" marR="15712" marT="0" marB="0" anchor="ctr"/>
                </a:tc>
              </a:tr>
              <a:tr h="229509">
                <a:tc>
                  <a:txBody>
                    <a:bodyPr/>
                    <a:lstStyle/>
                    <a:p>
                      <a:pPr>
                        <a:spcBef>
                          <a:spcPts val="600"/>
                        </a:spcBef>
                        <a:spcAft>
                          <a:spcPts val="600"/>
                        </a:spcAft>
                      </a:pPr>
                      <a:r>
                        <a:rPr lang="tr-TR" sz="1000"/>
                        <a:t>İliç</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54</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9</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4</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3</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58</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19</a:t>
                      </a:r>
                      <a:endParaRPr lang="tr-TR" sz="1100" dirty="0">
                        <a:latin typeface="Times New Roman"/>
                        <a:ea typeface="Times New Roman"/>
                        <a:cs typeface="Times New Roman"/>
                      </a:endParaRPr>
                    </a:p>
                  </a:txBody>
                  <a:tcPr marL="15712" marR="15712" marT="0" marB="0" anchor="ctr"/>
                </a:tc>
              </a:tr>
              <a:tr h="229509">
                <a:tc>
                  <a:txBody>
                    <a:bodyPr/>
                    <a:lstStyle/>
                    <a:p>
                      <a:pPr>
                        <a:spcBef>
                          <a:spcPts val="600"/>
                        </a:spcBef>
                        <a:spcAft>
                          <a:spcPts val="600"/>
                        </a:spcAft>
                      </a:pPr>
                      <a:r>
                        <a:rPr lang="tr-TR" sz="1000"/>
                        <a:t>Kemah</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72</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11</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13</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73</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35</a:t>
                      </a:r>
                      <a:endParaRPr lang="tr-TR" sz="1100" dirty="0">
                        <a:latin typeface="Times New Roman"/>
                        <a:ea typeface="Times New Roman"/>
                        <a:cs typeface="Times New Roman"/>
                      </a:endParaRPr>
                    </a:p>
                  </a:txBody>
                  <a:tcPr marL="15712" marR="15712" marT="0" marB="0" anchor="ctr"/>
                </a:tc>
              </a:tr>
              <a:tr h="229509">
                <a:tc>
                  <a:txBody>
                    <a:bodyPr/>
                    <a:lstStyle/>
                    <a:p>
                      <a:pPr>
                        <a:spcBef>
                          <a:spcPts val="600"/>
                        </a:spcBef>
                        <a:spcAft>
                          <a:spcPts val="600"/>
                        </a:spcAft>
                      </a:pPr>
                      <a:r>
                        <a:rPr lang="tr-TR" sz="1000"/>
                        <a:t>Kemaliye</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56</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9</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2</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13</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0</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61</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25</a:t>
                      </a:r>
                      <a:endParaRPr lang="tr-TR" sz="1100" dirty="0">
                        <a:latin typeface="Times New Roman"/>
                        <a:ea typeface="Times New Roman"/>
                        <a:cs typeface="Times New Roman"/>
                      </a:endParaRPr>
                    </a:p>
                  </a:txBody>
                  <a:tcPr marL="15712" marR="15712" marT="0" marB="0" anchor="ctr"/>
                </a:tc>
              </a:tr>
              <a:tr h="229509">
                <a:tc>
                  <a:txBody>
                    <a:bodyPr/>
                    <a:lstStyle/>
                    <a:p>
                      <a:pPr>
                        <a:spcBef>
                          <a:spcPts val="600"/>
                        </a:spcBef>
                        <a:spcAft>
                          <a:spcPts val="600"/>
                        </a:spcAft>
                      </a:pPr>
                      <a:r>
                        <a:rPr lang="tr-TR" sz="1000"/>
                        <a:t>Otlukbeli </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8</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1</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2</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4</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10</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2</a:t>
                      </a:r>
                      <a:endParaRPr lang="tr-TR" sz="1100" dirty="0">
                        <a:latin typeface="Times New Roman"/>
                        <a:ea typeface="Times New Roman"/>
                        <a:cs typeface="Times New Roman"/>
                      </a:endParaRPr>
                    </a:p>
                  </a:txBody>
                  <a:tcPr marL="15712" marR="15712" marT="0" marB="0" anchor="ctr"/>
                </a:tc>
              </a:tr>
              <a:tr h="229509">
                <a:tc>
                  <a:txBody>
                    <a:bodyPr/>
                    <a:lstStyle/>
                    <a:p>
                      <a:pPr>
                        <a:spcBef>
                          <a:spcPts val="600"/>
                        </a:spcBef>
                        <a:spcAft>
                          <a:spcPts val="600"/>
                        </a:spcAft>
                      </a:pPr>
                      <a:r>
                        <a:rPr lang="tr-TR" sz="1000"/>
                        <a:t>Refahiye</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111</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28</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10</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latin typeface="+mn-lt"/>
                          <a:ea typeface="+mn-ea"/>
                          <a:cs typeface="+mn-cs"/>
                        </a:rPr>
                        <a:t>25</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121</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72</a:t>
                      </a:r>
                      <a:endParaRPr lang="tr-TR" sz="1100" dirty="0">
                        <a:latin typeface="Times New Roman"/>
                        <a:ea typeface="Times New Roman"/>
                        <a:cs typeface="Times New Roman"/>
                      </a:endParaRPr>
                    </a:p>
                  </a:txBody>
                  <a:tcPr marL="15712" marR="15712" marT="0" marB="0" anchor="ctr"/>
                </a:tc>
              </a:tr>
              <a:tr h="229509">
                <a:tc>
                  <a:txBody>
                    <a:bodyPr/>
                    <a:lstStyle/>
                    <a:p>
                      <a:pPr>
                        <a:spcBef>
                          <a:spcPts val="600"/>
                        </a:spcBef>
                        <a:spcAft>
                          <a:spcPts val="600"/>
                        </a:spcAft>
                      </a:pPr>
                      <a:r>
                        <a:rPr lang="tr-TR" sz="1000"/>
                        <a:t>Tercan</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63</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23</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7</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23</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a:t>71</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61</a:t>
                      </a:r>
                      <a:endParaRPr lang="tr-TR" sz="1100" dirty="0">
                        <a:latin typeface="Times New Roman"/>
                        <a:ea typeface="Times New Roman"/>
                        <a:cs typeface="Times New Roman"/>
                      </a:endParaRPr>
                    </a:p>
                  </a:txBody>
                  <a:tcPr marL="15712" marR="15712" marT="0" marB="0" anchor="ctr"/>
                </a:tc>
              </a:tr>
              <a:tr h="229509">
                <a:tc>
                  <a:txBody>
                    <a:bodyPr/>
                    <a:lstStyle/>
                    <a:p>
                      <a:pPr>
                        <a:spcBef>
                          <a:spcPts val="600"/>
                        </a:spcBef>
                        <a:spcAft>
                          <a:spcPts val="600"/>
                        </a:spcAft>
                      </a:pPr>
                      <a:r>
                        <a:rPr lang="tr-TR" sz="1000"/>
                        <a:t>Üzümlü </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19</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7</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2</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17</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23</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56</a:t>
                      </a:r>
                      <a:endParaRPr lang="tr-TR" sz="1100" dirty="0">
                        <a:latin typeface="Times New Roman"/>
                        <a:ea typeface="Times New Roman"/>
                        <a:cs typeface="Times New Roman"/>
                      </a:endParaRPr>
                    </a:p>
                  </a:txBody>
                  <a:tcPr marL="15712" marR="15712" marT="0" marB="0" anchor="ctr"/>
                </a:tc>
              </a:tr>
              <a:tr h="268789">
                <a:tc>
                  <a:txBody>
                    <a:bodyPr/>
                    <a:lstStyle/>
                    <a:p>
                      <a:pPr algn="ctr">
                        <a:spcBef>
                          <a:spcPts val="600"/>
                        </a:spcBef>
                        <a:spcAft>
                          <a:spcPts val="600"/>
                        </a:spcAft>
                      </a:pPr>
                      <a:r>
                        <a:rPr lang="tr-TR" sz="1000"/>
                        <a:t>Toplam </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489</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121</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32</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114</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0</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0</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0</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0</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0</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a:t>0</a:t>
                      </a:r>
                      <a:endParaRPr lang="tr-TR" sz="110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524</a:t>
                      </a:r>
                      <a:endParaRPr lang="tr-TR" sz="1100" dirty="0">
                        <a:latin typeface="Times New Roman"/>
                        <a:ea typeface="Times New Roman"/>
                        <a:cs typeface="Times New Roman"/>
                      </a:endParaRPr>
                    </a:p>
                  </a:txBody>
                  <a:tcPr marL="15712" marR="15712" marT="0" marB="0" anchor="ctr"/>
                </a:tc>
                <a:tc>
                  <a:txBody>
                    <a:bodyPr/>
                    <a:lstStyle/>
                    <a:p>
                      <a:pPr algn="ctr">
                        <a:spcBef>
                          <a:spcPts val="600"/>
                        </a:spcBef>
                        <a:spcAft>
                          <a:spcPts val="600"/>
                        </a:spcAft>
                      </a:pPr>
                      <a:r>
                        <a:rPr lang="tr-TR" sz="1000" dirty="0" smtClean="0"/>
                        <a:t>311</a:t>
                      </a:r>
                      <a:endParaRPr lang="tr-TR" sz="1100" dirty="0">
                        <a:latin typeface="Times New Roman"/>
                        <a:ea typeface="Times New Roman"/>
                        <a:cs typeface="Times New Roman"/>
                      </a:endParaRPr>
                    </a:p>
                  </a:txBody>
                  <a:tcPr marL="15712" marR="15712" marT="0" marB="0" anchor="ctr"/>
                </a:tc>
              </a:tr>
            </a:tbl>
          </a:graphicData>
        </a:graphic>
      </p:graphicFrame>
      <p:sp>
        <p:nvSpPr>
          <p:cNvPr id="56321" name="Rectangle 1"/>
          <p:cNvSpPr>
            <a:spLocks noChangeArrowheads="1"/>
          </p:cNvSpPr>
          <p:nvPr/>
        </p:nvSpPr>
        <p:spPr bwMode="auto">
          <a:xfrm>
            <a:off x="423839" y="5206277"/>
            <a:ext cx="6567507" cy="1392640"/>
          </a:xfrm>
          <a:prstGeom prst="rect">
            <a:avLst/>
          </a:prstGeom>
          <a:noFill/>
          <a:ln w="9525">
            <a:noFill/>
            <a:miter lim="800000"/>
            <a:headEnd/>
            <a:tailEnd/>
          </a:ln>
          <a:effectLst/>
        </p:spPr>
        <p:txBody>
          <a:bodyPr vert="horz" wrap="square" lIns="91440" tIns="76176" rIns="91440" bIns="76176"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050" b="1" i="0" u="none" strike="noStrike" cap="none" normalizeH="0" baseline="0" dirty="0" smtClean="0" bmk="">
                <a:ln>
                  <a:noFill/>
                </a:ln>
                <a:solidFill>
                  <a:srgbClr val="FF0000"/>
                </a:solidFill>
                <a:effectLst/>
                <a:latin typeface="Lucida Sans Unicode" pitchFamily="34" charset="0"/>
                <a:cs typeface="Lucida Sans Unicode" pitchFamily="34" charset="0"/>
              </a:rPr>
              <a:t>Kanalizasyon</a:t>
            </a:r>
            <a:endParaRPr kumimoji="0" lang="tr-TR" sz="1050" b="1" i="0" u="none" strike="noStrike" cap="none" normalizeH="0" baseline="0" dirty="0" smtClean="0">
              <a:ln>
                <a:noFill/>
              </a:ln>
              <a:solidFill>
                <a:srgbClr val="FF0000"/>
              </a:solidFill>
              <a:effectLst/>
              <a:latin typeface="Lucida Sans Unicode" pitchFamily="34" charset="0"/>
              <a:cs typeface="Lucida Sans Unicode"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İlimizde evsel atık sular, kanalizasyon şebekesinde toplanarak arıtma tesisine verilmekte olup, ilçelerimiz, belde belediyelerimiz ve köylerimizde ise atık su ve kanalizasyon şebekelerimizde toplanarak fosseptiklerle alıcı ortama verilmektedir. Kanalizasyon bağlantısı olmayan köylerimizde evlerin kendi fosseptikleri bulunmakta, atık suları da oralara verilmektedir.</a:t>
            </a:r>
            <a:endParaRPr kumimoji="0" lang="tr-TR" sz="1000" b="0" i="0" u="none" strike="noStrike" cap="none" normalizeH="0" baseline="0" dirty="0" smtClean="0">
              <a:ln>
                <a:noFill/>
              </a:ln>
              <a:solidFill>
                <a:schemeClr val="tx1"/>
              </a:solidFill>
              <a:effectLst/>
              <a:latin typeface="Lucida Sans Unicode" pitchFamily="34" charset="0"/>
              <a:cs typeface="Lucida Sans Unicode"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 Erzincan ili ve ilçelerindeki köylerin ve bağlı ünitelerin kanalizasyon durumları ise aşağıdaki tabloda sunulmuştur. Tabloya göre Erzincan’da toplam 524 köyden 348’inde kanalizasyon tamamlanmış,176</a:t>
            </a:r>
            <a:r>
              <a:rPr kumimoji="0" lang="tr-TR" sz="1000" b="0" i="0" u="none" strike="noStrike" cap="none" normalizeH="0" dirty="0" smtClean="0">
                <a:ln>
                  <a:noFill/>
                </a:ln>
                <a:solidFill>
                  <a:schemeClr val="tx1"/>
                </a:solidFill>
                <a:effectLst/>
                <a:latin typeface="Lucida Sans Unicode" pitchFamily="34" charset="0"/>
                <a:ea typeface="Times New Roman" pitchFamily="18" charset="0"/>
                <a:cs typeface="Lucida Sans Unicode" pitchFamily="34" charset="0"/>
              </a:rPr>
              <a:t> adet ferdi fosseptik bulunmaktadır.</a:t>
            </a:r>
            <a:endParaRPr kumimoji="0" lang="tr-TR" sz="1000" b="0" i="0" u="none" strike="noStrike" cap="none" normalizeH="0" baseline="0" dirty="0" smtClean="0">
              <a:ln>
                <a:noFill/>
              </a:ln>
              <a:solidFill>
                <a:schemeClr val="tx1"/>
              </a:solidFill>
              <a:effectLst/>
              <a:latin typeface="Lucida Sans Unicode" pitchFamily="34" charset="0"/>
              <a:cs typeface="Lucida Sans Unicode" pitchFamily="34" charset="0"/>
            </a:endParaRPr>
          </a:p>
        </p:txBody>
      </p:sp>
      <p:graphicFrame>
        <p:nvGraphicFramePr>
          <p:cNvPr id="17" name="16 Tablo"/>
          <p:cNvGraphicFramePr>
            <a:graphicFrameLocks noGrp="1"/>
          </p:cNvGraphicFramePr>
          <p:nvPr/>
        </p:nvGraphicFramePr>
        <p:xfrm>
          <a:off x="1621185" y="6931670"/>
          <a:ext cx="4356725" cy="2828173"/>
        </p:xfrm>
        <a:graphic>
          <a:graphicData uri="http://schemas.openxmlformats.org/drawingml/2006/table">
            <a:tbl>
              <a:tblPr>
                <a:tableStyleId>{073A0DAA-6AF3-43AB-8588-CEC1D06C72B9}</a:tableStyleId>
              </a:tblPr>
              <a:tblGrid>
                <a:gridCol w="721813"/>
                <a:gridCol w="529761"/>
                <a:gridCol w="533537"/>
                <a:gridCol w="540550"/>
                <a:gridCol w="939174"/>
                <a:gridCol w="545945"/>
                <a:gridCol w="545945"/>
              </a:tblGrid>
              <a:tr h="224420">
                <a:tc rowSpan="3">
                  <a:txBody>
                    <a:bodyPr/>
                    <a:lstStyle/>
                    <a:p>
                      <a:pPr algn="ctr">
                        <a:spcAft>
                          <a:spcPts val="0"/>
                        </a:spcAft>
                      </a:pPr>
                      <a:r>
                        <a:rPr lang="tr-TR" sz="1000" dirty="0"/>
                        <a:t>İl merkezi</a:t>
                      </a:r>
                    </a:p>
                    <a:p>
                      <a:pPr algn="ctr">
                        <a:spcAft>
                          <a:spcPts val="0"/>
                        </a:spcAft>
                      </a:pPr>
                      <a:r>
                        <a:rPr lang="tr-TR" sz="1000" dirty="0"/>
                        <a:t>Ve ilçeler</a:t>
                      </a:r>
                      <a:endParaRPr lang="tr-TR" sz="1000" dirty="0">
                        <a:latin typeface="Times New Roman"/>
                        <a:ea typeface="Times New Roman"/>
                        <a:cs typeface="Times New Roman"/>
                      </a:endParaRPr>
                    </a:p>
                  </a:txBody>
                  <a:tcPr marL="58263" marR="58263" marT="0" marB="0" anchor="ctr"/>
                </a:tc>
                <a:tc gridSpan="4">
                  <a:txBody>
                    <a:bodyPr/>
                    <a:lstStyle/>
                    <a:p>
                      <a:pPr algn="ctr">
                        <a:spcAft>
                          <a:spcPts val="0"/>
                        </a:spcAft>
                      </a:pPr>
                      <a:r>
                        <a:rPr lang="tr-TR" sz="1000" dirty="0"/>
                        <a:t>Kanalizasyonlu</a:t>
                      </a:r>
                      <a:endParaRPr lang="tr-TR" sz="1000" dirty="0">
                        <a:latin typeface="Times New Roman"/>
                        <a:ea typeface="Times New Roman"/>
                        <a:cs typeface="Times New Roman"/>
                      </a:endParaRPr>
                    </a:p>
                  </a:txBody>
                  <a:tcPr marL="58263" marR="58263"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gridSpan="2">
                  <a:txBody>
                    <a:bodyPr/>
                    <a:lstStyle/>
                    <a:p>
                      <a:pPr algn="ctr">
                        <a:spcAft>
                          <a:spcPts val="0"/>
                        </a:spcAft>
                      </a:pPr>
                      <a:endParaRPr lang="tr-TR" sz="1000" dirty="0"/>
                    </a:p>
                    <a:p>
                      <a:pPr algn="ctr">
                        <a:spcAft>
                          <a:spcPts val="0"/>
                        </a:spcAft>
                      </a:pPr>
                      <a:r>
                        <a:rPr lang="tr-TR" sz="1000" dirty="0"/>
                        <a:t>Kanalizasyonsuz</a:t>
                      </a:r>
                      <a:endParaRPr lang="tr-TR" sz="1000" dirty="0">
                        <a:latin typeface="Times New Roman"/>
                        <a:ea typeface="Times New Roman"/>
                        <a:cs typeface="Times New Roman"/>
                      </a:endParaRPr>
                    </a:p>
                  </a:txBody>
                  <a:tcPr marL="58263" marR="58263" marT="0" marB="0" anchor="ctr"/>
                </a:tc>
                <a:tc rowSpan="2" hMerge="1">
                  <a:txBody>
                    <a:bodyPr/>
                    <a:lstStyle/>
                    <a:p>
                      <a:endParaRPr lang="tr-TR"/>
                    </a:p>
                  </a:txBody>
                  <a:tcPr/>
                </a:tc>
              </a:tr>
              <a:tr h="427261">
                <a:tc vMerge="1">
                  <a:txBody>
                    <a:bodyPr/>
                    <a:lstStyle/>
                    <a:p>
                      <a:endParaRPr lang="tr-TR"/>
                    </a:p>
                  </a:txBody>
                  <a:tcPr/>
                </a:tc>
                <a:tc gridSpan="2">
                  <a:txBody>
                    <a:bodyPr/>
                    <a:lstStyle/>
                    <a:p>
                      <a:pPr algn="ctr">
                        <a:spcAft>
                          <a:spcPts val="0"/>
                        </a:spcAft>
                      </a:pPr>
                      <a:endParaRPr lang="tr-TR" sz="1000" dirty="0"/>
                    </a:p>
                    <a:p>
                      <a:pPr algn="ctr">
                        <a:spcAft>
                          <a:spcPts val="0"/>
                        </a:spcAft>
                      </a:pPr>
                      <a:r>
                        <a:rPr lang="tr-TR" sz="1000" dirty="0"/>
                        <a:t>Toplam</a:t>
                      </a:r>
                      <a:endParaRPr lang="tr-TR" sz="1000" dirty="0">
                        <a:latin typeface="Times New Roman"/>
                        <a:ea typeface="Times New Roman"/>
                        <a:cs typeface="Times New Roman"/>
                      </a:endParaRPr>
                    </a:p>
                  </a:txBody>
                  <a:tcPr marL="58263" marR="58263" marT="0" marB="0" anchor="ctr"/>
                </a:tc>
                <a:tc hMerge="1">
                  <a:txBody>
                    <a:bodyPr/>
                    <a:lstStyle/>
                    <a:p>
                      <a:endParaRPr lang="tr-TR"/>
                    </a:p>
                  </a:txBody>
                  <a:tcPr/>
                </a:tc>
                <a:tc gridSpan="2">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tr-TR" sz="1000" dirty="0" smtClean="0"/>
                        <a:t>Kanalizasyonu ve fosseptiği olan</a:t>
                      </a:r>
                      <a:endParaRPr lang="tr-TR" sz="1000" dirty="0" smtClean="0">
                        <a:latin typeface="Times New Roman"/>
                        <a:ea typeface="Times New Roman"/>
                        <a:cs typeface="Times New Roman"/>
                      </a:endParaRPr>
                    </a:p>
                    <a:p>
                      <a:pPr algn="ctr">
                        <a:spcAft>
                          <a:spcPts val="0"/>
                        </a:spcAft>
                      </a:pPr>
                      <a:endParaRPr lang="tr-TR" sz="1000" dirty="0">
                        <a:latin typeface="Times New Roman"/>
                        <a:ea typeface="Times New Roman"/>
                        <a:cs typeface="Times New Roman"/>
                      </a:endParaRPr>
                    </a:p>
                  </a:txBody>
                  <a:tcPr marL="58263" marR="58263" marT="0" marB="0" anchor="ctr"/>
                </a:tc>
                <a:tc hMerge="1">
                  <a:txBody>
                    <a:bodyPr/>
                    <a:lstStyle/>
                    <a:p>
                      <a:endParaRPr lang="tr-TR"/>
                    </a:p>
                  </a:txBody>
                  <a:tcPr/>
                </a:tc>
                <a:tc gridSpan="2" vMerge="1">
                  <a:txBody>
                    <a:bodyPr/>
                    <a:lstStyle/>
                    <a:p>
                      <a:endParaRPr lang="tr-TR"/>
                    </a:p>
                  </a:txBody>
                  <a:tcPr/>
                </a:tc>
                <a:tc hMerge="1" vMerge="1">
                  <a:txBody>
                    <a:bodyPr/>
                    <a:lstStyle/>
                    <a:p>
                      <a:endParaRPr lang="tr-TR"/>
                    </a:p>
                  </a:txBody>
                  <a:tcPr/>
                </a:tc>
              </a:tr>
              <a:tr h="190973">
                <a:tc vMerge="1">
                  <a:txBody>
                    <a:bodyPr/>
                    <a:lstStyle/>
                    <a:p>
                      <a:endParaRPr lang="tr-TR"/>
                    </a:p>
                  </a:txBody>
                  <a:tcPr/>
                </a:tc>
                <a:tc>
                  <a:txBody>
                    <a:bodyPr/>
                    <a:lstStyle/>
                    <a:p>
                      <a:pPr algn="ctr">
                        <a:spcAft>
                          <a:spcPts val="0"/>
                        </a:spcAft>
                      </a:pPr>
                      <a:r>
                        <a:rPr lang="tr-TR" sz="1000"/>
                        <a:t>Köy</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a:t>Ünite</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a:t>Köy</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dirty="0"/>
                        <a:t>Ünite</a:t>
                      </a:r>
                      <a:endParaRPr lang="tr-TR" sz="1000" dirty="0">
                        <a:latin typeface="Times New Roman"/>
                        <a:ea typeface="Times New Roman"/>
                        <a:cs typeface="Times New Roman"/>
                      </a:endParaRPr>
                    </a:p>
                  </a:txBody>
                  <a:tcPr marL="58263" marR="58263" marT="0" marB="0"/>
                </a:tc>
                <a:tc>
                  <a:txBody>
                    <a:bodyPr/>
                    <a:lstStyle/>
                    <a:p>
                      <a:pPr algn="ctr">
                        <a:spcAft>
                          <a:spcPts val="0"/>
                        </a:spcAft>
                      </a:pPr>
                      <a:r>
                        <a:rPr lang="tr-TR" sz="1000"/>
                        <a:t>Köy</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a:t>Ünite</a:t>
                      </a:r>
                      <a:endParaRPr lang="tr-TR" sz="1000">
                        <a:latin typeface="Times New Roman"/>
                        <a:ea typeface="Times New Roman"/>
                        <a:cs typeface="Times New Roman"/>
                      </a:endParaRPr>
                    </a:p>
                  </a:txBody>
                  <a:tcPr marL="58263" marR="58263" marT="0" marB="0"/>
                </a:tc>
              </a:tr>
              <a:tr h="183420">
                <a:tc>
                  <a:txBody>
                    <a:bodyPr/>
                    <a:lstStyle/>
                    <a:p>
                      <a:pPr>
                        <a:spcAft>
                          <a:spcPts val="0"/>
                        </a:spcAft>
                      </a:pPr>
                      <a:r>
                        <a:rPr lang="tr-TR" sz="1000"/>
                        <a:t>Merkez</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dirty="0" smtClean="0"/>
                        <a:t>59</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c>
                  <a:txBody>
                    <a:bodyPr/>
                    <a:lstStyle/>
                    <a:p>
                      <a:pPr algn="ctr">
                        <a:spcAft>
                          <a:spcPts val="0"/>
                        </a:spcAft>
                      </a:pPr>
                      <a:r>
                        <a:rPr lang="tr-TR" sz="1000" dirty="0" smtClean="0">
                          <a:latin typeface="+mn-lt"/>
                          <a:ea typeface="Times New Roman"/>
                          <a:cs typeface="Times New Roman"/>
                        </a:rPr>
                        <a:t>41</a:t>
                      </a:r>
                    </a:p>
                  </a:txBody>
                  <a:tcPr marL="58263" marR="58263" marT="0" marB="0" anchor="b"/>
                </a:tc>
                <a:tc>
                  <a:txBody>
                    <a:bodyPr/>
                    <a:lstStyle/>
                    <a:p>
                      <a:pPr>
                        <a:spcAft>
                          <a:spcPts val="0"/>
                        </a:spcAft>
                      </a:pPr>
                      <a:endParaRPr lang="tr-TR" sz="1000" dirty="0">
                        <a:latin typeface="Arial"/>
                        <a:ea typeface="Times New Roman"/>
                        <a:cs typeface="Times New Roman"/>
                      </a:endParaRPr>
                    </a:p>
                  </a:txBody>
                  <a:tcPr marL="58263" marR="58263" marT="0" marB="0"/>
                </a:tc>
                <a:tc>
                  <a:txBody>
                    <a:bodyPr/>
                    <a:lstStyle/>
                    <a:p>
                      <a:pPr algn="ctr">
                        <a:spcAft>
                          <a:spcPts val="0"/>
                        </a:spcAft>
                      </a:pPr>
                      <a:r>
                        <a:rPr lang="tr-TR" sz="1000" dirty="0" smtClean="0"/>
                        <a:t>18</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r>
              <a:tr h="183420">
                <a:tc>
                  <a:txBody>
                    <a:bodyPr/>
                    <a:lstStyle/>
                    <a:p>
                      <a:pPr>
                        <a:spcAft>
                          <a:spcPts val="0"/>
                        </a:spcAft>
                      </a:pPr>
                      <a:r>
                        <a:rPr lang="tr-TR" sz="1000"/>
                        <a:t>Çayırlı</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a:t>48</a:t>
                      </a:r>
                      <a:endParaRPr lang="tr-TR" sz="100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c>
                  <a:txBody>
                    <a:bodyPr/>
                    <a:lstStyle/>
                    <a:p>
                      <a:pPr algn="ctr">
                        <a:spcAft>
                          <a:spcPts val="0"/>
                        </a:spcAft>
                      </a:pPr>
                      <a:r>
                        <a:rPr lang="tr-TR" sz="1000" dirty="0" smtClean="0">
                          <a:latin typeface="+mn-lt"/>
                          <a:ea typeface="Times New Roman"/>
                          <a:cs typeface="Times New Roman"/>
                        </a:rPr>
                        <a:t>22</a:t>
                      </a:r>
                      <a:endParaRPr lang="tr-TR" sz="1000" dirty="0">
                        <a:latin typeface="+mn-lt"/>
                        <a:ea typeface="Times New Roman"/>
                        <a:cs typeface="Times New Roman"/>
                      </a:endParaRPr>
                    </a:p>
                  </a:txBody>
                  <a:tcPr marL="58263" marR="58263" marT="0" marB="0" anchor="b"/>
                </a:tc>
                <a:tc>
                  <a:txBody>
                    <a:bodyPr/>
                    <a:lstStyle/>
                    <a:p>
                      <a:pPr>
                        <a:spcAft>
                          <a:spcPts val="0"/>
                        </a:spcAft>
                      </a:pPr>
                      <a:endParaRPr lang="tr-TR" sz="1000" dirty="0">
                        <a:latin typeface="Arial"/>
                        <a:ea typeface="Times New Roman"/>
                        <a:cs typeface="Times New Roman"/>
                      </a:endParaRPr>
                    </a:p>
                  </a:txBody>
                  <a:tcPr marL="58263" marR="58263" marT="0" marB="0"/>
                </a:tc>
                <a:tc>
                  <a:txBody>
                    <a:bodyPr/>
                    <a:lstStyle/>
                    <a:p>
                      <a:pPr algn="ctr">
                        <a:spcAft>
                          <a:spcPts val="0"/>
                        </a:spcAft>
                      </a:pPr>
                      <a:r>
                        <a:rPr lang="tr-TR" sz="1000" dirty="0" smtClean="0"/>
                        <a:t>26</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r>
              <a:tr h="183420">
                <a:tc>
                  <a:txBody>
                    <a:bodyPr/>
                    <a:lstStyle/>
                    <a:p>
                      <a:pPr>
                        <a:spcAft>
                          <a:spcPts val="0"/>
                        </a:spcAft>
                      </a:pPr>
                      <a:r>
                        <a:rPr lang="tr-TR" sz="1000"/>
                        <a:t>Kemah</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a:t>73</a:t>
                      </a:r>
                      <a:endParaRPr lang="tr-TR" sz="100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c>
                  <a:txBody>
                    <a:bodyPr/>
                    <a:lstStyle/>
                    <a:p>
                      <a:pPr algn="ctr">
                        <a:spcAft>
                          <a:spcPts val="0"/>
                        </a:spcAft>
                      </a:pPr>
                      <a:r>
                        <a:rPr lang="tr-TR" sz="1000" dirty="0" smtClean="0">
                          <a:latin typeface="+mn-lt"/>
                          <a:ea typeface="Times New Roman"/>
                          <a:cs typeface="Times New Roman"/>
                        </a:rPr>
                        <a:t>44</a:t>
                      </a:r>
                      <a:endParaRPr lang="tr-TR" sz="1000" dirty="0">
                        <a:latin typeface="+mn-lt"/>
                        <a:ea typeface="Times New Roman"/>
                        <a:cs typeface="Times New Roman"/>
                      </a:endParaRPr>
                    </a:p>
                  </a:txBody>
                  <a:tcPr marL="58263" marR="58263" marT="0" marB="0" anchor="b"/>
                </a:tc>
                <a:tc>
                  <a:txBody>
                    <a:bodyPr/>
                    <a:lstStyle/>
                    <a:p>
                      <a:pPr>
                        <a:spcAft>
                          <a:spcPts val="0"/>
                        </a:spcAft>
                      </a:pPr>
                      <a:endParaRPr lang="tr-TR" sz="1000" dirty="0">
                        <a:latin typeface="Arial"/>
                        <a:ea typeface="Times New Roman"/>
                        <a:cs typeface="Times New Roman"/>
                      </a:endParaRPr>
                    </a:p>
                  </a:txBody>
                  <a:tcPr marL="58263" marR="58263" marT="0" marB="0"/>
                </a:tc>
                <a:tc>
                  <a:txBody>
                    <a:bodyPr/>
                    <a:lstStyle/>
                    <a:p>
                      <a:pPr algn="ctr">
                        <a:spcAft>
                          <a:spcPts val="0"/>
                        </a:spcAft>
                      </a:pPr>
                      <a:r>
                        <a:rPr lang="tr-TR" sz="1000" dirty="0" smtClean="0"/>
                        <a:t>29</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r>
              <a:tr h="183420">
                <a:tc>
                  <a:txBody>
                    <a:bodyPr/>
                    <a:lstStyle/>
                    <a:p>
                      <a:pPr>
                        <a:spcAft>
                          <a:spcPts val="0"/>
                        </a:spcAft>
                      </a:pPr>
                      <a:r>
                        <a:rPr lang="tr-TR" sz="1000"/>
                        <a:t>Kemaliye</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dirty="0" smtClean="0"/>
                        <a:t>61</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c>
                  <a:txBody>
                    <a:bodyPr/>
                    <a:lstStyle/>
                    <a:p>
                      <a:pPr algn="ctr">
                        <a:spcAft>
                          <a:spcPts val="0"/>
                        </a:spcAft>
                      </a:pPr>
                      <a:r>
                        <a:rPr lang="tr-TR" sz="1000" dirty="0" smtClean="0">
                          <a:latin typeface="+mn-lt"/>
                          <a:ea typeface="Times New Roman"/>
                          <a:cs typeface="Times New Roman"/>
                        </a:rPr>
                        <a:t>56</a:t>
                      </a:r>
                      <a:endParaRPr lang="tr-TR" sz="1000" dirty="0">
                        <a:latin typeface="+mn-lt"/>
                        <a:ea typeface="Times New Roman"/>
                        <a:cs typeface="Times New Roman"/>
                      </a:endParaRPr>
                    </a:p>
                  </a:txBody>
                  <a:tcPr marL="58263" marR="58263" marT="0" marB="0" anchor="b"/>
                </a:tc>
                <a:tc>
                  <a:txBody>
                    <a:bodyPr/>
                    <a:lstStyle/>
                    <a:p>
                      <a:pPr>
                        <a:spcAft>
                          <a:spcPts val="0"/>
                        </a:spcAft>
                      </a:pPr>
                      <a:endParaRPr lang="tr-TR" sz="1000" dirty="0">
                        <a:latin typeface="Arial"/>
                        <a:ea typeface="Times New Roman"/>
                        <a:cs typeface="Times New Roman"/>
                      </a:endParaRPr>
                    </a:p>
                  </a:txBody>
                  <a:tcPr marL="58263" marR="58263" marT="0" marB="0"/>
                </a:tc>
                <a:tc>
                  <a:txBody>
                    <a:bodyPr/>
                    <a:lstStyle/>
                    <a:p>
                      <a:pPr algn="ctr">
                        <a:spcAft>
                          <a:spcPts val="0"/>
                        </a:spcAft>
                      </a:pPr>
                      <a:r>
                        <a:rPr lang="tr-TR" sz="1000" dirty="0" smtClean="0"/>
                        <a:t>5</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r>
              <a:tr h="183420">
                <a:tc>
                  <a:txBody>
                    <a:bodyPr/>
                    <a:lstStyle/>
                    <a:p>
                      <a:pPr>
                        <a:spcAft>
                          <a:spcPts val="0"/>
                        </a:spcAft>
                      </a:pPr>
                      <a:r>
                        <a:rPr lang="tr-TR" sz="1000"/>
                        <a:t>Tercan</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dirty="0"/>
                        <a:t>71</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c>
                  <a:txBody>
                    <a:bodyPr/>
                    <a:lstStyle/>
                    <a:p>
                      <a:pPr algn="ctr">
                        <a:spcAft>
                          <a:spcPts val="0"/>
                        </a:spcAft>
                      </a:pPr>
                      <a:r>
                        <a:rPr lang="tr-TR" sz="1000" dirty="0" smtClean="0">
                          <a:latin typeface="+mn-lt"/>
                          <a:ea typeface="Times New Roman"/>
                          <a:cs typeface="Times New Roman"/>
                        </a:rPr>
                        <a:t>17</a:t>
                      </a:r>
                      <a:endParaRPr lang="tr-TR" sz="1000" dirty="0">
                        <a:latin typeface="+mn-lt"/>
                        <a:ea typeface="Times New Roman"/>
                        <a:cs typeface="Times New Roman"/>
                      </a:endParaRPr>
                    </a:p>
                  </a:txBody>
                  <a:tcPr marL="58263" marR="58263" marT="0" marB="0" anchor="b"/>
                </a:tc>
                <a:tc>
                  <a:txBody>
                    <a:bodyPr/>
                    <a:lstStyle/>
                    <a:p>
                      <a:pPr>
                        <a:spcAft>
                          <a:spcPts val="0"/>
                        </a:spcAft>
                      </a:pPr>
                      <a:endParaRPr lang="tr-TR" sz="1000" dirty="0">
                        <a:latin typeface="Arial"/>
                        <a:ea typeface="Times New Roman"/>
                        <a:cs typeface="Times New Roman"/>
                      </a:endParaRPr>
                    </a:p>
                  </a:txBody>
                  <a:tcPr marL="58263" marR="58263" marT="0" marB="0"/>
                </a:tc>
                <a:tc>
                  <a:txBody>
                    <a:bodyPr/>
                    <a:lstStyle/>
                    <a:p>
                      <a:pPr algn="ctr">
                        <a:spcAft>
                          <a:spcPts val="0"/>
                        </a:spcAft>
                      </a:pPr>
                      <a:r>
                        <a:rPr lang="tr-TR" sz="1000" dirty="0" smtClean="0"/>
                        <a:t>54</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r>
              <a:tr h="183420">
                <a:tc>
                  <a:txBody>
                    <a:bodyPr/>
                    <a:lstStyle/>
                    <a:p>
                      <a:pPr>
                        <a:spcAft>
                          <a:spcPts val="0"/>
                        </a:spcAft>
                      </a:pPr>
                      <a:r>
                        <a:rPr lang="tr-TR" sz="1000"/>
                        <a:t>Üzümlü</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a:t>22</a:t>
                      </a:r>
                      <a:endParaRPr lang="tr-TR" sz="100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c>
                  <a:txBody>
                    <a:bodyPr/>
                    <a:lstStyle/>
                    <a:p>
                      <a:pPr algn="ctr">
                        <a:spcAft>
                          <a:spcPts val="0"/>
                        </a:spcAft>
                      </a:pPr>
                      <a:r>
                        <a:rPr lang="tr-TR" sz="1000" dirty="0" smtClean="0">
                          <a:latin typeface="+mn-lt"/>
                          <a:ea typeface="Times New Roman"/>
                          <a:cs typeface="Times New Roman"/>
                        </a:rPr>
                        <a:t>11</a:t>
                      </a:r>
                      <a:endParaRPr lang="tr-TR" sz="1000" dirty="0">
                        <a:latin typeface="+mn-lt"/>
                        <a:ea typeface="Times New Roman"/>
                        <a:cs typeface="Times New Roman"/>
                      </a:endParaRPr>
                    </a:p>
                  </a:txBody>
                  <a:tcPr marL="58263" marR="58263" marT="0" marB="0" anchor="b"/>
                </a:tc>
                <a:tc>
                  <a:txBody>
                    <a:bodyPr/>
                    <a:lstStyle/>
                    <a:p>
                      <a:pPr>
                        <a:spcAft>
                          <a:spcPts val="0"/>
                        </a:spcAft>
                      </a:pPr>
                      <a:endParaRPr lang="tr-TR" sz="1000" dirty="0">
                        <a:latin typeface="Arial"/>
                        <a:ea typeface="Times New Roman"/>
                        <a:cs typeface="Times New Roman"/>
                      </a:endParaRPr>
                    </a:p>
                  </a:txBody>
                  <a:tcPr marL="58263" marR="58263" marT="0" marB="0"/>
                </a:tc>
                <a:tc>
                  <a:txBody>
                    <a:bodyPr/>
                    <a:lstStyle/>
                    <a:p>
                      <a:pPr algn="ctr">
                        <a:spcAft>
                          <a:spcPts val="0"/>
                        </a:spcAft>
                      </a:pPr>
                      <a:r>
                        <a:rPr lang="tr-TR" sz="1000" dirty="0" smtClean="0"/>
                        <a:t>12</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r>
              <a:tr h="183420">
                <a:tc>
                  <a:txBody>
                    <a:bodyPr/>
                    <a:lstStyle/>
                    <a:p>
                      <a:pPr>
                        <a:spcAft>
                          <a:spcPts val="0"/>
                        </a:spcAft>
                      </a:pPr>
                      <a:r>
                        <a:rPr lang="tr-TR" sz="1000"/>
                        <a:t>İliç</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a:t>58</a:t>
                      </a:r>
                      <a:endParaRPr lang="tr-TR" sz="100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c>
                  <a:txBody>
                    <a:bodyPr/>
                    <a:lstStyle/>
                    <a:p>
                      <a:pPr algn="ctr">
                        <a:spcAft>
                          <a:spcPts val="0"/>
                        </a:spcAft>
                      </a:pPr>
                      <a:r>
                        <a:rPr lang="tr-TR" sz="1000" dirty="0" smtClean="0">
                          <a:latin typeface="+mn-lt"/>
                          <a:ea typeface="Times New Roman"/>
                          <a:cs typeface="Times New Roman"/>
                        </a:rPr>
                        <a:t>51</a:t>
                      </a:r>
                      <a:endParaRPr lang="tr-TR" sz="1000" dirty="0">
                        <a:latin typeface="+mn-lt"/>
                        <a:ea typeface="Times New Roman"/>
                        <a:cs typeface="Times New Roman"/>
                      </a:endParaRPr>
                    </a:p>
                  </a:txBody>
                  <a:tcPr marL="58263" marR="58263" marT="0" marB="0" anchor="b"/>
                </a:tc>
                <a:tc>
                  <a:txBody>
                    <a:bodyPr/>
                    <a:lstStyle/>
                    <a:p>
                      <a:pPr>
                        <a:spcAft>
                          <a:spcPts val="0"/>
                        </a:spcAft>
                      </a:pPr>
                      <a:endParaRPr lang="tr-TR" sz="1000" dirty="0">
                        <a:latin typeface="Arial"/>
                        <a:ea typeface="Times New Roman"/>
                        <a:cs typeface="Times New Roman"/>
                      </a:endParaRPr>
                    </a:p>
                  </a:txBody>
                  <a:tcPr marL="58263" marR="58263" marT="0" marB="0"/>
                </a:tc>
                <a:tc>
                  <a:txBody>
                    <a:bodyPr/>
                    <a:lstStyle/>
                    <a:p>
                      <a:pPr algn="ctr">
                        <a:spcAft>
                          <a:spcPts val="0"/>
                        </a:spcAft>
                      </a:pPr>
                      <a:r>
                        <a:rPr lang="tr-TR" sz="1000" dirty="0" smtClean="0"/>
                        <a:t>7</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r>
              <a:tr h="183420">
                <a:tc>
                  <a:txBody>
                    <a:bodyPr/>
                    <a:lstStyle/>
                    <a:p>
                      <a:pPr>
                        <a:spcAft>
                          <a:spcPts val="0"/>
                        </a:spcAft>
                      </a:pPr>
                      <a:r>
                        <a:rPr lang="tr-TR" sz="1000"/>
                        <a:t>Otlukbeli</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a:t>10</a:t>
                      </a:r>
                      <a:endParaRPr lang="tr-TR" sz="100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c>
                  <a:txBody>
                    <a:bodyPr/>
                    <a:lstStyle/>
                    <a:p>
                      <a:pPr algn="ctr">
                        <a:spcAft>
                          <a:spcPts val="0"/>
                        </a:spcAft>
                      </a:pPr>
                      <a:r>
                        <a:rPr lang="tr-TR" sz="1000" dirty="0" smtClean="0">
                          <a:latin typeface="+mn-lt"/>
                          <a:ea typeface="Times New Roman"/>
                          <a:cs typeface="Times New Roman"/>
                        </a:rPr>
                        <a:t>6</a:t>
                      </a:r>
                      <a:endParaRPr lang="tr-TR" sz="1000" dirty="0">
                        <a:latin typeface="+mn-lt"/>
                        <a:ea typeface="Times New Roman"/>
                        <a:cs typeface="Times New Roman"/>
                      </a:endParaRPr>
                    </a:p>
                  </a:txBody>
                  <a:tcPr marL="58263" marR="58263" marT="0" marB="0" anchor="b"/>
                </a:tc>
                <a:tc>
                  <a:txBody>
                    <a:bodyPr/>
                    <a:lstStyle/>
                    <a:p>
                      <a:pPr>
                        <a:spcAft>
                          <a:spcPts val="0"/>
                        </a:spcAft>
                      </a:pPr>
                      <a:endParaRPr lang="tr-TR" sz="1000" dirty="0">
                        <a:latin typeface="Arial"/>
                        <a:ea typeface="Times New Roman"/>
                        <a:cs typeface="Times New Roman"/>
                      </a:endParaRPr>
                    </a:p>
                  </a:txBody>
                  <a:tcPr marL="58263" marR="58263" marT="0" marB="0"/>
                </a:tc>
                <a:tc>
                  <a:txBody>
                    <a:bodyPr/>
                    <a:lstStyle/>
                    <a:p>
                      <a:pPr algn="ctr">
                        <a:spcAft>
                          <a:spcPts val="0"/>
                        </a:spcAft>
                      </a:pPr>
                      <a:r>
                        <a:rPr lang="tr-TR" sz="1000" dirty="0" smtClean="0"/>
                        <a:t>4</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r>
              <a:tr h="183420">
                <a:tc>
                  <a:txBody>
                    <a:bodyPr/>
                    <a:lstStyle/>
                    <a:p>
                      <a:pPr>
                        <a:spcAft>
                          <a:spcPts val="0"/>
                        </a:spcAft>
                      </a:pPr>
                      <a:r>
                        <a:rPr lang="tr-TR" sz="1000"/>
                        <a:t>Refahiye</a:t>
                      </a: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a:t>121</a:t>
                      </a:r>
                      <a:endParaRPr lang="tr-TR" sz="1000">
                        <a:latin typeface="Times New Roman"/>
                        <a:ea typeface="Times New Roman"/>
                        <a:cs typeface="Times New Roman"/>
                      </a:endParaRPr>
                    </a:p>
                  </a:txBody>
                  <a:tcPr marL="58263" marR="58263" marT="0" marB="0"/>
                </a:tc>
                <a:tc>
                  <a:txBody>
                    <a:bodyPr/>
                    <a:lstStyle/>
                    <a:p>
                      <a:pPr>
                        <a:spcAft>
                          <a:spcPts val="0"/>
                        </a:spcAft>
                      </a:pPr>
                      <a:endParaRPr lang="tr-TR" sz="1000">
                        <a:latin typeface="Arial"/>
                        <a:ea typeface="Times New Roman"/>
                        <a:cs typeface="Times New Roman"/>
                      </a:endParaRPr>
                    </a:p>
                  </a:txBody>
                  <a:tcPr marL="58263" marR="58263" marT="0" marB="0"/>
                </a:tc>
                <a:tc>
                  <a:txBody>
                    <a:bodyPr/>
                    <a:lstStyle/>
                    <a:p>
                      <a:pPr algn="ctr">
                        <a:spcAft>
                          <a:spcPts val="0"/>
                        </a:spcAft>
                      </a:pPr>
                      <a:r>
                        <a:rPr lang="tr-TR" sz="1000" dirty="0" smtClean="0">
                          <a:latin typeface="+mn-lt"/>
                          <a:ea typeface="Times New Roman"/>
                          <a:cs typeface="Times New Roman"/>
                        </a:rPr>
                        <a:t>97</a:t>
                      </a:r>
                      <a:endParaRPr lang="tr-TR" sz="1000" dirty="0">
                        <a:latin typeface="+mn-lt"/>
                        <a:ea typeface="Times New Roman"/>
                        <a:cs typeface="Times New Roman"/>
                      </a:endParaRPr>
                    </a:p>
                  </a:txBody>
                  <a:tcPr marL="58263" marR="58263" marT="0" marB="0" anchor="b"/>
                </a:tc>
                <a:tc>
                  <a:txBody>
                    <a:bodyPr/>
                    <a:lstStyle/>
                    <a:p>
                      <a:pPr>
                        <a:spcAft>
                          <a:spcPts val="0"/>
                        </a:spcAft>
                      </a:pPr>
                      <a:endParaRPr lang="tr-TR" sz="1000" dirty="0">
                        <a:latin typeface="Arial"/>
                        <a:ea typeface="Times New Roman"/>
                        <a:cs typeface="Times New Roman"/>
                      </a:endParaRPr>
                    </a:p>
                  </a:txBody>
                  <a:tcPr marL="58263" marR="58263" marT="0" marB="0"/>
                </a:tc>
                <a:tc>
                  <a:txBody>
                    <a:bodyPr/>
                    <a:lstStyle/>
                    <a:p>
                      <a:pPr algn="ctr">
                        <a:spcAft>
                          <a:spcPts val="0"/>
                        </a:spcAft>
                      </a:pPr>
                      <a:r>
                        <a:rPr lang="tr-TR" sz="1000" dirty="0" smtClean="0"/>
                        <a:t>24</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dirty="0">
                        <a:latin typeface="Arial"/>
                        <a:ea typeface="Times New Roman"/>
                        <a:cs typeface="Times New Roman"/>
                      </a:endParaRPr>
                    </a:p>
                  </a:txBody>
                  <a:tcPr marL="58263" marR="58263" marT="0" marB="0"/>
                </a:tc>
              </a:tr>
              <a:tr h="297788">
                <a:tc>
                  <a:txBody>
                    <a:bodyPr/>
                    <a:lstStyle/>
                    <a:p>
                      <a:pPr>
                        <a:spcAft>
                          <a:spcPts val="0"/>
                        </a:spcAft>
                      </a:pPr>
                      <a:endParaRPr lang="tr-TR" sz="1000"/>
                    </a:p>
                    <a:p>
                      <a:pPr>
                        <a:spcAft>
                          <a:spcPts val="0"/>
                        </a:spcAft>
                      </a:pPr>
                      <a:r>
                        <a:rPr lang="tr-TR" sz="1000"/>
                        <a:t>TOPLAM</a:t>
                      </a:r>
                      <a:endParaRPr lang="tr-TR" sz="1000">
                        <a:latin typeface="Times New Roman"/>
                        <a:ea typeface="Times New Roman"/>
                        <a:cs typeface="Times New Roman"/>
                      </a:endParaRPr>
                    </a:p>
                  </a:txBody>
                  <a:tcPr marL="58263" marR="58263" marT="0" marB="0"/>
                </a:tc>
                <a:tc>
                  <a:txBody>
                    <a:bodyPr/>
                    <a:lstStyle/>
                    <a:p>
                      <a:pPr algn="ctr">
                        <a:spcAft>
                          <a:spcPts val="0"/>
                        </a:spcAft>
                      </a:pPr>
                      <a:endParaRPr lang="tr-TR" sz="1000" dirty="0"/>
                    </a:p>
                    <a:p>
                      <a:pPr algn="ctr">
                        <a:spcAft>
                          <a:spcPts val="0"/>
                        </a:spcAft>
                      </a:pPr>
                      <a:r>
                        <a:rPr lang="tr-TR" sz="1000" dirty="0" smtClean="0"/>
                        <a:t>524</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a:latin typeface="Times New Roman"/>
                        <a:ea typeface="Times New Roman"/>
                        <a:cs typeface="Times New Roman"/>
                      </a:endParaRPr>
                    </a:p>
                  </a:txBody>
                  <a:tcPr marL="58263" marR="58263" marT="0" marB="0"/>
                </a:tc>
                <a:tc>
                  <a:txBody>
                    <a:bodyPr/>
                    <a:lstStyle/>
                    <a:p>
                      <a:pPr algn="ctr">
                        <a:spcAft>
                          <a:spcPts val="0"/>
                        </a:spcAft>
                      </a:pPr>
                      <a:r>
                        <a:rPr lang="tr-TR" sz="1000" dirty="0" smtClean="0">
                          <a:latin typeface="+mn-lt"/>
                          <a:ea typeface="Times New Roman"/>
                          <a:cs typeface="Times New Roman"/>
                        </a:rPr>
                        <a:t>348</a:t>
                      </a:r>
                      <a:endParaRPr lang="tr-TR" sz="1000" dirty="0">
                        <a:latin typeface="+mn-lt"/>
                        <a:ea typeface="Times New Roman"/>
                        <a:cs typeface="Times New Roman"/>
                      </a:endParaRPr>
                    </a:p>
                  </a:txBody>
                  <a:tcPr marL="58263" marR="58263" marT="0" marB="0" anchor="b"/>
                </a:tc>
                <a:tc>
                  <a:txBody>
                    <a:bodyPr/>
                    <a:lstStyle/>
                    <a:p>
                      <a:pPr>
                        <a:spcAft>
                          <a:spcPts val="0"/>
                        </a:spcAft>
                      </a:pPr>
                      <a:endParaRPr lang="tr-TR" sz="1000" dirty="0">
                        <a:latin typeface="Times New Roman"/>
                        <a:ea typeface="Times New Roman"/>
                        <a:cs typeface="Times New Roman"/>
                      </a:endParaRPr>
                    </a:p>
                  </a:txBody>
                  <a:tcPr marL="58263" marR="58263" marT="0" marB="0"/>
                </a:tc>
                <a:tc>
                  <a:txBody>
                    <a:bodyPr/>
                    <a:lstStyle/>
                    <a:p>
                      <a:pPr algn="ctr">
                        <a:spcAft>
                          <a:spcPts val="0"/>
                        </a:spcAft>
                      </a:pPr>
                      <a:endParaRPr lang="tr-TR" sz="1000" dirty="0"/>
                    </a:p>
                    <a:p>
                      <a:pPr algn="ctr">
                        <a:spcAft>
                          <a:spcPts val="0"/>
                        </a:spcAft>
                      </a:pPr>
                      <a:r>
                        <a:rPr lang="tr-TR" sz="1000" dirty="0" smtClean="0"/>
                        <a:t>176</a:t>
                      </a:r>
                      <a:endParaRPr lang="tr-TR" sz="1000" dirty="0">
                        <a:latin typeface="Times New Roman"/>
                        <a:ea typeface="Times New Roman"/>
                        <a:cs typeface="Times New Roman"/>
                      </a:endParaRPr>
                    </a:p>
                  </a:txBody>
                  <a:tcPr marL="58263" marR="58263" marT="0" marB="0"/>
                </a:tc>
                <a:tc>
                  <a:txBody>
                    <a:bodyPr/>
                    <a:lstStyle/>
                    <a:p>
                      <a:pPr>
                        <a:spcAft>
                          <a:spcPts val="0"/>
                        </a:spcAft>
                      </a:pPr>
                      <a:endParaRPr lang="tr-TR" sz="1000" dirty="0">
                        <a:latin typeface="Times New Roman"/>
                        <a:ea typeface="Times New Roman"/>
                        <a:cs typeface="Times New Roman"/>
                      </a:endParaRPr>
                    </a:p>
                  </a:txBody>
                  <a:tcPr marL="58263" marR="58263" marT="0" marB="0"/>
                </a:tc>
              </a:tr>
            </a:tbl>
          </a:graphicData>
        </a:graphic>
      </p:graphicFrame>
      <p:sp>
        <p:nvSpPr>
          <p:cNvPr id="18" name="17 Dikdörtgen"/>
          <p:cNvSpPr/>
          <p:nvPr/>
        </p:nvSpPr>
        <p:spPr>
          <a:xfrm>
            <a:off x="1347744" y="4633114"/>
            <a:ext cx="6215106" cy="261610"/>
          </a:xfrm>
          <a:prstGeom prst="rect">
            <a:avLst/>
          </a:prstGeom>
        </p:spPr>
        <p:txBody>
          <a:bodyPr wrap="square">
            <a:spAutoFit/>
          </a:bodyPr>
          <a:lstStyle/>
          <a:p>
            <a:r>
              <a:rPr lang="tr-TR" sz="1100" dirty="0" smtClean="0">
                <a:solidFill>
                  <a:srgbClr val="FF0000"/>
                </a:solidFill>
              </a:rPr>
              <a:t>Erzincan ili ve İlçelerindeki  Köylerin ve Bağlı Ünitelerin Su Temini ile ilgili Durumu</a:t>
            </a:r>
            <a:endParaRPr lang="tr-TR" sz="1100" dirty="0">
              <a:solidFill>
                <a:srgbClr val="FF0000"/>
              </a:solidFill>
            </a:endParaRPr>
          </a:p>
        </p:txBody>
      </p:sp>
      <p:sp>
        <p:nvSpPr>
          <p:cNvPr id="19" name="18 Dikdörtgen"/>
          <p:cNvSpPr/>
          <p:nvPr/>
        </p:nvSpPr>
        <p:spPr>
          <a:xfrm>
            <a:off x="2066913" y="9848088"/>
            <a:ext cx="3781425" cy="261610"/>
          </a:xfrm>
          <a:prstGeom prst="rect">
            <a:avLst/>
          </a:prstGeom>
        </p:spPr>
        <p:txBody>
          <a:bodyPr>
            <a:spAutoFit/>
          </a:bodyPr>
          <a:lstStyle/>
          <a:p>
            <a:r>
              <a:rPr lang="tr-TR" sz="1100" dirty="0" smtClean="0">
                <a:solidFill>
                  <a:srgbClr val="FF0000"/>
                </a:solidFill>
              </a:rPr>
              <a:t>Erzincan İli ve İlçelerindeki Köylerin Kanalizasyon Durumu </a:t>
            </a:r>
            <a:endParaRPr lang="tr-TR" sz="1100" dirty="0">
              <a:solidFill>
                <a:srgbClr val="FF0000"/>
              </a:solidFill>
            </a:endParaRP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6112" y="682752"/>
            <a:ext cx="6126480" cy="292608"/>
          </a:xfrm>
          <a:prstGeom prst="rect">
            <a:avLst/>
          </a:prstGeom>
        </p:spPr>
        <p:txBody>
          <a:bodyPr lIns="0" tIns="0" rIns="0" bIns="0">
            <a:noAutofit/>
          </a:bodyPr>
          <a:lstStyle/>
          <a:p>
            <a:pPr marL="5054600" indent="0"/>
            <a:r>
              <a:rPr lang="tr" sz="600" dirty="0">
                <a:solidFill>
                  <a:srgbClr val="FA273F"/>
                </a:solidFill>
                <a:latin typeface="Lucida Sans Unicode"/>
              </a:rPr>
              <a:t>STRATEJİK PLAN</a:t>
            </a:r>
          </a:p>
          <a:p>
            <a:pPr marL="5054600" indent="0">
              <a:spcAft>
                <a:spcPts val="231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3" name="2 Dikdörtgen"/>
          <p:cNvSpPr/>
          <p:nvPr/>
        </p:nvSpPr>
        <p:spPr>
          <a:xfrm>
            <a:off x="883920" y="859536"/>
            <a:ext cx="1871472" cy="17068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TAŞIYORUZ</a:t>
            </a:r>
          </a:p>
        </p:txBody>
      </p:sp>
      <p:sp>
        <p:nvSpPr>
          <p:cNvPr id="6" name="5 Dikdörtgen"/>
          <p:cNvSpPr/>
          <p:nvPr/>
        </p:nvSpPr>
        <p:spPr>
          <a:xfrm>
            <a:off x="-147665" y="3347230"/>
            <a:ext cx="2322576" cy="170688"/>
          </a:xfrm>
          <a:prstGeom prst="rect">
            <a:avLst/>
          </a:prstGeom>
        </p:spPr>
        <p:txBody>
          <a:bodyPr lIns="0" tIns="0" rIns="0" bIns="0">
            <a:noAutofit/>
          </a:bodyPr>
          <a:lstStyle/>
          <a:p>
            <a:pPr indent="0"/>
            <a:endParaRPr lang="tr" sz="900" dirty="0">
              <a:solidFill>
                <a:srgbClr val="FA1825"/>
              </a:solidFill>
              <a:latin typeface="Lucida Sans Unicode"/>
            </a:endParaRPr>
          </a:p>
        </p:txBody>
      </p:sp>
      <p:sp>
        <p:nvSpPr>
          <p:cNvPr id="8" name="7 Dikdörtgen"/>
          <p:cNvSpPr/>
          <p:nvPr/>
        </p:nvSpPr>
        <p:spPr>
          <a:xfrm>
            <a:off x="923905" y="3561544"/>
            <a:ext cx="6126480" cy="1240536"/>
          </a:xfrm>
          <a:prstGeom prst="rect">
            <a:avLst/>
          </a:prstGeom>
        </p:spPr>
        <p:txBody>
          <a:bodyPr lIns="0" tIns="0" rIns="0" bIns="0">
            <a:noAutofit/>
          </a:bodyPr>
          <a:lstStyle/>
          <a:p>
            <a:pPr marL="2209800" indent="0">
              <a:lnSpc>
                <a:spcPts val="1368"/>
              </a:lnSpc>
              <a:spcBef>
                <a:spcPts val="420"/>
              </a:spcBef>
            </a:pPr>
            <a:endParaRPr lang="tr" sz="1000" spc="-50" dirty="0">
              <a:solidFill>
                <a:srgbClr val="1F1919"/>
              </a:solidFill>
              <a:latin typeface="Lucida Sans Unicode"/>
            </a:endParaRPr>
          </a:p>
        </p:txBody>
      </p:sp>
      <p:sp>
        <p:nvSpPr>
          <p:cNvPr id="15" name="14 Dikdörtgen"/>
          <p:cNvSpPr/>
          <p:nvPr/>
        </p:nvSpPr>
        <p:spPr>
          <a:xfrm>
            <a:off x="896112" y="8668512"/>
            <a:ext cx="6126480" cy="652272"/>
          </a:xfrm>
          <a:prstGeom prst="rect">
            <a:avLst/>
          </a:prstGeom>
        </p:spPr>
        <p:txBody>
          <a:bodyPr lIns="0" tIns="0" rIns="0" bIns="0">
            <a:noAutofit/>
          </a:bodyPr>
          <a:lstStyle/>
          <a:p>
            <a:pPr marL="2209800" indent="0">
              <a:lnSpc>
                <a:spcPts val="1272"/>
              </a:lnSpc>
              <a:spcBef>
                <a:spcPts val="420"/>
              </a:spcBef>
            </a:pPr>
            <a:endParaRPr lang="tr" sz="1000" spc="-50" dirty="0">
              <a:solidFill>
                <a:srgbClr val="1F1919"/>
              </a:solidFill>
              <a:latin typeface="Lucida Sans Unicode"/>
            </a:endParaRPr>
          </a:p>
        </p:txBody>
      </p:sp>
      <p:sp>
        <p:nvSpPr>
          <p:cNvPr id="16" name="15 Dikdörtgen"/>
          <p:cNvSpPr/>
          <p:nvPr/>
        </p:nvSpPr>
        <p:spPr>
          <a:xfrm>
            <a:off x="6333744" y="9701784"/>
            <a:ext cx="472440" cy="313944"/>
          </a:xfrm>
          <a:prstGeom prst="rect">
            <a:avLst/>
          </a:prstGeom>
        </p:spPr>
        <p:txBody>
          <a:bodyPr lIns="0" tIns="0" rIns="0" bIns="0">
            <a:noAutofit/>
          </a:bodyPr>
          <a:lstStyle/>
          <a:p>
            <a:pPr indent="0" algn="just"/>
            <a:endParaRPr lang="tr" sz="3000" cap="small" spc="50" dirty="0">
              <a:solidFill>
                <a:srgbClr val="9A9697"/>
              </a:solidFill>
              <a:latin typeface="Arial Unicode MS"/>
            </a:endParaRPr>
          </a:p>
        </p:txBody>
      </p:sp>
      <p:sp>
        <p:nvSpPr>
          <p:cNvPr id="55297" name="Rectangle 1"/>
          <p:cNvSpPr>
            <a:spLocks noChangeArrowheads="1"/>
          </p:cNvSpPr>
          <p:nvPr/>
        </p:nvSpPr>
        <p:spPr bwMode="auto">
          <a:xfrm>
            <a:off x="995343" y="1716827"/>
            <a:ext cx="6067441" cy="4231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tr-TR" sz="1050" b="1" i="0" u="none" strike="noStrike" cap="none" normalizeH="0" baseline="0" dirty="0" smtClean="0">
                <a:ln>
                  <a:noFill/>
                </a:ln>
                <a:solidFill>
                  <a:srgbClr val="FF0000"/>
                </a:solidFill>
                <a:effectLst/>
                <a:latin typeface="Lucida Sans Unicode" pitchFamily="34" charset="0"/>
                <a:cs typeface="Lucida Sans Unicode" pitchFamily="34" charset="0"/>
              </a:rPr>
              <a:t>Köy Yolları</a:t>
            </a:r>
          </a:p>
          <a:p>
            <a:pPr marL="0" marR="0" lvl="0" indent="449263" defTabSz="914400" rtl="0" eaLnBrk="0" fontAlgn="base" latinLnBrk="0" hangingPunct="0">
              <a:lnSpc>
                <a:spcPct val="100000"/>
              </a:lnSpc>
              <a:spcBef>
                <a:spcPct val="0"/>
              </a:spcBef>
              <a:spcAft>
                <a:spcPct val="0"/>
              </a:spcAft>
              <a:buClrTx/>
              <a:buSzTx/>
              <a:buFontTx/>
              <a:buNone/>
              <a:tabLst/>
            </a:pPr>
            <a:endParaRPr kumimoji="0" lang="tr-TR"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
        <p:nvSpPr>
          <p:cNvPr id="18" name="17 Dikdörtgen"/>
          <p:cNvSpPr/>
          <p:nvPr/>
        </p:nvSpPr>
        <p:spPr>
          <a:xfrm>
            <a:off x="2485281" y="5419502"/>
            <a:ext cx="4929222" cy="253916"/>
          </a:xfrm>
          <a:prstGeom prst="rect">
            <a:avLst/>
          </a:prstGeom>
        </p:spPr>
        <p:txBody>
          <a:bodyPr wrap="square">
            <a:spAutoFit/>
          </a:bodyPr>
          <a:lstStyle/>
          <a:p>
            <a:r>
              <a:rPr lang="tr-TR" sz="1050" dirty="0" smtClean="0">
                <a:solidFill>
                  <a:srgbClr val="FF0000"/>
                </a:solidFill>
              </a:rPr>
              <a:t>Erzincan 1. Derece Öncelikli Köy Yolu Envanteri</a:t>
            </a:r>
            <a:endParaRPr lang="tr-TR" sz="1050" dirty="0">
              <a:solidFill>
                <a:srgbClr val="FF0000"/>
              </a:solidFill>
            </a:endParaRPr>
          </a:p>
        </p:txBody>
      </p:sp>
      <p:graphicFrame>
        <p:nvGraphicFramePr>
          <p:cNvPr id="19" name="18 Tablo"/>
          <p:cNvGraphicFramePr>
            <a:graphicFrameLocks noGrp="1"/>
          </p:cNvGraphicFramePr>
          <p:nvPr/>
        </p:nvGraphicFramePr>
        <p:xfrm>
          <a:off x="1621185" y="6571630"/>
          <a:ext cx="4479925" cy="857256"/>
        </p:xfrm>
        <a:graphic>
          <a:graphicData uri="http://schemas.openxmlformats.org/drawingml/2006/table">
            <a:tbl>
              <a:tblPr>
                <a:tableStyleId>{073A0DAA-6AF3-43AB-8588-CEC1D06C72B9}</a:tableStyleId>
              </a:tblPr>
              <a:tblGrid>
                <a:gridCol w="2924810"/>
                <a:gridCol w="1555115"/>
              </a:tblGrid>
              <a:tr h="214314">
                <a:tc>
                  <a:txBody>
                    <a:bodyPr/>
                    <a:lstStyle/>
                    <a:p>
                      <a:pPr>
                        <a:spcBef>
                          <a:spcPts val="600"/>
                        </a:spcBef>
                        <a:spcAft>
                          <a:spcPts val="600"/>
                        </a:spcAft>
                      </a:pPr>
                      <a:r>
                        <a:rPr lang="tr-TR" sz="1000" dirty="0"/>
                        <a:t>Yerüstü Sulama</a:t>
                      </a:r>
                      <a:endParaRPr lang="tr-TR" sz="1000" dirty="0">
                        <a:latin typeface="Lucida Sans Unicode" pitchFamily="34" charset="0"/>
                        <a:ea typeface="Times New Roman"/>
                        <a:cs typeface="Lucida Sans Unicode" pitchFamily="34" charset="0"/>
                      </a:endParaRPr>
                    </a:p>
                  </a:txBody>
                  <a:tcPr marL="68580" marR="68580" marT="0" marB="0" anchor="ctr"/>
                </a:tc>
                <a:tc>
                  <a:txBody>
                    <a:bodyPr/>
                    <a:lstStyle/>
                    <a:p>
                      <a:pPr>
                        <a:spcBef>
                          <a:spcPts val="600"/>
                        </a:spcBef>
                        <a:spcAft>
                          <a:spcPts val="600"/>
                        </a:spcAft>
                      </a:pPr>
                      <a:r>
                        <a:rPr lang="tr-TR" sz="1000" dirty="0"/>
                        <a:t>  </a:t>
                      </a:r>
                      <a:r>
                        <a:rPr lang="tr-TR" sz="1000" dirty="0" smtClean="0"/>
                        <a:t>35304 </a:t>
                      </a:r>
                      <a:r>
                        <a:rPr lang="tr-TR" sz="1000" dirty="0"/>
                        <a:t>(Ha)</a:t>
                      </a:r>
                      <a:endParaRPr lang="tr-TR" sz="1000" dirty="0">
                        <a:latin typeface="Lucida Sans Unicode" pitchFamily="34" charset="0"/>
                        <a:ea typeface="Times New Roman"/>
                        <a:cs typeface="Lucida Sans Unicode" pitchFamily="34" charset="0"/>
                      </a:endParaRPr>
                    </a:p>
                  </a:txBody>
                  <a:tcPr marL="68580" marR="68580" marT="0" marB="0" anchor="ctr"/>
                </a:tc>
              </a:tr>
              <a:tr h="214314">
                <a:tc>
                  <a:txBody>
                    <a:bodyPr/>
                    <a:lstStyle/>
                    <a:p>
                      <a:pPr>
                        <a:spcBef>
                          <a:spcPts val="600"/>
                        </a:spcBef>
                        <a:spcAft>
                          <a:spcPts val="600"/>
                        </a:spcAft>
                      </a:pPr>
                      <a:r>
                        <a:rPr lang="tr-TR" sz="1000" dirty="0"/>
                        <a:t>Yeraltı Sulama</a:t>
                      </a:r>
                      <a:endParaRPr lang="tr-TR" sz="1000" dirty="0">
                        <a:latin typeface="Lucida Sans Unicode" pitchFamily="34" charset="0"/>
                        <a:ea typeface="Times New Roman"/>
                        <a:cs typeface="Lucida Sans Unicode" pitchFamily="34" charset="0"/>
                      </a:endParaRPr>
                    </a:p>
                  </a:txBody>
                  <a:tcPr marL="68580" marR="68580" marT="0" marB="0" anchor="ctr"/>
                </a:tc>
                <a:tc>
                  <a:txBody>
                    <a:bodyPr/>
                    <a:lstStyle/>
                    <a:p>
                      <a:pPr>
                        <a:spcBef>
                          <a:spcPts val="600"/>
                        </a:spcBef>
                        <a:spcAft>
                          <a:spcPts val="600"/>
                        </a:spcAft>
                      </a:pPr>
                      <a:r>
                        <a:rPr lang="tr-TR" sz="1000" dirty="0"/>
                        <a:t>  </a:t>
                      </a:r>
                      <a:r>
                        <a:rPr lang="tr-TR" sz="1000" dirty="0" smtClean="0"/>
                        <a:t>1905 </a:t>
                      </a:r>
                      <a:r>
                        <a:rPr lang="tr-TR" sz="1000" dirty="0"/>
                        <a:t>(Ha)</a:t>
                      </a:r>
                      <a:endParaRPr lang="tr-TR" sz="1000" dirty="0">
                        <a:latin typeface="Lucida Sans Unicode" pitchFamily="34" charset="0"/>
                        <a:ea typeface="Times New Roman"/>
                        <a:cs typeface="Lucida Sans Unicode" pitchFamily="34" charset="0"/>
                      </a:endParaRPr>
                    </a:p>
                  </a:txBody>
                  <a:tcPr marL="68580" marR="68580" marT="0" marB="0" anchor="ctr"/>
                </a:tc>
              </a:tr>
              <a:tr h="214314">
                <a:tc>
                  <a:txBody>
                    <a:bodyPr/>
                    <a:lstStyle/>
                    <a:p>
                      <a:pPr>
                        <a:spcBef>
                          <a:spcPts val="600"/>
                        </a:spcBef>
                        <a:spcAft>
                          <a:spcPts val="600"/>
                        </a:spcAft>
                      </a:pPr>
                      <a:r>
                        <a:rPr lang="tr-TR" sz="1000" dirty="0"/>
                        <a:t>Gölet’ten Sulama (5 Ad.)</a:t>
                      </a:r>
                      <a:endParaRPr lang="tr-TR" sz="1000" dirty="0">
                        <a:latin typeface="Lucida Sans Unicode" pitchFamily="34" charset="0"/>
                        <a:ea typeface="Times New Roman"/>
                        <a:cs typeface="Lucida Sans Unicode" pitchFamily="34" charset="0"/>
                      </a:endParaRPr>
                    </a:p>
                  </a:txBody>
                  <a:tcPr marL="68580" marR="68580" marT="0" marB="0" anchor="ctr"/>
                </a:tc>
                <a:tc>
                  <a:txBody>
                    <a:bodyPr/>
                    <a:lstStyle/>
                    <a:p>
                      <a:pPr>
                        <a:spcBef>
                          <a:spcPts val="600"/>
                        </a:spcBef>
                        <a:spcAft>
                          <a:spcPts val="600"/>
                        </a:spcAft>
                      </a:pPr>
                      <a:r>
                        <a:rPr lang="tr-TR" sz="1000"/>
                        <a:t>  1996 (Ha)</a:t>
                      </a:r>
                      <a:endParaRPr lang="tr-TR" sz="1000">
                        <a:latin typeface="Lucida Sans Unicode" pitchFamily="34" charset="0"/>
                        <a:ea typeface="Times New Roman"/>
                        <a:cs typeface="Lucida Sans Unicode" pitchFamily="34" charset="0"/>
                      </a:endParaRPr>
                    </a:p>
                  </a:txBody>
                  <a:tcPr marL="68580" marR="68580" marT="0" marB="0" anchor="ctr"/>
                </a:tc>
              </a:tr>
              <a:tr h="214314">
                <a:tc>
                  <a:txBody>
                    <a:bodyPr/>
                    <a:lstStyle/>
                    <a:p>
                      <a:pPr>
                        <a:spcBef>
                          <a:spcPts val="600"/>
                        </a:spcBef>
                        <a:spcAft>
                          <a:spcPts val="600"/>
                        </a:spcAft>
                      </a:pPr>
                      <a:r>
                        <a:rPr lang="tr-TR" sz="1000" dirty="0"/>
                        <a:t>Toplam Sulama</a:t>
                      </a:r>
                      <a:endParaRPr lang="tr-TR" sz="1000" dirty="0">
                        <a:latin typeface="Lucida Sans Unicode" pitchFamily="34" charset="0"/>
                        <a:ea typeface="Times New Roman"/>
                        <a:cs typeface="Lucida Sans Unicode" pitchFamily="34" charset="0"/>
                      </a:endParaRPr>
                    </a:p>
                  </a:txBody>
                  <a:tcPr marL="68580" marR="68580" marT="0" marB="0" anchor="ctr"/>
                </a:tc>
                <a:tc>
                  <a:txBody>
                    <a:bodyPr/>
                    <a:lstStyle/>
                    <a:p>
                      <a:pPr>
                        <a:spcBef>
                          <a:spcPts val="600"/>
                        </a:spcBef>
                        <a:spcAft>
                          <a:spcPts val="600"/>
                        </a:spcAft>
                      </a:pPr>
                      <a:r>
                        <a:rPr lang="tr-TR" sz="1000" dirty="0" smtClean="0"/>
                        <a:t>39205(Ha</a:t>
                      </a:r>
                      <a:r>
                        <a:rPr lang="tr-TR" sz="1000" dirty="0"/>
                        <a:t>)</a:t>
                      </a:r>
                      <a:endParaRPr lang="tr-TR" sz="1000" dirty="0">
                        <a:latin typeface="Lucida Sans Unicode" pitchFamily="34" charset="0"/>
                        <a:ea typeface="Times New Roman"/>
                        <a:cs typeface="Lucida Sans Unicode" pitchFamily="34" charset="0"/>
                      </a:endParaRPr>
                    </a:p>
                  </a:txBody>
                  <a:tcPr marL="68580" marR="68580" marT="0" marB="0" anchor="ctr"/>
                </a:tc>
              </a:tr>
            </a:tbl>
          </a:graphicData>
        </a:graphic>
      </p:graphicFrame>
      <p:sp>
        <p:nvSpPr>
          <p:cNvPr id="21" name="20 Dikdörtgen"/>
          <p:cNvSpPr/>
          <p:nvPr/>
        </p:nvSpPr>
        <p:spPr>
          <a:xfrm>
            <a:off x="1405161" y="6139582"/>
            <a:ext cx="1587294" cy="261610"/>
          </a:xfrm>
          <a:prstGeom prst="rect">
            <a:avLst/>
          </a:prstGeom>
        </p:spPr>
        <p:txBody>
          <a:bodyPr wrap="none">
            <a:spAutoFit/>
          </a:bodyPr>
          <a:lstStyle/>
          <a:p>
            <a:r>
              <a:rPr lang="tr-TR" sz="1100" b="1" dirty="0" smtClean="0">
                <a:solidFill>
                  <a:srgbClr val="FF0000"/>
                </a:solidFill>
                <a:latin typeface="Lucida Sans Unicode" pitchFamily="34" charset="0"/>
                <a:cs typeface="Lucida Sans Unicode" pitchFamily="34" charset="0"/>
              </a:rPr>
              <a:t>Köy Sulama Tesisleri</a:t>
            </a:r>
            <a:endParaRPr lang="tr-TR" sz="1100" b="1" dirty="0">
              <a:solidFill>
                <a:srgbClr val="FF0000"/>
              </a:solidFill>
              <a:latin typeface="Lucida Sans Unicode" pitchFamily="34" charset="0"/>
              <a:cs typeface="Lucida Sans Unicode" pitchFamily="34" charset="0"/>
            </a:endParaRPr>
          </a:p>
        </p:txBody>
      </p:sp>
      <p:sp>
        <p:nvSpPr>
          <p:cNvPr id="55299" name="Rectangle 3"/>
          <p:cNvSpPr>
            <a:spLocks noChangeArrowheads="1"/>
          </p:cNvSpPr>
          <p:nvPr/>
        </p:nvSpPr>
        <p:spPr bwMode="auto">
          <a:xfrm>
            <a:off x="1423971" y="7985194"/>
            <a:ext cx="5281623"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tr-TR" sz="1000" b="0" i="0" u="none" strike="noStrike" cap="none" normalizeH="0" baseline="0" dirty="0" smtClean="0">
                <a:ln>
                  <a:noFill/>
                </a:ln>
                <a:solidFill>
                  <a:schemeClr val="tx1"/>
                </a:solidFill>
                <a:effectLst/>
                <a:latin typeface="Lucida Sans Unicode" pitchFamily="34" charset="0"/>
                <a:ea typeface="Times New Roman" pitchFamily="18" charset="0"/>
                <a:cs typeface="Lucida Sans Unicode" pitchFamily="34" charset="0"/>
              </a:rPr>
              <a:t>İlimizde 35.304 ha. Arazi Mülga Köy Hizmetleri tarafından yapılan tesislerle sulanabilmekte iken, İl Özel İdaresince 2007 yılında 2542 ha Arazi, 2008 yılında 1370 ha arazi ve 2009 yılında 650 ha arazi olmak üzere toplam 39.205 ha arazi sulamaya açılmıştır. 2009 dan 2019</a:t>
            </a:r>
            <a:r>
              <a:rPr kumimoji="0" lang="tr-TR" sz="1000" b="0" i="0" u="none" strike="noStrike" cap="none" normalizeH="0" dirty="0" smtClean="0">
                <a:ln>
                  <a:noFill/>
                </a:ln>
                <a:solidFill>
                  <a:schemeClr val="tx1"/>
                </a:solidFill>
                <a:effectLst/>
                <a:latin typeface="Lucida Sans Unicode" pitchFamily="34" charset="0"/>
                <a:ea typeface="Times New Roman" pitchFamily="18" charset="0"/>
                <a:cs typeface="Lucida Sans Unicode" pitchFamily="34" charset="0"/>
              </a:rPr>
              <a:t> a kadar 10.999 ha. alan sulamaya açılmıştır.</a:t>
            </a:r>
            <a:endParaRPr kumimoji="0" lang="tr-TR" sz="1000" b="0" i="0" u="none" strike="noStrike" cap="none" normalizeH="0" baseline="0" dirty="0" smtClean="0">
              <a:ln>
                <a:noFill/>
              </a:ln>
              <a:solidFill>
                <a:schemeClr val="tx1"/>
              </a:solidFill>
              <a:effectLst/>
              <a:latin typeface="Lucida Sans Unicode" pitchFamily="34" charset="0"/>
              <a:cs typeface="Lucida Sans Unicode" pitchFamily="34" charset="0"/>
            </a:endParaRPr>
          </a:p>
        </p:txBody>
      </p:sp>
      <p:sp>
        <p:nvSpPr>
          <p:cNvPr id="23" name="22 Dikdörtgen"/>
          <p:cNvSpPr/>
          <p:nvPr/>
        </p:nvSpPr>
        <p:spPr>
          <a:xfrm>
            <a:off x="3205361" y="7651750"/>
            <a:ext cx="1175322" cy="253916"/>
          </a:xfrm>
          <a:prstGeom prst="rect">
            <a:avLst/>
          </a:prstGeom>
        </p:spPr>
        <p:txBody>
          <a:bodyPr wrap="none">
            <a:spAutoFit/>
          </a:bodyPr>
          <a:lstStyle/>
          <a:p>
            <a:r>
              <a:rPr lang="tr-TR" sz="1050" dirty="0" smtClean="0">
                <a:solidFill>
                  <a:srgbClr val="FF0000"/>
                </a:solidFill>
              </a:rPr>
              <a:t>Sulama Hizmetleri</a:t>
            </a:r>
            <a:endParaRPr lang="tr-TR" sz="1050" dirty="0">
              <a:solidFill>
                <a:srgbClr val="FF0000"/>
              </a:solidFill>
            </a:endParaRPr>
          </a:p>
        </p:txBody>
      </p:sp>
      <p:graphicFrame>
        <p:nvGraphicFramePr>
          <p:cNvPr id="24" name="23 Tablo"/>
          <p:cNvGraphicFramePr>
            <a:graphicFrameLocks noGrp="1"/>
          </p:cNvGraphicFramePr>
          <p:nvPr/>
        </p:nvGraphicFramePr>
        <p:xfrm>
          <a:off x="1260475" y="2683198"/>
          <a:ext cx="5473278" cy="2736304"/>
        </p:xfrm>
        <a:graphic>
          <a:graphicData uri="http://schemas.openxmlformats.org/drawingml/2006/table">
            <a:tbl>
              <a:tblPr firstRow="1" bandRow="1">
                <a:tableStyleId>{5C22544A-7EE6-4342-B048-85BDC9FD1C3A}</a:tableStyleId>
              </a:tblPr>
              <a:tblGrid>
                <a:gridCol w="5473278"/>
              </a:tblGrid>
              <a:tr h="2736304">
                <a:tc>
                  <a:txBody>
                    <a:bodyPr/>
                    <a:lstStyle/>
                    <a:p>
                      <a:endParaRPr lang="tr-TR" sz="1000" dirty="0">
                        <a:solidFill>
                          <a:schemeClr val="tx1"/>
                        </a:solidFill>
                      </a:endParaRPr>
                    </a:p>
                  </a:txBody>
                  <a:tcPr>
                    <a:solidFill>
                      <a:schemeClr val="bg1"/>
                    </a:solidFill>
                  </a:tcPr>
                </a:tc>
              </a:tr>
            </a:tbl>
          </a:graphicData>
        </a:graphic>
      </p:graphicFrame>
      <p:graphicFrame>
        <p:nvGraphicFramePr>
          <p:cNvPr id="25" name="24 Tablo"/>
          <p:cNvGraphicFramePr>
            <a:graphicFrameLocks noGrp="1"/>
          </p:cNvGraphicFramePr>
          <p:nvPr/>
        </p:nvGraphicFramePr>
        <p:xfrm>
          <a:off x="1405161" y="2251150"/>
          <a:ext cx="5112570" cy="3067146"/>
        </p:xfrm>
        <a:graphic>
          <a:graphicData uri="http://schemas.openxmlformats.org/drawingml/2006/table">
            <a:tbl>
              <a:tblPr firstRow="1" bandRow="1">
                <a:tableStyleId>{9D7B26C5-4107-4FEC-AEDC-1716B250A1EF}</a:tableStyleId>
              </a:tblPr>
              <a:tblGrid>
                <a:gridCol w="792088"/>
                <a:gridCol w="1252940"/>
                <a:gridCol w="1022514"/>
                <a:gridCol w="1022514"/>
                <a:gridCol w="1022514"/>
              </a:tblGrid>
              <a:tr h="216024">
                <a:tc>
                  <a:txBody>
                    <a:bodyPr/>
                    <a:lstStyle/>
                    <a:p>
                      <a:pPr algn="ctr"/>
                      <a:r>
                        <a:rPr lang="tr-TR" sz="1050" dirty="0" smtClean="0"/>
                        <a:t>İLÇE</a:t>
                      </a:r>
                      <a:endParaRPr lang="tr-TR" sz="1050" dirty="0"/>
                    </a:p>
                  </a:txBody>
                  <a:tcPr anchor="ctr"/>
                </a:tc>
                <a:tc>
                  <a:txBody>
                    <a:bodyPr/>
                    <a:lstStyle/>
                    <a:p>
                      <a:pPr algn="ctr"/>
                      <a:r>
                        <a:rPr lang="tr-TR" sz="1050" dirty="0" smtClean="0"/>
                        <a:t>TOPLAM YOL AĞI</a:t>
                      </a:r>
                      <a:endParaRPr lang="tr-TR" sz="1050" dirty="0"/>
                    </a:p>
                  </a:txBody>
                  <a:tcPr anchor="ctr"/>
                </a:tc>
                <a:tc>
                  <a:txBody>
                    <a:bodyPr/>
                    <a:lstStyle/>
                    <a:p>
                      <a:pPr algn="ctr"/>
                      <a:r>
                        <a:rPr lang="tr-TR" sz="1050" dirty="0" smtClean="0"/>
                        <a:t>BSK</a:t>
                      </a:r>
                      <a:endParaRPr lang="tr-TR" sz="1050" dirty="0"/>
                    </a:p>
                  </a:txBody>
                  <a:tcPr anchor="ctr"/>
                </a:tc>
                <a:tc>
                  <a:txBody>
                    <a:bodyPr/>
                    <a:lstStyle/>
                    <a:p>
                      <a:pPr algn="ctr"/>
                      <a:r>
                        <a:rPr lang="tr-TR" sz="1050" dirty="0" smtClean="0"/>
                        <a:t>ASFALT</a:t>
                      </a:r>
                      <a:endParaRPr lang="tr-TR" sz="1050" dirty="0"/>
                    </a:p>
                  </a:txBody>
                  <a:tcPr anchor="ctr"/>
                </a:tc>
                <a:tc>
                  <a:txBody>
                    <a:bodyPr/>
                    <a:lstStyle/>
                    <a:p>
                      <a:pPr algn="ctr"/>
                      <a:r>
                        <a:rPr lang="tr-TR" sz="1050" dirty="0" smtClean="0"/>
                        <a:t>STABİLİZE</a:t>
                      </a:r>
                      <a:endParaRPr lang="tr-TR" sz="1050" dirty="0"/>
                    </a:p>
                  </a:txBody>
                  <a:tcPr anchor="ctr"/>
                </a:tc>
              </a:tr>
              <a:tr h="282312">
                <a:tc>
                  <a:txBody>
                    <a:bodyPr/>
                    <a:lstStyle/>
                    <a:p>
                      <a:pPr algn="ctr"/>
                      <a:r>
                        <a:rPr lang="tr-TR" sz="1050" dirty="0" smtClean="0"/>
                        <a:t>MERKEZ</a:t>
                      </a:r>
                    </a:p>
                  </a:txBody>
                  <a:tcPr/>
                </a:tc>
                <a:tc>
                  <a:txBody>
                    <a:bodyPr/>
                    <a:lstStyle/>
                    <a:p>
                      <a:pPr algn="ctr"/>
                      <a:r>
                        <a:rPr lang="tr-TR" sz="1050" dirty="0" smtClean="0"/>
                        <a:t>286,20</a:t>
                      </a:r>
                      <a:endParaRPr lang="tr-TR" sz="1050" dirty="0"/>
                    </a:p>
                  </a:txBody>
                  <a:tcPr/>
                </a:tc>
                <a:tc>
                  <a:txBody>
                    <a:bodyPr/>
                    <a:lstStyle/>
                    <a:p>
                      <a:pPr algn="ctr"/>
                      <a:r>
                        <a:rPr lang="tr-TR" sz="1050" dirty="0" smtClean="0"/>
                        <a:t>88,85</a:t>
                      </a:r>
                      <a:endParaRPr lang="tr-TR" sz="1050" dirty="0"/>
                    </a:p>
                  </a:txBody>
                  <a:tcPr/>
                </a:tc>
                <a:tc>
                  <a:txBody>
                    <a:bodyPr/>
                    <a:lstStyle/>
                    <a:p>
                      <a:pPr algn="ctr"/>
                      <a:r>
                        <a:rPr lang="tr-TR" sz="1050" dirty="0" smtClean="0"/>
                        <a:t>104,30</a:t>
                      </a:r>
                      <a:endParaRPr lang="tr-TR" sz="1050" dirty="0"/>
                    </a:p>
                  </a:txBody>
                  <a:tcPr/>
                </a:tc>
                <a:tc>
                  <a:txBody>
                    <a:bodyPr/>
                    <a:lstStyle/>
                    <a:p>
                      <a:pPr algn="ctr"/>
                      <a:r>
                        <a:rPr lang="tr-TR" sz="1050" dirty="0" smtClean="0"/>
                        <a:t>93,25</a:t>
                      </a:r>
                      <a:endParaRPr lang="tr-TR" sz="1050" dirty="0"/>
                    </a:p>
                  </a:txBody>
                  <a:tcPr/>
                </a:tc>
              </a:tr>
              <a:tr h="281486">
                <a:tc>
                  <a:txBody>
                    <a:bodyPr/>
                    <a:lstStyle/>
                    <a:p>
                      <a:pPr algn="ctr"/>
                      <a:r>
                        <a:rPr lang="tr-TR" sz="1050" dirty="0" smtClean="0"/>
                        <a:t>ÇAYIRLI</a:t>
                      </a:r>
                      <a:endParaRPr lang="tr-TR" sz="1050" dirty="0"/>
                    </a:p>
                  </a:txBody>
                  <a:tcPr/>
                </a:tc>
                <a:tc>
                  <a:txBody>
                    <a:bodyPr/>
                    <a:lstStyle/>
                    <a:p>
                      <a:pPr algn="ctr"/>
                      <a:r>
                        <a:rPr lang="tr-TR" sz="1050" dirty="0" smtClean="0"/>
                        <a:t>326,60</a:t>
                      </a:r>
                      <a:endParaRPr lang="tr-TR" sz="1050" dirty="0"/>
                    </a:p>
                  </a:txBody>
                  <a:tcPr/>
                </a:tc>
                <a:tc>
                  <a:txBody>
                    <a:bodyPr/>
                    <a:lstStyle/>
                    <a:p>
                      <a:pPr algn="ctr"/>
                      <a:r>
                        <a:rPr lang="tr-TR" sz="1050" dirty="0" smtClean="0"/>
                        <a:t>10,25</a:t>
                      </a:r>
                      <a:endParaRPr lang="tr-TR" sz="1050" dirty="0"/>
                    </a:p>
                  </a:txBody>
                  <a:tcPr/>
                </a:tc>
                <a:tc>
                  <a:txBody>
                    <a:bodyPr/>
                    <a:lstStyle/>
                    <a:p>
                      <a:pPr algn="ctr"/>
                      <a:r>
                        <a:rPr lang="tr-TR" sz="1050" dirty="0" smtClean="0"/>
                        <a:t>151,65</a:t>
                      </a:r>
                      <a:endParaRPr lang="tr-TR" sz="1050" dirty="0"/>
                    </a:p>
                  </a:txBody>
                  <a:tcPr/>
                </a:tc>
                <a:tc>
                  <a:txBody>
                    <a:bodyPr/>
                    <a:lstStyle/>
                    <a:p>
                      <a:pPr algn="ctr"/>
                      <a:r>
                        <a:rPr lang="tr-TR" sz="1050" dirty="0" smtClean="0"/>
                        <a:t>164,70</a:t>
                      </a:r>
                      <a:endParaRPr lang="tr-TR" sz="1050" dirty="0"/>
                    </a:p>
                  </a:txBody>
                  <a:tcPr/>
                </a:tc>
              </a:tr>
              <a:tr h="281486">
                <a:tc>
                  <a:txBody>
                    <a:bodyPr/>
                    <a:lstStyle/>
                    <a:p>
                      <a:pPr algn="ctr"/>
                      <a:r>
                        <a:rPr lang="tr-TR" sz="1050" dirty="0" smtClean="0"/>
                        <a:t>İLİÇ</a:t>
                      </a:r>
                      <a:endParaRPr lang="tr-TR" sz="1050" dirty="0"/>
                    </a:p>
                  </a:txBody>
                  <a:tcPr/>
                </a:tc>
                <a:tc>
                  <a:txBody>
                    <a:bodyPr/>
                    <a:lstStyle/>
                    <a:p>
                      <a:pPr algn="ctr"/>
                      <a:r>
                        <a:rPr lang="tr-TR" sz="1050" dirty="0" smtClean="0"/>
                        <a:t>376,40</a:t>
                      </a:r>
                      <a:endParaRPr lang="tr-TR" sz="1050" dirty="0"/>
                    </a:p>
                  </a:txBody>
                  <a:tcPr/>
                </a:tc>
                <a:tc>
                  <a:txBody>
                    <a:bodyPr/>
                    <a:lstStyle/>
                    <a:p>
                      <a:pPr algn="ctr"/>
                      <a:r>
                        <a:rPr lang="tr-TR" sz="1050" dirty="0" smtClean="0"/>
                        <a:t>17,30</a:t>
                      </a:r>
                      <a:endParaRPr lang="tr-TR" sz="1050" dirty="0"/>
                    </a:p>
                  </a:txBody>
                  <a:tcPr/>
                </a:tc>
                <a:tc>
                  <a:txBody>
                    <a:bodyPr/>
                    <a:lstStyle/>
                    <a:p>
                      <a:pPr algn="ctr"/>
                      <a:r>
                        <a:rPr lang="tr-TR" sz="1050" dirty="0" smtClean="0"/>
                        <a:t>231,70</a:t>
                      </a:r>
                      <a:endParaRPr lang="tr-TR" sz="1050" dirty="0"/>
                    </a:p>
                  </a:txBody>
                  <a:tcPr/>
                </a:tc>
                <a:tc>
                  <a:txBody>
                    <a:bodyPr/>
                    <a:lstStyle/>
                    <a:p>
                      <a:pPr algn="ctr"/>
                      <a:r>
                        <a:rPr lang="tr-TR" sz="1050" dirty="0" smtClean="0"/>
                        <a:t>127,40</a:t>
                      </a:r>
                      <a:endParaRPr lang="tr-TR" sz="1050" dirty="0"/>
                    </a:p>
                  </a:txBody>
                  <a:tcPr/>
                </a:tc>
              </a:tr>
              <a:tr h="281486">
                <a:tc>
                  <a:txBody>
                    <a:bodyPr/>
                    <a:lstStyle/>
                    <a:p>
                      <a:pPr algn="ctr"/>
                      <a:r>
                        <a:rPr lang="tr-TR" sz="1050" dirty="0" smtClean="0"/>
                        <a:t>KEMAH</a:t>
                      </a:r>
                      <a:endParaRPr lang="tr-TR" sz="1050" dirty="0"/>
                    </a:p>
                  </a:txBody>
                  <a:tcPr/>
                </a:tc>
                <a:tc>
                  <a:txBody>
                    <a:bodyPr/>
                    <a:lstStyle/>
                    <a:p>
                      <a:pPr algn="ctr"/>
                      <a:r>
                        <a:rPr lang="tr-TR" sz="1050" dirty="0" smtClean="0"/>
                        <a:t>576,75</a:t>
                      </a:r>
                      <a:endParaRPr lang="tr-TR" sz="1050" dirty="0"/>
                    </a:p>
                  </a:txBody>
                  <a:tcPr/>
                </a:tc>
                <a:tc>
                  <a:txBody>
                    <a:bodyPr/>
                    <a:lstStyle/>
                    <a:p>
                      <a:pPr algn="ctr"/>
                      <a:r>
                        <a:rPr lang="tr-TR" sz="1050" dirty="0" smtClean="0"/>
                        <a:t>31,50</a:t>
                      </a:r>
                      <a:endParaRPr lang="tr-TR" sz="1050" dirty="0"/>
                    </a:p>
                  </a:txBody>
                  <a:tcPr/>
                </a:tc>
                <a:tc>
                  <a:txBody>
                    <a:bodyPr/>
                    <a:lstStyle/>
                    <a:p>
                      <a:pPr algn="ctr"/>
                      <a:r>
                        <a:rPr lang="tr-TR" sz="1050" dirty="0" smtClean="0"/>
                        <a:t>312,40</a:t>
                      </a:r>
                      <a:endParaRPr lang="tr-TR" sz="1050" dirty="0"/>
                    </a:p>
                  </a:txBody>
                  <a:tcPr/>
                </a:tc>
                <a:tc>
                  <a:txBody>
                    <a:bodyPr/>
                    <a:lstStyle/>
                    <a:p>
                      <a:pPr algn="ctr"/>
                      <a:r>
                        <a:rPr lang="tr-TR" sz="1050" dirty="0" smtClean="0"/>
                        <a:t>232,85</a:t>
                      </a:r>
                      <a:endParaRPr lang="tr-TR" sz="1050" dirty="0"/>
                    </a:p>
                  </a:txBody>
                  <a:tcPr/>
                </a:tc>
              </a:tr>
              <a:tr h="281486">
                <a:tc>
                  <a:txBody>
                    <a:bodyPr/>
                    <a:lstStyle/>
                    <a:p>
                      <a:pPr algn="ctr"/>
                      <a:r>
                        <a:rPr lang="tr-TR" sz="1050" dirty="0" smtClean="0"/>
                        <a:t>KEMALİYE</a:t>
                      </a:r>
                      <a:endParaRPr lang="tr-TR" sz="1050" dirty="0"/>
                    </a:p>
                  </a:txBody>
                  <a:tcPr/>
                </a:tc>
                <a:tc>
                  <a:txBody>
                    <a:bodyPr/>
                    <a:lstStyle/>
                    <a:p>
                      <a:pPr algn="ctr"/>
                      <a:r>
                        <a:rPr lang="tr-TR" sz="1050" dirty="0" smtClean="0"/>
                        <a:t>375,60</a:t>
                      </a:r>
                      <a:endParaRPr lang="tr-TR" sz="1050" dirty="0"/>
                    </a:p>
                  </a:txBody>
                  <a:tcPr/>
                </a:tc>
                <a:tc>
                  <a:txBody>
                    <a:bodyPr/>
                    <a:lstStyle/>
                    <a:p>
                      <a:pPr algn="ctr"/>
                      <a:endParaRPr lang="tr-TR" sz="1050" dirty="0"/>
                    </a:p>
                  </a:txBody>
                  <a:tcPr/>
                </a:tc>
                <a:tc>
                  <a:txBody>
                    <a:bodyPr/>
                    <a:lstStyle/>
                    <a:p>
                      <a:pPr algn="ctr"/>
                      <a:r>
                        <a:rPr lang="tr-TR" sz="1050" dirty="0" smtClean="0"/>
                        <a:t>247,30</a:t>
                      </a:r>
                      <a:endParaRPr lang="tr-TR" sz="1050" dirty="0"/>
                    </a:p>
                  </a:txBody>
                  <a:tcPr/>
                </a:tc>
                <a:tc>
                  <a:txBody>
                    <a:bodyPr/>
                    <a:lstStyle/>
                    <a:p>
                      <a:pPr algn="ctr"/>
                      <a:r>
                        <a:rPr lang="tr-TR" sz="1050" dirty="0" smtClean="0"/>
                        <a:t>128,30</a:t>
                      </a:r>
                      <a:endParaRPr lang="tr-TR" sz="1050" dirty="0"/>
                    </a:p>
                  </a:txBody>
                  <a:tcPr/>
                </a:tc>
              </a:tr>
              <a:tr h="281486">
                <a:tc>
                  <a:txBody>
                    <a:bodyPr/>
                    <a:lstStyle/>
                    <a:p>
                      <a:pPr algn="ctr"/>
                      <a:r>
                        <a:rPr lang="tr-TR" sz="1050" dirty="0" smtClean="0"/>
                        <a:t>OTLUKBELİ</a:t>
                      </a:r>
                      <a:endParaRPr lang="tr-TR" sz="1050" dirty="0"/>
                    </a:p>
                  </a:txBody>
                  <a:tcPr/>
                </a:tc>
                <a:tc>
                  <a:txBody>
                    <a:bodyPr/>
                    <a:lstStyle/>
                    <a:p>
                      <a:pPr algn="ctr"/>
                      <a:r>
                        <a:rPr lang="tr-TR" sz="1050" dirty="0" smtClean="0"/>
                        <a:t>88,40</a:t>
                      </a:r>
                      <a:endParaRPr lang="tr-TR" sz="1050" dirty="0"/>
                    </a:p>
                  </a:txBody>
                  <a:tcPr/>
                </a:tc>
                <a:tc>
                  <a:txBody>
                    <a:bodyPr/>
                    <a:lstStyle/>
                    <a:p>
                      <a:pPr algn="ctr"/>
                      <a:r>
                        <a:rPr lang="tr-TR" sz="1050" dirty="0" smtClean="0"/>
                        <a:t>4,55</a:t>
                      </a:r>
                      <a:endParaRPr lang="tr-TR" sz="1050" dirty="0"/>
                    </a:p>
                  </a:txBody>
                  <a:tcPr/>
                </a:tc>
                <a:tc>
                  <a:txBody>
                    <a:bodyPr/>
                    <a:lstStyle/>
                    <a:p>
                      <a:pPr algn="ctr"/>
                      <a:r>
                        <a:rPr lang="tr-TR" sz="1050" dirty="0" smtClean="0"/>
                        <a:t>43,35</a:t>
                      </a:r>
                      <a:endParaRPr lang="tr-TR" sz="1050" dirty="0"/>
                    </a:p>
                  </a:txBody>
                  <a:tcPr/>
                </a:tc>
                <a:tc>
                  <a:txBody>
                    <a:bodyPr/>
                    <a:lstStyle/>
                    <a:p>
                      <a:pPr algn="ctr"/>
                      <a:r>
                        <a:rPr lang="tr-TR" sz="1050" dirty="0" smtClean="0"/>
                        <a:t>40,50</a:t>
                      </a:r>
                      <a:endParaRPr lang="tr-TR" sz="1050" dirty="0"/>
                    </a:p>
                  </a:txBody>
                  <a:tcPr/>
                </a:tc>
              </a:tr>
              <a:tr h="281486">
                <a:tc>
                  <a:txBody>
                    <a:bodyPr/>
                    <a:lstStyle/>
                    <a:p>
                      <a:pPr algn="ctr"/>
                      <a:r>
                        <a:rPr lang="tr-TR" sz="1050" dirty="0" smtClean="0"/>
                        <a:t>REFAHİYE</a:t>
                      </a:r>
                      <a:endParaRPr lang="tr-TR" sz="1050" dirty="0"/>
                    </a:p>
                  </a:txBody>
                  <a:tcPr/>
                </a:tc>
                <a:tc>
                  <a:txBody>
                    <a:bodyPr/>
                    <a:lstStyle/>
                    <a:p>
                      <a:pPr algn="ctr"/>
                      <a:r>
                        <a:rPr lang="tr-TR" sz="1050" dirty="0" smtClean="0"/>
                        <a:t>619,90</a:t>
                      </a:r>
                      <a:endParaRPr lang="tr-TR" sz="1050" dirty="0"/>
                    </a:p>
                  </a:txBody>
                  <a:tcPr/>
                </a:tc>
                <a:tc>
                  <a:txBody>
                    <a:bodyPr/>
                    <a:lstStyle/>
                    <a:p>
                      <a:pPr algn="ctr"/>
                      <a:r>
                        <a:rPr lang="tr-TR" sz="1050" dirty="0" smtClean="0"/>
                        <a:t>53,40</a:t>
                      </a:r>
                      <a:endParaRPr lang="tr-TR" sz="1050" dirty="0"/>
                    </a:p>
                  </a:txBody>
                  <a:tcPr/>
                </a:tc>
                <a:tc>
                  <a:txBody>
                    <a:bodyPr/>
                    <a:lstStyle/>
                    <a:p>
                      <a:pPr algn="ctr"/>
                      <a:r>
                        <a:rPr lang="tr-TR" sz="1050" dirty="0" smtClean="0"/>
                        <a:t>219,50</a:t>
                      </a:r>
                      <a:endParaRPr lang="tr-TR" sz="1050" dirty="0"/>
                    </a:p>
                  </a:txBody>
                  <a:tcPr/>
                </a:tc>
                <a:tc>
                  <a:txBody>
                    <a:bodyPr/>
                    <a:lstStyle/>
                    <a:p>
                      <a:pPr algn="ctr"/>
                      <a:r>
                        <a:rPr lang="tr-TR" sz="1050" dirty="0" smtClean="0"/>
                        <a:t>347,00</a:t>
                      </a:r>
                      <a:endParaRPr lang="tr-TR" sz="1050" dirty="0"/>
                    </a:p>
                  </a:txBody>
                  <a:tcPr/>
                </a:tc>
              </a:tr>
              <a:tr h="281486">
                <a:tc>
                  <a:txBody>
                    <a:bodyPr/>
                    <a:lstStyle/>
                    <a:p>
                      <a:pPr algn="ctr"/>
                      <a:r>
                        <a:rPr lang="tr-TR" sz="1050" dirty="0" smtClean="0"/>
                        <a:t>TERCAN</a:t>
                      </a:r>
                      <a:endParaRPr lang="tr-TR" sz="1050" dirty="0"/>
                    </a:p>
                  </a:txBody>
                  <a:tcPr/>
                </a:tc>
                <a:tc>
                  <a:txBody>
                    <a:bodyPr/>
                    <a:lstStyle/>
                    <a:p>
                      <a:pPr algn="ctr"/>
                      <a:r>
                        <a:rPr lang="tr-TR" sz="1050" dirty="0" smtClean="0"/>
                        <a:t>643,30</a:t>
                      </a:r>
                    </a:p>
                  </a:txBody>
                  <a:tcPr/>
                </a:tc>
                <a:tc>
                  <a:txBody>
                    <a:bodyPr/>
                    <a:lstStyle/>
                    <a:p>
                      <a:pPr algn="ctr"/>
                      <a:r>
                        <a:rPr lang="tr-TR" sz="1050" dirty="0" smtClean="0"/>
                        <a:t>28,80</a:t>
                      </a:r>
                      <a:endParaRPr lang="tr-TR" sz="1050" dirty="0"/>
                    </a:p>
                  </a:txBody>
                  <a:tcPr/>
                </a:tc>
                <a:tc>
                  <a:txBody>
                    <a:bodyPr/>
                    <a:lstStyle/>
                    <a:p>
                      <a:pPr algn="ctr"/>
                      <a:r>
                        <a:rPr lang="tr-TR" sz="1050" dirty="0" smtClean="0"/>
                        <a:t>300,80</a:t>
                      </a:r>
                      <a:endParaRPr lang="tr-TR" sz="1050" dirty="0"/>
                    </a:p>
                  </a:txBody>
                  <a:tcPr/>
                </a:tc>
                <a:tc>
                  <a:txBody>
                    <a:bodyPr/>
                    <a:lstStyle/>
                    <a:p>
                      <a:pPr algn="ctr"/>
                      <a:r>
                        <a:rPr lang="tr-TR" sz="1050" dirty="0" smtClean="0"/>
                        <a:t>313,70</a:t>
                      </a:r>
                      <a:endParaRPr lang="tr-TR" sz="1050" dirty="0"/>
                    </a:p>
                  </a:txBody>
                  <a:tcPr/>
                </a:tc>
              </a:tr>
              <a:tr h="281486">
                <a:tc>
                  <a:txBody>
                    <a:bodyPr/>
                    <a:lstStyle/>
                    <a:p>
                      <a:pPr algn="ctr"/>
                      <a:r>
                        <a:rPr lang="tr-TR" sz="1050" dirty="0" smtClean="0"/>
                        <a:t>ÜZÜMLÜ</a:t>
                      </a:r>
                      <a:endParaRPr lang="tr-TR" sz="1050" dirty="0"/>
                    </a:p>
                  </a:txBody>
                  <a:tcPr/>
                </a:tc>
                <a:tc>
                  <a:txBody>
                    <a:bodyPr/>
                    <a:lstStyle/>
                    <a:p>
                      <a:pPr algn="ctr"/>
                      <a:r>
                        <a:rPr lang="tr-TR" sz="1050" dirty="0" smtClean="0"/>
                        <a:t>204,30</a:t>
                      </a:r>
                      <a:endParaRPr lang="tr-TR" sz="1050" dirty="0"/>
                    </a:p>
                  </a:txBody>
                  <a:tcPr/>
                </a:tc>
                <a:tc>
                  <a:txBody>
                    <a:bodyPr/>
                    <a:lstStyle/>
                    <a:p>
                      <a:pPr algn="ctr"/>
                      <a:r>
                        <a:rPr lang="tr-TR" sz="1050" dirty="0" smtClean="0"/>
                        <a:t>24,90</a:t>
                      </a:r>
                      <a:endParaRPr lang="tr-TR" sz="1050" dirty="0"/>
                    </a:p>
                  </a:txBody>
                  <a:tcPr/>
                </a:tc>
                <a:tc>
                  <a:txBody>
                    <a:bodyPr/>
                    <a:lstStyle/>
                    <a:p>
                      <a:pPr algn="ctr"/>
                      <a:r>
                        <a:rPr lang="tr-TR" sz="1050" dirty="0" smtClean="0"/>
                        <a:t>87,30</a:t>
                      </a:r>
                      <a:endParaRPr lang="tr-TR" sz="1050" dirty="0"/>
                    </a:p>
                  </a:txBody>
                  <a:tcPr/>
                </a:tc>
                <a:tc>
                  <a:txBody>
                    <a:bodyPr/>
                    <a:lstStyle/>
                    <a:p>
                      <a:pPr algn="ctr"/>
                      <a:r>
                        <a:rPr lang="tr-TR" sz="1050" dirty="0" smtClean="0"/>
                        <a:t>92,10</a:t>
                      </a:r>
                      <a:endParaRPr lang="tr-TR" sz="1050" dirty="0"/>
                    </a:p>
                  </a:txBody>
                  <a:tcPr/>
                </a:tc>
              </a:tr>
              <a:tr h="281486">
                <a:tc>
                  <a:txBody>
                    <a:bodyPr/>
                    <a:lstStyle/>
                    <a:p>
                      <a:pPr algn="ctr"/>
                      <a:r>
                        <a:rPr lang="tr-TR" sz="1050" dirty="0" smtClean="0"/>
                        <a:t>TOPLAM</a:t>
                      </a:r>
                      <a:endParaRPr lang="tr-TR" sz="1050" dirty="0"/>
                    </a:p>
                  </a:txBody>
                  <a:tcPr/>
                </a:tc>
                <a:tc>
                  <a:txBody>
                    <a:bodyPr/>
                    <a:lstStyle/>
                    <a:p>
                      <a:pPr algn="ctr"/>
                      <a:r>
                        <a:rPr lang="tr-TR" sz="1050" dirty="0" smtClean="0"/>
                        <a:t>3497,45</a:t>
                      </a:r>
                      <a:endParaRPr lang="tr-TR" sz="1050" dirty="0"/>
                    </a:p>
                  </a:txBody>
                  <a:tcPr/>
                </a:tc>
                <a:tc>
                  <a:txBody>
                    <a:bodyPr/>
                    <a:lstStyle/>
                    <a:p>
                      <a:pPr algn="ctr"/>
                      <a:r>
                        <a:rPr lang="tr-TR" sz="1050" dirty="0" smtClean="0"/>
                        <a:t>259,55</a:t>
                      </a:r>
                      <a:endParaRPr lang="tr-TR" sz="1050" dirty="0"/>
                    </a:p>
                  </a:txBody>
                  <a:tcPr/>
                </a:tc>
                <a:tc>
                  <a:txBody>
                    <a:bodyPr/>
                    <a:lstStyle/>
                    <a:p>
                      <a:pPr algn="ctr"/>
                      <a:r>
                        <a:rPr lang="tr-TR" sz="1050" dirty="0" smtClean="0"/>
                        <a:t>1698,30</a:t>
                      </a:r>
                      <a:endParaRPr lang="tr-TR" sz="1050" dirty="0"/>
                    </a:p>
                  </a:txBody>
                  <a:tcPr/>
                </a:tc>
                <a:tc>
                  <a:txBody>
                    <a:bodyPr/>
                    <a:lstStyle/>
                    <a:p>
                      <a:pPr algn="ctr"/>
                      <a:r>
                        <a:rPr lang="tr-TR" sz="1050" dirty="0" smtClean="0"/>
                        <a:t>1539,80</a:t>
                      </a:r>
                      <a:endParaRPr lang="tr-TR" sz="1050" dirty="0"/>
                    </a:p>
                  </a:txBody>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1621536" y="1865376"/>
            <a:ext cx="4358640" cy="3883152"/>
          </a:xfrm>
          <a:prstGeom prst="rect">
            <a:avLst/>
          </a:prstGeom>
        </p:spPr>
      </p:pic>
      <p:sp>
        <p:nvSpPr>
          <p:cNvPr id="3" name="2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a:t>
            </a:r>
            <a:r>
              <a:rPr lang="tr" sz="1000" spc="-100" dirty="0" smtClean="0">
                <a:solidFill>
                  <a:srgbClr val="808282"/>
                </a:solidFill>
                <a:latin typeface="Trebuchet MS"/>
              </a:rPr>
              <a:t> TAŞIYORUZ</a:t>
            </a:r>
            <a:endParaRPr lang="tr" sz="1000" spc="-100" dirty="0">
              <a:solidFill>
                <a:srgbClr val="808282"/>
              </a:solidFill>
              <a:latin typeface="Trebuchet MS"/>
            </a:endParaRPr>
          </a:p>
        </p:txBody>
      </p:sp>
      <p:sp>
        <p:nvSpPr>
          <p:cNvPr id="4" name="3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5928360" y="795528"/>
            <a:ext cx="932688" cy="182880"/>
          </a:xfrm>
          <a:prstGeom prst="rect">
            <a:avLst/>
          </a:prstGeom>
        </p:spPr>
        <p:txBody>
          <a:bodyPr lIns="0" tIns="0" rIns="0" bIns="0">
            <a:noAutofit/>
          </a:bodyPr>
          <a:lstStyle/>
          <a:p>
            <a:pPr marL="63500"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917448" y="6035040"/>
            <a:ext cx="5839968" cy="201168"/>
          </a:xfrm>
          <a:prstGeom prst="rect">
            <a:avLst/>
          </a:prstGeom>
          <a:solidFill>
            <a:srgbClr val="FE5A27"/>
          </a:solidFill>
        </p:spPr>
        <p:txBody>
          <a:bodyPr lIns="0" tIns="0" rIns="0" bIns="0" anchor="ctr">
            <a:noAutofit/>
          </a:bodyPr>
          <a:lstStyle/>
          <a:p>
            <a:pPr marL="2082800" indent="0">
              <a:spcBef>
                <a:spcPts val="1470"/>
              </a:spcBef>
              <a:spcAft>
                <a:spcPts val="1050"/>
              </a:spcAft>
            </a:pPr>
            <a:r>
              <a:rPr lang="tr" sz="1100" spc="-50" dirty="0">
                <a:solidFill>
                  <a:srgbClr val="FFFFFF"/>
                </a:solidFill>
                <a:latin typeface="Lucida Sans Unicode"/>
              </a:rPr>
              <a:t>1.10.PAYDAS ANALİZİ</a:t>
            </a:r>
          </a:p>
        </p:txBody>
      </p:sp>
      <p:sp>
        <p:nvSpPr>
          <p:cNvPr id="7" name="6 Dikdörtgen"/>
          <p:cNvSpPr/>
          <p:nvPr/>
        </p:nvSpPr>
        <p:spPr>
          <a:xfrm>
            <a:off x="917448" y="6376416"/>
            <a:ext cx="5839968" cy="2926080"/>
          </a:xfrm>
          <a:prstGeom prst="rect">
            <a:avLst/>
          </a:prstGeom>
        </p:spPr>
        <p:txBody>
          <a:bodyPr lIns="0" tIns="0" rIns="0" bIns="0">
            <a:noAutofit/>
          </a:bodyPr>
          <a:lstStyle/>
          <a:p>
            <a:pPr marL="12700" marR="12700" indent="457200" algn="just">
              <a:lnSpc>
                <a:spcPts val="1320"/>
              </a:lnSpc>
              <a:spcBef>
                <a:spcPts val="1050"/>
              </a:spcBef>
              <a:spcAft>
                <a:spcPts val="420"/>
              </a:spcAft>
            </a:pPr>
            <a:r>
              <a:rPr lang="tr" sz="1000" spc="-50" dirty="0" smtClean="0">
                <a:solidFill>
                  <a:srgbClr val="1F1919"/>
                </a:solidFill>
                <a:latin typeface="Lucida Sans Unicode"/>
              </a:rPr>
              <a:t>Erzincan </a:t>
            </a:r>
            <a:r>
              <a:rPr lang="tr" sz="1000" spc="-50" dirty="0">
                <a:solidFill>
                  <a:srgbClr val="1F1919"/>
                </a:solidFill>
                <a:latin typeface="Lucida Sans Unicode"/>
              </a:rPr>
              <a:t>İl Özel İdaresinin stratejik planının başarılı şekilde oluşturulması için paydaş analizi</a:t>
            </a:r>
            <a:r>
              <a:rPr lang="tr" sz="1000" spc="-50" dirty="0">
                <a:solidFill>
                  <a:srgbClr val="1E191A"/>
                </a:solidFill>
                <a:latin typeface="Lucida Sans Unicode"/>
              </a:rPr>
              <a:t> </a:t>
            </a:r>
            <a:r>
              <a:rPr lang="tr" sz="1000" spc="-50" dirty="0">
                <a:solidFill>
                  <a:srgbClr val="1F1919"/>
                </a:solidFill>
                <a:latin typeface="Lucida Sans Unicode"/>
              </a:rPr>
              <a:t>çalışması gerçekleştirilmiştir.</a:t>
            </a:r>
          </a:p>
          <a:p>
            <a:pPr marL="12700" marR="12700" indent="457200" algn="just">
              <a:lnSpc>
                <a:spcPts val="1296"/>
              </a:lnSpc>
              <a:spcAft>
                <a:spcPts val="420"/>
              </a:spcAft>
            </a:pPr>
            <a:r>
              <a:rPr lang="tr" sz="1000" spc="-50" dirty="0">
                <a:solidFill>
                  <a:srgbClr val="1F1919"/>
                </a:solidFill>
                <a:latin typeface="Lucida Sans Unicode"/>
              </a:rPr>
              <a:t>Paydaş, kurumdan doğrudan veya dolaylı, olumlu veya olumsuz yönde etkilenen ve aynı</a:t>
            </a:r>
            <a:r>
              <a:rPr lang="tr" sz="1000" spc="-50" dirty="0">
                <a:solidFill>
                  <a:srgbClr val="1E191A"/>
                </a:solidFill>
                <a:latin typeface="Lucida Sans Unicode"/>
              </a:rPr>
              <a:t> </a:t>
            </a:r>
            <a:r>
              <a:rPr lang="tr" sz="1000" spc="-50" dirty="0">
                <a:solidFill>
                  <a:srgbClr val="1F1919"/>
                </a:solidFill>
                <a:latin typeface="Lucida Sans Unicode"/>
              </a:rPr>
              <a:t>şekilde o kurumu etkileyen kuruma girdi sağlayan (hizmet veren kuruluşlar); kurumun hizmet sunduğu,</a:t>
            </a:r>
            <a:r>
              <a:rPr lang="tr" sz="1000" spc="-50" dirty="0">
                <a:solidFill>
                  <a:srgbClr val="1E191A"/>
                </a:solidFill>
                <a:latin typeface="Lucida Sans Unicode"/>
              </a:rPr>
              <a:t> </a:t>
            </a:r>
            <a:r>
              <a:rPr lang="tr" sz="1000" spc="-50" dirty="0">
                <a:solidFill>
                  <a:srgbClr val="1F1919"/>
                </a:solidFill>
                <a:latin typeface="Lucida Sans Unicode"/>
              </a:rPr>
              <a:t>iş birliği yaptığı kesimlerveya taraflarolaraktanımlanmaktadır.</a:t>
            </a:r>
          </a:p>
          <a:p>
            <a:pPr marL="12700" indent="457200" algn="just">
              <a:spcAft>
                <a:spcPts val="420"/>
              </a:spcAft>
            </a:pPr>
            <a:r>
              <a:rPr lang="tr" sz="1000" spc="-50" dirty="0">
                <a:solidFill>
                  <a:srgbClr val="1F1919"/>
                </a:solidFill>
                <a:latin typeface="Lucida Sans Unicode"/>
              </a:rPr>
              <a:t>Paydaş kavramı tanımı gereği iç paydaş ve dış paydaş olarakiki kısma ayrılmaktadır.</a:t>
            </a:r>
          </a:p>
          <a:p>
            <a:pPr marL="12700" marR="12700" indent="457200" algn="just">
              <a:lnSpc>
                <a:spcPts val="1320"/>
              </a:lnSpc>
              <a:spcAft>
                <a:spcPts val="420"/>
              </a:spcAft>
            </a:pPr>
            <a:r>
              <a:rPr lang="tr" sz="1000" spc="-50" dirty="0">
                <a:solidFill>
                  <a:srgbClr val="1F1919"/>
                </a:solidFill>
                <a:latin typeface="Lucida Sans Unicode"/>
              </a:rPr>
              <a:t>İç paydaşlar kurumdan etkilenen veya kurumu etkileyen, kurum içerisindeki kişi, grup veya ilgili</a:t>
            </a:r>
            <a:r>
              <a:rPr lang="tr" sz="1000" spc="-50" dirty="0">
                <a:solidFill>
                  <a:srgbClr val="1E191A"/>
                </a:solidFill>
                <a:latin typeface="Lucida Sans Unicode"/>
              </a:rPr>
              <a:t> </a:t>
            </a:r>
            <a:r>
              <a:rPr lang="tr" sz="1000" spc="-50" dirty="0">
                <a:solidFill>
                  <a:srgbClr val="1F1919"/>
                </a:solidFill>
                <a:latin typeface="Lucida Sans Unicode"/>
              </a:rPr>
              <a:t>bağlı kuruluşlardır. Kurumun çalışanları,yöneticileri iç paydaş olarakdeğerlendirilebilir.</a:t>
            </a:r>
          </a:p>
          <a:p>
            <a:pPr marL="12700" marR="12700" indent="457200" algn="just">
              <a:lnSpc>
                <a:spcPts val="1320"/>
              </a:lnSpc>
              <a:spcAft>
                <a:spcPts val="420"/>
              </a:spcAft>
            </a:pPr>
            <a:r>
              <a:rPr lang="tr" sz="1000" spc="-50" dirty="0">
                <a:solidFill>
                  <a:srgbClr val="1F1919"/>
                </a:solidFill>
                <a:latin typeface="Lucida Sans Unicode"/>
              </a:rPr>
              <a:t>Dış paydaşlar kurumdan etkilenen veya kurumu etkileyen, kurum dışındaki kişi, grup veya ilgili</a:t>
            </a:r>
            <a:r>
              <a:rPr lang="tr" sz="1000" spc="-50" dirty="0">
                <a:solidFill>
                  <a:srgbClr val="1E191A"/>
                </a:solidFill>
                <a:latin typeface="Lucida Sans Unicode"/>
              </a:rPr>
              <a:t> </a:t>
            </a:r>
            <a:r>
              <a:rPr lang="tr" sz="1000" spc="-50" dirty="0">
                <a:solidFill>
                  <a:srgbClr val="1F1919"/>
                </a:solidFill>
                <a:latin typeface="Lucida Sans Unicode"/>
              </a:rPr>
              <a:t>bağlı kuruluşlardır. Kurum faaliyetlerinden etkilenen vatandaşlar, ilişkili olan kamu ve özel sektör</a:t>
            </a:r>
            <a:r>
              <a:rPr lang="tr" sz="1000" spc="-50" dirty="0">
                <a:solidFill>
                  <a:srgbClr val="1E191A"/>
                </a:solidFill>
                <a:latin typeface="Lucida Sans Unicode"/>
              </a:rPr>
              <a:t> </a:t>
            </a:r>
            <a:r>
              <a:rPr lang="tr" sz="1000" spc="-50" dirty="0">
                <a:solidFill>
                  <a:srgbClr val="1F1919"/>
                </a:solidFill>
                <a:latin typeface="Lucida Sans Unicode"/>
              </a:rPr>
              <a:t>kuruluşları, sendikalar, </a:t>
            </a:r>
            <a:r>
              <a:rPr lang="tr" sz="1000" spc="-50" dirty="0" smtClean="0">
                <a:solidFill>
                  <a:srgbClr val="1F1919"/>
                </a:solidFill>
                <a:latin typeface="Lucida Sans Unicode"/>
              </a:rPr>
              <a:t>STK'lar ve </a:t>
            </a:r>
            <a:r>
              <a:rPr lang="tr" sz="1000" spc="-50" dirty="0">
                <a:solidFill>
                  <a:srgbClr val="1F1919"/>
                </a:solidFill>
                <a:latin typeface="Lucida Sans Unicode"/>
              </a:rPr>
              <a:t>ilgili sektör birlikleri dış paydaşlara </a:t>
            </a:r>
            <a:r>
              <a:rPr lang="tr" sz="1000" spc="-50" dirty="0" smtClean="0">
                <a:solidFill>
                  <a:srgbClr val="1F1919"/>
                </a:solidFill>
                <a:latin typeface="Lucida Sans Unicode"/>
              </a:rPr>
              <a:t>örnek olarak verilebilir</a:t>
            </a:r>
            <a:r>
              <a:rPr lang="tr" sz="1000" spc="-50" dirty="0">
                <a:solidFill>
                  <a:srgbClr val="1F1919"/>
                </a:solidFill>
                <a:latin typeface="Lucida Sans Unicode"/>
              </a:rPr>
              <a:t>.</a:t>
            </a:r>
          </a:p>
          <a:p>
            <a:pPr marL="12700" marR="12700" indent="457200" algn="just">
              <a:lnSpc>
                <a:spcPts val="1320"/>
              </a:lnSpc>
            </a:pPr>
            <a:r>
              <a:rPr lang="tr" sz="1000" spc="-50" dirty="0">
                <a:solidFill>
                  <a:srgbClr val="1F1919"/>
                </a:solidFill>
                <a:latin typeface="Lucida Sans Unicode"/>
              </a:rPr>
              <a:t>Stratejik Plan Hazırlama Ekibi tarafından yapılan çalışmalarla paydaş analizinin ilk aşaması olan</a:t>
            </a:r>
            <a:r>
              <a:rPr lang="tr" sz="1000" spc="-50" dirty="0">
                <a:solidFill>
                  <a:srgbClr val="1E191A"/>
                </a:solidFill>
                <a:latin typeface="Lucida Sans Unicode"/>
              </a:rPr>
              <a:t> </a:t>
            </a:r>
            <a:r>
              <a:rPr lang="tr" sz="1000" spc="-50" dirty="0">
                <a:solidFill>
                  <a:srgbClr val="1F1919"/>
                </a:solidFill>
                <a:latin typeface="Lucida Sans Unicode"/>
              </a:rPr>
              <a:t>iç ve dış paydaşların belirlenmesi çalışması gerçekleştirilmiş ve tespit edilen paydaşlar Tablo-15 ve</a:t>
            </a:r>
            <a:r>
              <a:rPr lang="tr" sz="1000" spc="-50" dirty="0">
                <a:solidFill>
                  <a:srgbClr val="1E191A"/>
                </a:solidFill>
                <a:latin typeface="Lucida Sans Unicode"/>
              </a:rPr>
              <a:t> </a:t>
            </a:r>
            <a:r>
              <a:rPr lang="tr" sz="1000" spc="-50" dirty="0">
                <a:solidFill>
                  <a:srgbClr val="1F1919"/>
                </a:solidFill>
                <a:latin typeface="Lucida Sans Unicode"/>
              </a:rPr>
              <a:t>Tablo-16 da gösterilmiştir.</a:t>
            </a:r>
          </a:p>
        </p:txBody>
      </p:sp>
      <p:sp>
        <p:nvSpPr>
          <p:cNvPr id="8" name="7 Dikdörtgen"/>
          <p:cNvSpPr/>
          <p:nvPr/>
        </p:nvSpPr>
        <p:spPr>
          <a:xfrm>
            <a:off x="5781689" y="9776650"/>
            <a:ext cx="478536" cy="326136"/>
          </a:xfrm>
          <a:prstGeom prst="rect">
            <a:avLst/>
          </a:prstGeom>
        </p:spPr>
        <p:txBody>
          <a:bodyPr lIns="0" tIns="0" rIns="0" bIns="0">
            <a:noAutofit/>
          </a:bodyPr>
          <a:lstStyle/>
          <a:p>
            <a:pPr indent="0" algn="just"/>
            <a:endParaRPr lang="tr" sz="3000" cap="small" spc="-150" dirty="0">
              <a:solidFill>
                <a:srgbClr val="9A9697"/>
              </a:solidFill>
              <a:latin typeface="Arial Unicode MS"/>
            </a:endParaRP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a:t>
            </a:r>
            <a:r>
              <a:rPr lang="en-US" sz="600">
                <a:solidFill>
                  <a:srgbClr val="FA273F"/>
                </a:solidFill>
                <a:latin typeface="Lucida Sans Unicode"/>
              </a:rPr>
              <a:t>PLAN</a:t>
            </a:r>
          </a:p>
        </p:txBody>
      </p:sp>
      <p:sp>
        <p:nvSpPr>
          <p:cNvPr id="3" name="2 Dikdörtgen"/>
          <p:cNvSpPr/>
          <p:nvPr/>
        </p:nvSpPr>
        <p:spPr>
          <a:xfrm>
            <a:off x="722376" y="795528"/>
            <a:ext cx="5910072" cy="182880"/>
          </a:xfrm>
          <a:prstGeom prst="rect">
            <a:avLst/>
          </a:prstGeom>
        </p:spPr>
        <p:txBody>
          <a:bodyPr lIns="0" tIns="0" rIns="0" bIns="0">
            <a:noAutofit/>
          </a:bodyPr>
          <a:lstStyle/>
          <a:p>
            <a:pPr marL="25400" indent="0">
              <a:spcAft>
                <a:spcPts val="273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İL ÖZEL İDARESİ</a:t>
            </a:r>
          </a:p>
        </p:txBody>
      </p:sp>
      <p:sp>
        <p:nvSpPr>
          <p:cNvPr id="5" name="4 Dikdörtgen"/>
          <p:cNvSpPr/>
          <p:nvPr/>
        </p:nvSpPr>
        <p:spPr>
          <a:xfrm>
            <a:off x="2557289" y="1387054"/>
            <a:ext cx="2362200" cy="207264"/>
          </a:xfrm>
          <a:prstGeom prst="rect">
            <a:avLst/>
          </a:prstGeom>
          <a:solidFill>
            <a:srgbClr val="FD222C"/>
          </a:solidFill>
        </p:spPr>
        <p:txBody>
          <a:bodyPr lIns="0" tIns="0" rIns="0" bIns="0">
            <a:noAutofit/>
          </a:bodyPr>
          <a:lstStyle/>
          <a:p>
            <a:pPr indent="0"/>
            <a:r>
              <a:rPr lang="tr" sz="1400" b="1" spc="-50" dirty="0">
                <a:solidFill>
                  <a:srgbClr val="FFFFFF"/>
                </a:solidFill>
              </a:rPr>
              <a:t>STRATEJİK PLAN İÇ PAYDAŞ LİSTESİ</a:t>
            </a:r>
          </a:p>
        </p:txBody>
      </p:sp>
      <p:graphicFrame>
        <p:nvGraphicFramePr>
          <p:cNvPr id="6" name="5 Tablo"/>
          <p:cNvGraphicFramePr>
            <a:graphicFrameLocks noGrp="1"/>
          </p:cNvGraphicFramePr>
          <p:nvPr/>
        </p:nvGraphicFramePr>
        <p:xfrm>
          <a:off x="758952" y="1731264"/>
          <a:ext cx="5870448" cy="6053328"/>
        </p:xfrm>
        <a:graphic>
          <a:graphicData uri="http://schemas.openxmlformats.org/drawingml/2006/table">
            <a:tbl>
              <a:tblPr>
                <a:tableStyleId>{073A0DAA-6AF3-43AB-8588-CEC1D06C72B9}</a:tableStyleId>
              </a:tblPr>
              <a:tblGrid>
                <a:gridCol w="618744"/>
                <a:gridCol w="4062984"/>
                <a:gridCol w="1188720"/>
              </a:tblGrid>
              <a:tr h="313944">
                <a:tc>
                  <a:txBody>
                    <a:bodyPr/>
                    <a:lstStyle/>
                    <a:p>
                      <a:pPr marL="139700" indent="0" algn="l"/>
                      <a:r>
                        <a:rPr lang="tr" sz="1000" spc="-50" dirty="0"/>
                        <a:t>S.NO</a:t>
                      </a:r>
                      <a:endParaRPr lang="tr" sz="1000" spc="-50" dirty="0">
                        <a:latin typeface="Lucida Sans Unicode"/>
                      </a:endParaRPr>
                    </a:p>
                  </a:txBody>
                  <a:tcPr marL="0" marR="0" marT="0" marB="0" anchor="ctr"/>
                </a:tc>
                <a:tc>
                  <a:txBody>
                    <a:bodyPr/>
                    <a:lstStyle/>
                    <a:p>
                      <a:pPr marL="88900" indent="0" algn="l"/>
                      <a:r>
                        <a:rPr lang="tr" sz="1000" spc="-50" dirty="0"/>
                        <a:t>PAYDASIN ADI</a:t>
                      </a:r>
                      <a:endParaRPr lang="tr" sz="1000" spc="-50" dirty="0">
                        <a:solidFill>
                          <a:srgbClr val="1F1919"/>
                        </a:solidFill>
                        <a:latin typeface="Lucida Sans Unicode"/>
                      </a:endParaRPr>
                    </a:p>
                  </a:txBody>
                  <a:tcPr marL="0" marR="0" marT="0" marB="0" anchor="ctr"/>
                </a:tc>
                <a:tc>
                  <a:txBody>
                    <a:bodyPr/>
                    <a:lstStyle/>
                    <a:p>
                      <a:pPr marL="139700" indent="0" algn="l"/>
                      <a:r>
                        <a:rPr lang="tr" sz="1000" spc="-50"/>
                        <a:t>TÜRÜ</a:t>
                      </a:r>
                      <a:endParaRPr lang="tr" sz="1000" spc="-50">
                        <a:solidFill>
                          <a:srgbClr val="1F1919"/>
                        </a:solidFill>
                        <a:latin typeface="Lucida Sans Unicode"/>
                      </a:endParaRPr>
                    </a:p>
                  </a:txBody>
                  <a:tcPr marL="0" marR="0" marT="0" marB="0" anchor="ctr"/>
                </a:tc>
              </a:tr>
              <a:tr h="225552">
                <a:tc>
                  <a:txBody>
                    <a:bodyPr/>
                    <a:lstStyle/>
                    <a:p>
                      <a:pPr marL="139700" indent="0" algn="l"/>
                      <a:r>
                        <a:rPr lang="tr" sz="1000" cap="small" spc="-50"/>
                        <a:t>1</a:t>
                      </a:r>
                      <a:endParaRPr lang="tr" sz="1000" cap="small" spc="-50">
                        <a:solidFill>
                          <a:srgbClr val="3E1912"/>
                        </a:solidFill>
                        <a:latin typeface="Lucida Sans Unicode"/>
                      </a:endParaRPr>
                    </a:p>
                  </a:txBody>
                  <a:tcPr marL="0" marR="0" marT="0" marB="0" anchor="ctr"/>
                </a:tc>
                <a:tc>
                  <a:txBody>
                    <a:bodyPr/>
                    <a:lstStyle/>
                    <a:p>
                      <a:pPr marL="88900" indent="0" algn="l"/>
                      <a:r>
                        <a:rPr lang="tr" sz="1000" spc="-50" dirty="0"/>
                        <a:t>VALİ</a:t>
                      </a:r>
                      <a:endParaRPr lang="tr" sz="1000" spc="-50" dirty="0">
                        <a:solidFill>
                          <a:srgbClr val="1F1919"/>
                        </a:solidFill>
                        <a:latin typeface="Lucida Sans Unicode"/>
                      </a:endParaRPr>
                    </a:p>
                  </a:txBody>
                  <a:tcPr marL="0" marR="0" marT="0" marB="0" anchor="ctr"/>
                </a:tc>
                <a:tc>
                  <a:txBody>
                    <a:bodyPr/>
                    <a:lstStyle/>
                    <a:p>
                      <a:pPr marL="139700" indent="0" algn="l"/>
                      <a:r>
                        <a:rPr lang="tr" sz="1000" spc="-50"/>
                        <a:t>İÇ PAYDAŞ</a:t>
                      </a:r>
                      <a:endParaRPr lang="tr" sz="1000" spc="-50">
                        <a:solidFill>
                          <a:srgbClr val="1F1919"/>
                        </a:solidFill>
                        <a:latin typeface="Lucida Sans Unicode"/>
                      </a:endParaRPr>
                    </a:p>
                  </a:txBody>
                  <a:tcPr marL="0" marR="0" marT="0" marB="0" anchor="ctr"/>
                </a:tc>
              </a:tr>
              <a:tr h="265176">
                <a:tc>
                  <a:txBody>
                    <a:bodyPr/>
                    <a:lstStyle/>
                    <a:p>
                      <a:pPr marL="139700" indent="0" algn="l"/>
                      <a:r>
                        <a:rPr lang="tr" sz="1000" spc="-50"/>
                        <a:t>2</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İL GENEL MECLİSİ</a:t>
                      </a:r>
                      <a:endParaRPr lang="tr" sz="1000" spc="-50" dirty="0">
                        <a:solidFill>
                          <a:srgbClr val="1F1919"/>
                        </a:solidFill>
                        <a:latin typeface="Lucida Sans Unicode"/>
                      </a:endParaRPr>
                    </a:p>
                  </a:txBody>
                  <a:tcPr marL="0" marR="0" marT="0" marB="0" anchor="ctr"/>
                </a:tc>
                <a:tc>
                  <a:txBody>
                    <a:bodyPr/>
                    <a:lstStyle/>
                    <a:p>
                      <a:pPr marL="139700" indent="0" algn="l"/>
                      <a:r>
                        <a:rPr lang="tr" sz="1000" spc="-50"/>
                        <a:t>İÇ PAYDAŞ</a:t>
                      </a:r>
                      <a:endParaRPr lang="tr" sz="1000" spc="-50">
                        <a:solidFill>
                          <a:srgbClr val="1F1919"/>
                        </a:solidFill>
                        <a:latin typeface="Lucida Sans Unicode"/>
                      </a:endParaRPr>
                    </a:p>
                  </a:txBody>
                  <a:tcPr marL="0" marR="0" marT="0" marB="0" anchor="ctr"/>
                </a:tc>
              </a:tr>
              <a:tr h="262128">
                <a:tc>
                  <a:txBody>
                    <a:bodyPr/>
                    <a:lstStyle/>
                    <a:p>
                      <a:pPr marL="139700" indent="0" algn="l"/>
                      <a:r>
                        <a:rPr lang="tr" sz="1000" spc="-50"/>
                        <a:t>3</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İL ENCÜMENİ</a:t>
                      </a:r>
                      <a:endParaRPr lang="tr" sz="1000" spc="-50" dirty="0">
                        <a:solidFill>
                          <a:srgbClr val="1F1919"/>
                        </a:solidFill>
                        <a:latin typeface="Lucida Sans Unicode"/>
                      </a:endParaRPr>
                    </a:p>
                  </a:txBody>
                  <a:tcPr marL="0" marR="0" marT="0" marB="0" anchor="ctr"/>
                </a:tc>
                <a:tc>
                  <a:txBody>
                    <a:bodyPr/>
                    <a:lstStyle/>
                    <a:p>
                      <a:pPr marL="139700" indent="0" algn="l"/>
                      <a:r>
                        <a:rPr lang="tr" sz="1000" spc="-50"/>
                        <a:t>İÇ PAYDAŞ</a:t>
                      </a:r>
                      <a:endParaRPr lang="tr" sz="1000" spc="-50">
                        <a:solidFill>
                          <a:srgbClr val="1F1919"/>
                        </a:solidFill>
                        <a:latin typeface="Lucida Sans Unicode"/>
                      </a:endParaRPr>
                    </a:p>
                  </a:txBody>
                  <a:tcPr marL="0" marR="0" marT="0" marB="0" anchor="ctr"/>
                </a:tc>
              </a:tr>
              <a:tr h="265176">
                <a:tc>
                  <a:txBody>
                    <a:bodyPr/>
                    <a:lstStyle/>
                    <a:p>
                      <a:pPr marL="139700" indent="0" algn="l"/>
                      <a:r>
                        <a:rPr lang="tr" sz="1000" spc="-50"/>
                        <a:t>4</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KAYMAKAMLIKLAR</a:t>
                      </a:r>
                      <a:endParaRPr lang="tr" sz="1000" spc="-50" dirty="0">
                        <a:latin typeface="Lucida Sans Unicode"/>
                      </a:endParaRPr>
                    </a:p>
                  </a:txBody>
                  <a:tcPr marL="0" marR="0" marT="0" marB="0" anchor="ctr"/>
                </a:tc>
                <a:tc>
                  <a:txBody>
                    <a:bodyPr/>
                    <a:lstStyle/>
                    <a:p>
                      <a:pPr marL="139700" indent="0" algn="l"/>
                      <a:r>
                        <a:rPr lang="tr" sz="1000" spc="-50"/>
                        <a:t>İÇ PAYDAŞ</a:t>
                      </a:r>
                      <a:endParaRPr lang="tr" sz="1000" spc="-50">
                        <a:latin typeface="Lucida Sans Unicode"/>
                      </a:endParaRPr>
                    </a:p>
                  </a:txBody>
                  <a:tcPr marL="0" marR="0" marT="0" marB="0" anchor="ctr"/>
                </a:tc>
              </a:tr>
              <a:tr h="259080">
                <a:tc>
                  <a:txBody>
                    <a:bodyPr/>
                    <a:lstStyle/>
                    <a:p>
                      <a:pPr marL="139700" indent="0" algn="l"/>
                      <a:r>
                        <a:rPr lang="tr" sz="1000" spc="-50"/>
                        <a:t>5</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KURUM ÇALIŞANLARI</a:t>
                      </a:r>
                      <a:endParaRPr lang="tr" sz="1000" spc="-50" dirty="0">
                        <a:solidFill>
                          <a:srgbClr val="1F1919"/>
                        </a:solidFill>
                        <a:latin typeface="Lucida Sans Unicode"/>
                      </a:endParaRPr>
                    </a:p>
                  </a:txBody>
                  <a:tcPr marL="0" marR="0" marT="0" marB="0" anchor="ctr"/>
                </a:tc>
                <a:tc>
                  <a:txBody>
                    <a:bodyPr/>
                    <a:lstStyle/>
                    <a:p>
                      <a:pPr marL="139700" indent="0" algn="l"/>
                      <a:r>
                        <a:rPr lang="tr" sz="1000" spc="-50"/>
                        <a:t>İÇ PAYDAŞ</a:t>
                      </a:r>
                      <a:endParaRPr lang="tr" sz="1000" spc="-50">
                        <a:latin typeface="Lucida Sans Unicode"/>
                      </a:endParaRPr>
                    </a:p>
                  </a:txBody>
                  <a:tcPr marL="0" marR="0" marT="0" marB="0" anchor="ctr"/>
                </a:tc>
              </a:tr>
              <a:tr h="262128">
                <a:tc>
                  <a:txBody>
                    <a:bodyPr/>
                    <a:lstStyle/>
                    <a:p>
                      <a:pPr marL="139700" indent="0" algn="l"/>
                      <a:r>
                        <a:rPr lang="tr" sz="1000" spc="-50"/>
                        <a:t>6</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KÖYLERE </a:t>
                      </a:r>
                      <a:r>
                        <a:rPr lang="tr" sz="1000" spc="-50" dirty="0" smtClean="0"/>
                        <a:t>HİZMET </a:t>
                      </a:r>
                      <a:r>
                        <a:rPr lang="tr" sz="1000" spc="-50" dirty="0"/>
                        <a:t>GÖTÜRME BİRLİK BAŞKANLIKLARI</a:t>
                      </a:r>
                      <a:endParaRPr lang="tr" sz="1000" spc="-50" dirty="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65176">
                <a:tc>
                  <a:txBody>
                    <a:bodyPr/>
                    <a:lstStyle/>
                    <a:p>
                      <a:pPr marL="139700" indent="0" algn="l"/>
                      <a:r>
                        <a:rPr lang="tr" sz="1000" spc="-50"/>
                        <a:t>7</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MUHTARLAR</a:t>
                      </a:r>
                      <a:endParaRPr lang="tr" sz="1000" spc="-50" dirty="0">
                        <a:latin typeface="Lucida Sans Unicode"/>
                      </a:endParaRPr>
                    </a:p>
                  </a:txBody>
                  <a:tcPr marL="0" marR="0" marT="0" marB="0" anchor="ctr"/>
                </a:tc>
                <a:tc>
                  <a:txBody>
                    <a:bodyPr/>
                    <a:lstStyle/>
                    <a:p>
                      <a:pPr marL="139700" indent="0" algn="l"/>
                      <a:r>
                        <a:rPr lang="tr" sz="1000" spc="-50"/>
                        <a:t>İÇ PAYDAŞ</a:t>
                      </a:r>
                      <a:endParaRPr lang="tr" sz="1000" spc="-50">
                        <a:solidFill>
                          <a:srgbClr val="1F1919"/>
                        </a:solidFill>
                        <a:latin typeface="Lucida Sans Unicode"/>
                      </a:endParaRPr>
                    </a:p>
                  </a:txBody>
                  <a:tcPr marL="0" marR="0" marT="0" marB="0" anchor="ctr"/>
                </a:tc>
              </a:tr>
              <a:tr h="256032">
                <a:tc>
                  <a:txBody>
                    <a:bodyPr/>
                    <a:lstStyle/>
                    <a:p>
                      <a:pPr marL="139700" indent="0" algn="l"/>
                      <a:r>
                        <a:rPr lang="tr" sz="1000" spc="-50"/>
                        <a:t>8</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İL MİLLİ EĞİTİM MÜDÜRLÜĞÜ</a:t>
                      </a:r>
                      <a:endParaRPr lang="tr" sz="1000" spc="-50" dirty="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latin typeface="Lucida Sans Unicode"/>
                      </a:endParaRPr>
                    </a:p>
                  </a:txBody>
                  <a:tcPr marL="0" marR="0" marT="0" marB="0" anchor="ctr"/>
                </a:tc>
              </a:tr>
              <a:tr h="262128">
                <a:tc>
                  <a:txBody>
                    <a:bodyPr/>
                    <a:lstStyle/>
                    <a:p>
                      <a:pPr marL="139700" indent="0" algn="l"/>
                      <a:r>
                        <a:rPr lang="tr" sz="1000" spc="-50"/>
                        <a:t>9</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İL KÜLTÜR VE TURİZM MÜDÜRLÜĞÜ</a:t>
                      </a:r>
                      <a:endParaRPr lang="tr" sz="1000" spc="-50" dirty="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62128">
                <a:tc>
                  <a:txBody>
                    <a:bodyPr/>
                    <a:lstStyle/>
                    <a:p>
                      <a:pPr marL="139700" indent="0" algn="l"/>
                      <a:r>
                        <a:rPr lang="tr" sz="1000" spc="-50"/>
                        <a:t>10</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AİLE VE SOSYAL POLİTİKALAR İL MÜDÜRLÜĞÜ</a:t>
                      </a:r>
                      <a:endParaRPr lang="tr" sz="1000" spc="-50" dirty="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65176">
                <a:tc>
                  <a:txBody>
                    <a:bodyPr/>
                    <a:lstStyle/>
                    <a:p>
                      <a:pPr marL="139700" indent="0" algn="l"/>
                      <a:r>
                        <a:rPr lang="tr" sz="1000" spc="-50"/>
                        <a:t>11</a:t>
                      </a:r>
                      <a:endParaRPr lang="tr" sz="1000" spc="-50">
                        <a:solidFill>
                          <a:srgbClr val="1F1919"/>
                        </a:solidFill>
                        <a:latin typeface="Lucida Sans Unicode"/>
                      </a:endParaRPr>
                    </a:p>
                  </a:txBody>
                  <a:tcPr marL="0" marR="0" marT="0" marB="0" anchor="ctr"/>
                </a:tc>
                <a:tc>
                  <a:txBody>
                    <a:bodyPr/>
                    <a:lstStyle/>
                    <a:p>
                      <a:pPr marL="88900" indent="0" algn="l"/>
                      <a:r>
                        <a:rPr lang="tr" sz="1000" spc="-50" dirty="0"/>
                        <a:t>SOSYAL YARDIMLAŞMA VE DAYANIŞMA VAKFI</a:t>
                      </a:r>
                      <a:endParaRPr lang="tr" sz="1000" spc="-50" dirty="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59080">
                <a:tc>
                  <a:txBody>
                    <a:bodyPr/>
                    <a:lstStyle/>
                    <a:p>
                      <a:pPr marL="139700" indent="0" algn="l"/>
                      <a:r>
                        <a:rPr lang="tr" sz="1000" spc="-50"/>
                        <a:t>12</a:t>
                      </a:r>
                      <a:endParaRPr lang="tr" sz="1000" spc="-50">
                        <a:solidFill>
                          <a:srgbClr val="1F1919"/>
                        </a:solidFill>
                        <a:latin typeface="Lucida Sans Unicode"/>
                      </a:endParaRPr>
                    </a:p>
                  </a:txBody>
                  <a:tcPr marL="0" marR="0" marT="0" marB="0" anchor="ctr"/>
                </a:tc>
                <a:tc>
                  <a:txBody>
                    <a:bodyPr/>
                    <a:lstStyle/>
                    <a:p>
                      <a:pPr marL="88900" indent="0" algn="l"/>
                      <a:r>
                        <a:rPr lang="tr" sz="1000" spc="-50" dirty="0"/>
                        <a:t>İL AFET VE ACİL DURUM MÜDÜRLÜĞÜ</a:t>
                      </a:r>
                      <a:endParaRPr lang="tr" sz="1000" spc="-50" dirty="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62128">
                <a:tc>
                  <a:txBody>
                    <a:bodyPr/>
                    <a:lstStyle/>
                    <a:p>
                      <a:pPr marL="139700" indent="0" algn="l"/>
                      <a:r>
                        <a:rPr lang="tr" sz="1000" spc="-50"/>
                        <a:t>13</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HALK EĞİTİM MERKEZİ MÜDÜRLÜĞÜ</a:t>
                      </a:r>
                      <a:endParaRPr lang="tr" sz="1000" spc="-50" dirty="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56032">
                <a:tc>
                  <a:txBody>
                    <a:bodyPr/>
                    <a:lstStyle/>
                    <a:p>
                      <a:pPr marL="139700" indent="0" algn="l"/>
                      <a:r>
                        <a:rPr lang="tr" sz="1000" spc="-50"/>
                        <a:t>14</a:t>
                      </a:r>
                      <a:endParaRPr lang="tr" sz="1000" spc="-50">
                        <a:solidFill>
                          <a:srgbClr val="1F1919"/>
                        </a:solidFill>
                        <a:latin typeface="Lucida Sans Unicode"/>
                      </a:endParaRPr>
                    </a:p>
                  </a:txBody>
                  <a:tcPr marL="0" marR="0" marT="0" marB="0" anchor="ctr"/>
                </a:tc>
                <a:tc>
                  <a:txBody>
                    <a:bodyPr/>
                    <a:lstStyle/>
                    <a:p>
                      <a:pPr marL="88900" indent="0" algn="l"/>
                      <a:r>
                        <a:rPr lang="tr" sz="1000" spc="-50" dirty="0"/>
                        <a:t>GIDA TARIM VE HAYVANCİLİK İL MÜDÜRLÜĞÜ</a:t>
                      </a:r>
                      <a:endParaRPr lang="tr" sz="1000" spc="-50" dirty="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62128">
                <a:tc>
                  <a:txBody>
                    <a:bodyPr/>
                    <a:lstStyle/>
                    <a:p>
                      <a:pPr marL="139700" indent="0" algn="l"/>
                      <a:r>
                        <a:rPr lang="tr" sz="1000" spc="-50"/>
                        <a:t>15</a:t>
                      </a:r>
                      <a:endParaRPr lang="tr" sz="1000" spc="-50">
                        <a:latin typeface="Lucida Sans Unicode"/>
                      </a:endParaRPr>
                    </a:p>
                  </a:txBody>
                  <a:tcPr marL="0" marR="0" marT="0" marB="0" anchor="ctr"/>
                </a:tc>
                <a:tc>
                  <a:txBody>
                    <a:bodyPr/>
                    <a:lstStyle/>
                    <a:p>
                      <a:pPr marL="88900" indent="0" algn="l"/>
                      <a:r>
                        <a:rPr lang="tr" sz="1000" spc="-50" dirty="0"/>
                        <a:t>İL SAĞLİK MÜDÜRLÜĞÜ</a:t>
                      </a:r>
                      <a:endParaRPr lang="tr" sz="1000" spc="-50" dirty="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65176">
                <a:tc>
                  <a:txBody>
                    <a:bodyPr/>
                    <a:lstStyle/>
                    <a:p>
                      <a:pPr marL="139700" indent="0" algn="l"/>
                      <a:r>
                        <a:rPr lang="tr" sz="1000" spc="-50"/>
                        <a:t>16</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HALK SAĞLIĞI MÜDÜRLÜĞÜ</a:t>
                      </a:r>
                      <a:endParaRPr lang="tr" sz="1000" spc="-50" dirty="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62128">
                <a:tc>
                  <a:txBody>
                    <a:bodyPr/>
                    <a:lstStyle/>
                    <a:p>
                      <a:pPr marL="139700" indent="0" algn="l"/>
                      <a:r>
                        <a:rPr lang="tr" sz="1000" spc="-50"/>
                        <a:t>17</a:t>
                      </a:r>
                      <a:endParaRPr lang="tr" sz="1000" spc="-50">
                        <a:latin typeface="Lucida Sans Unicode"/>
                      </a:endParaRPr>
                    </a:p>
                  </a:txBody>
                  <a:tcPr marL="0" marR="0" marT="0" marB="0" anchor="ctr"/>
                </a:tc>
                <a:tc>
                  <a:txBody>
                    <a:bodyPr/>
                    <a:lstStyle/>
                    <a:p>
                      <a:pPr marL="88900" indent="0" algn="l"/>
                      <a:r>
                        <a:rPr lang="tr" sz="1000" spc="-50"/>
                        <a:t>ÇEVRE VE ŞEHİRCİLİK İL MÜDÜRLÜĞÜ</a:t>
                      </a:r>
                      <a:endParaRPr lang="tr" sz="1000" spc="-5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62128">
                <a:tc>
                  <a:txBody>
                    <a:bodyPr/>
                    <a:lstStyle/>
                    <a:p>
                      <a:pPr marL="139700" indent="0" algn="l"/>
                      <a:r>
                        <a:rPr lang="tr" sz="1000" spc="-50"/>
                        <a:t>18</a:t>
                      </a:r>
                      <a:endParaRPr lang="tr" sz="1000" spc="-50">
                        <a:latin typeface="Lucida Sans Unicode"/>
                      </a:endParaRPr>
                    </a:p>
                  </a:txBody>
                  <a:tcPr marL="0" marR="0" marT="0" marB="0" anchor="ctr"/>
                </a:tc>
                <a:tc>
                  <a:txBody>
                    <a:bodyPr/>
                    <a:lstStyle/>
                    <a:p>
                      <a:pPr marL="88900" indent="0" algn="l"/>
                      <a:r>
                        <a:rPr lang="tr" sz="1000" spc="-50"/>
                        <a:t>GENÇLİK HİZMETLERİ VE SPOR İL MÜDÜRLÜĞÜ</a:t>
                      </a:r>
                      <a:endParaRPr lang="tr" sz="1000" spc="-50">
                        <a:solidFill>
                          <a:srgbClr val="1F1919"/>
                        </a:solidFill>
                        <a:latin typeface="Lucida Sans Unicode"/>
                      </a:endParaRPr>
                    </a:p>
                  </a:txBody>
                  <a:tcPr marL="0" marR="0" marT="0" marB="0" anchor="ctr"/>
                </a:tc>
                <a:tc>
                  <a:txBody>
                    <a:bodyPr/>
                    <a:lstStyle/>
                    <a:p>
                      <a:pPr marL="139700" indent="0" algn="l"/>
                      <a:r>
                        <a:rPr lang="tr" sz="1000" spc="-50" dirty="0"/>
                        <a:t>İC PAYDAŞ</a:t>
                      </a:r>
                      <a:endParaRPr lang="tr" sz="1000" spc="-50" dirty="0">
                        <a:solidFill>
                          <a:srgbClr val="1F1919"/>
                        </a:solidFill>
                        <a:latin typeface="Lucida Sans Unicode"/>
                      </a:endParaRPr>
                    </a:p>
                  </a:txBody>
                  <a:tcPr marL="0" marR="0" marT="0" marB="0" anchor="ctr"/>
                </a:tc>
              </a:tr>
              <a:tr h="259080">
                <a:tc>
                  <a:txBody>
                    <a:bodyPr/>
                    <a:lstStyle/>
                    <a:p>
                      <a:pPr marL="139700" indent="0" algn="l"/>
                      <a:r>
                        <a:rPr lang="tr" sz="1000" spc="-50"/>
                        <a:t>19</a:t>
                      </a:r>
                      <a:endParaRPr lang="tr" sz="1000" spc="-50">
                        <a:solidFill>
                          <a:srgbClr val="3E1912"/>
                        </a:solidFill>
                        <a:latin typeface="Lucida Sans Unicode"/>
                      </a:endParaRPr>
                    </a:p>
                  </a:txBody>
                  <a:tcPr marL="0" marR="0" marT="0" marB="0" anchor="ctr"/>
                </a:tc>
                <a:tc>
                  <a:txBody>
                    <a:bodyPr/>
                    <a:lstStyle/>
                    <a:p>
                      <a:pPr marL="88900" indent="0" algn="l"/>
                      <a:r>
                        <a:rPr lang="tr" sz="1000" spc="-50"/>
                        <a:t>İL PLANLAMA VE KOORDİNASYON MÜDÜRLÜĞÜ</a:t>
                      </a:r>
                      <a:endParaRPr lang="tr" sz="1000" spc="-5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65176">
                <a:tc>
                  <a:txBody>
                    <a:bodyPr/>
                    <a:lstStyle/>
                    <a:p>
                      <a:pPr marL="139700" indent="0" algn="l"/>
                      <a:r>
                        <a:rPr lang="tr" sz="1000" spc="-50"/>
                        <a:t>20</a:t>
                      </a:r>
                      <a:endParaRPr lang="tr" sz="1000" spc="-50">
                        <a:latin typeface="Lucida Sans Unicode"/>
                      </a:endParaRPr>
                    </a:p>
                  </a:txBody>
                  <a:tcPr marL="0" marR="0" marT="0" marB="0" anchor="ctr"/>
                </a:tc>
                <a:tc>
                  <a:txBody>
                    <a:bodyPr/>
                    <a:lstStyle/>
                    <a:p>
                      <a:pPr marL="88900" indent="0" algn="l"/>
                      <a:r>
                        <a:rPr lang="tr" sz="1000" spc="-50"/>
                        <a:t>İL MAHALLİ İDARELER MÜDÜRLÜĞÜ</a:t>
                      </a:r>
                      <a:endParaRPr lang="tr" sz="1000" spc="-50">
                        <a:solidFill>
                          <a:srgbClr val="1F1919"/>
                        </a:solidFill>
                        <a:latin typeface="Lucida Sans Unicode"/>
                      </a:endParaRPr>
                    </a:p>
                  </a:txBody>
                  <a:tcPr marL="0" marR="0" marT="0" marB="0" anchor="ctr"/>
                </a:tc>
                <a:tc>
                  <a:txBody>
                    <a:bodyPr/>
                    <a:lstStyle/>
                    <a:p>
                      <a:pPr marL="139700" indent="0" algn="l"/>
                      <a:r>
                        <a:rPr lang="tr" sz="1000" spc="-50" dirty="0"/>
                        <a:t>İC PAYDAŞ</a:t>
                      </a:r>
                      <a:endParaRPr lang="tr" sz="1000" spc="-50" dirty="0">
                        <a:latin typeface="Lucida Sans Unicode"/>
                      </a:endParaRPr>
                    </a:p>
                  </a:txBody>
                  <a:tcPr marL="0" marR="0" marT="0" marB="0" anchor="ctr"/>
                </a:tc>
              </a:tr>
              <a:tr h="256032">
                <a:tc>
                  <a:txBody>
                    <a:bodyPr/>
                    <a:lstStyle/>
                    <a:p>
                      <a:pPr marL="139700" indent="0" algn="l"/>
                      <a:r>
                        <a:rPr lang="tr" sz="1000" spc="-50"/>
                        <a:t>21</a:t>
                      </a:r>
                      <a:endParaRPr lang="tr" sz="1000" spc="-50">
                        <a:solidFill>
                          <a:srgbClr val="3E1912"/>
                        </a:solidFill>
                        <a:latin typeface="Lucida Sans Unicode"/>
                      </a:endParaRPr>
                    </a:p>
                  </a:txBody>
                  <a:tcPr marL="0" marR="0" marT="0" marB="0" anchor="ctr"/>
                </a:tc>
                <a:tc>
                  <a:txBody>
                    <a:bodyPr/>
                    <a:lstStyle/>
                    <a:p>
                      <a:pPr marL="88900" indent="0" algn="l"/>
                      <a:r>
                        <a:rPr lang="tr" sz="1000" spc="-50"/>
                        <a:t>İL EMNİYET MÜDÜRLÜĞÜ</a:t>
                      </a:r>
                      <a:endParaRPr lang="tr" sz="1000" spc="-50">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r h="280416">
                <a:tc>
                  <a:txBody>
                    <a:bodyPr/>
                    <a:lstStyle/>
                    <a:p>
                      <a:pPr marL="139700" indent="0" algn="l"/>
                      <a:r>
                        <a:rPr lang="tr" sz="1000" spc="-50"/>
                        <a:t>22</a:t>
                      </a:r>
                      <a:endParaRPr lang="tr" sz="1000" spc="-50">
                        <a:solidFill>
                          <a:srgbClr val="3E1912"/>
                        </a:solidFill>
                        <a:latin typeface="Lucida Sans Unicode"/>
                      </a:endParaRPr>
                    </a:p>
                  </a:txBody>
                  <a:tcPr marL="0" marR="0" marT="0" marB="0" anchor="ctr"/>
                </a:tc>
                <a:tc>
                  <a:txBody>
                    <a:bodyPr/>
                    <a:lstStyle/>
                    <a:p>
                      <a:pPr marL="88900" indent="0" algn="l"/>
                      <a:r>
                        <a:rPr lang="tr" sz="1000" spc="-50" dirty="0"/>
                        <a:t>İL JANDARMA </a:t>
                      </a:r>
                      <a:r>
                        <a:rPr lang="tr" sz="1000" spc="-50" dirty="0" smtClean="0"/>
                        <a:t>KOMUTANLIĞI</a:t>
                      </a:r>
                      <a:endParaRPr lang="tr" sz="1000" spc="-50" dirty="0">
                        <a:solidFill>
                          <a:srgbClr val="1F1919"/>
                        </a:solidFill>
                        <a:latin typeface="Lucida Sans Unicode"/>
                      </a:endParaRPr>
                    </a:p>
                  </a:txBody>
                  <a:tcPr marL="0" marR="0" marT="0" marB="0" anchor="ctr"/>
                </a:tc>
                <a:tc>
                  <a:txBody>
                    <a:bodyPr/>
                    <a:lstStyle/>
                    <a:p>
                      <a:pPr marL="139700" indent="0" algn="l"/>
                      <a:r>
                        <a:rPr lang="tr" sz="1000" spc="-50" dirty="0"/>
                        <a:t>İÇ PAYDAŞ</a:t>
                      </a:r>
                      <a:endParaRPr lang="tr" sz="1000" spc="-50" dirty="0">
                        <a:solidFill>
                          <a:srgbClr val="1F1919"/>
                        </a:solidFill>
                        <a:latin typeface="Lucida Sans Unicode"/>
                      </a:endParaRPr>
                    </a:p>
                  </a:txBody>
                  <a:tcPr marL="0" marR="0" marT="0" marB="0" anchor="ctr"/>
                </a:tc>
              </a:tr>
            </a:tbl>
          </a:graphicData>
        </a:graphic>
      </p:graphicFrame>
      <p:sp>
        <p:nvSpPr>
          <p:cNvPr id="7" name="6 Dikdörtgen"/>
          <p:cNvSpPr/>
          <p:nvPr/>
        </p:nvSpPr>
        <p:spPr>
          <a:xfrm>
            <a:off x="2495541" y="8062138"/>
            <a:ext cx="2343912" cy="188976"/>
          </a:xfrm>
          <a:prstGeom prst="rect">
            <a:avLst/>
          </a:prstGeom>
        </p:spPr>
        <p:txBody>
          <a:bodyPr lIns="0" tIns="0" rIns="0" bIns="0">
            <a:noAutofit/>
          </a:bodyPr>
          <a:lstStyle/>
          <a:p>
            <a:pPr indent="0"/>
            <a:r>
              <a:rPr lang="tr" sz="900" dirty="0" smtClean="0">
                <a:solidFill>
                  <a:srgbClr val="FA273F"/>
                </a:solidFill>
                <a:latin typeface="Lucida Sans Unicode"/>
              </a:rPr>
              <a:t>        Stratejik </a:t>
            </a:r>
            <a:r>
              <a:rPr lang="tr" sz="900" dirty="0">
                <a:solidFill>
                  <a:srgbClr val="FA273F"/>
                </a:solidFill>
                <a:latin typeface="Lucida Sans Unicode"/>
              </a:rPr>
              <a:t>Plan İç Paydaş Listesi</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 I </a:t>
            </a:r>
            <a:r>
              <a:rPr lang="tr" sz="1000" spc="-100" dirty="0">
                <a:solidFill>
                  <a:srgbClr val="808282"/>
                </a:solidFill>
                <a:latin typeface="Trebuchet MS"/>
              </a:rPr>
              <a:t>GELECEĞE TAŞIYORUZ</a:t>
            </a: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932688" y="795528"/>
            <a:ext cx="5913120" cy="182880"/>
          </a:xfrm>
          <a:prstGeom prst="rect">
            <a:avLst/>
          </a:prstGeom>
        </p:spPr>
        <p:txBody>
          <a:bodyPr lIns="0" tIns="0" rIns="0" bIns="0">
            <a:noAutofit/>
          </a:bodyPr>
          <a:lstStyle/>
          <a:p>
            <a:pPr marL="5016500" indent="0">
              <a:spcAft>
                <a:spcPts val="231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5" name="4 Dikdörtgen"/>
          <p:cNvSpPr/>
          <p:nvPr/>
        </p:nvSpPr>
        <p:spPr>
          <a:xfrm>
            <a:off x="2701305" y="1315046"/>
            <a:ext cx="2273808" cy="185928"/>
          </a:xfrm>
          <a:prstGeom prst="rect">
            <a:avLst/>
          </a:prstGeom>
          <a:solidFill>
            <a:srgbClr val="FD222C"/>
          </a:solidFill>
        </p:spPr>
        <p:txBody>
          <a:bodyPr lIns="0" tIns="0" rIns="0" bIns="0">
            <a:noAutofit/>
          </a:bodyPr>
          <a:lstStyle/>
          <a:p>
            <a:pPr indent="0"/>
            <a:r>
              <a:rPr lang="tr" sz="1400" b="1" spc="-50" dirty="0" smtClean="0">
                <a:solidFill>
                  <a:srgbClr val="FFFFFF"/>
                </a:solidFill>
              </a:rPr>
              <a:t>    STRATEJİK </a:t>
            </a:r>
            <a:r>
              <a:rPr lang="tr" sz="1400" b="1" spc="-50" dirty="0">
                <a:solidFill>
                  <a:srgbClr val="FFFFFF"/>
                </a:solidFill>
              </a:rPr>
              <a:t>PLAN DIŞ PAYDAŞ LİSTESİ</a:t>
            </a:r>
          </a:p>
        </p:txBody>
      </p:sp>
      <p:graphicFrame>
        <p:nvGraphicFramePr>
          <p:cNvPr id="6" name="5 Tablo"/>
          <p:cNvGraphicFramePr>
            <a:graphicFrameLocks noGrp="1"/>
          </p:cNvGraphicFramePr>
          <p:nvPr/>
        </p:nvGraphicFramePr>
        <p:xfrm>
          <a:off x="935736" y="1633728"/>
          <a:ext cx="5833872" cy="7379208"/>
        </p:xfrm>
        <a:graphic>
          <a:graphicData uri="http://schemas.openxmlformats.org/drawingml/2006/table">
            <a:tbl>
              <a:tblPr>
                <a:tableStyleId>{073A0DAA-6AF3-43AB-8588-CEC1D06C72B9}</a:tableStyleId>
              </a:tblPr>
              <a:tblGrid>
                <a:gridCol w="582168"/>
                <a:gridCol w="3736848"/>
                <a:gridCol w="1514856"/>
              </a:tblGrid>
              <a:tr h="329184">
                <a:tc>
                  <a:txBody>
                    <a:bodyPr/>
                    <a:lstStyle/>
                    <a:p>
                      <a:pPr marL="88900" indent="0"/>
                      <a:r>
                        <a:rPr lang="tr" sz="1000" spc="-50" dirty="0"/>
                        <a:t>S.NO</a:t>
                      </a:r>
                      <a:endParaRPr lang="tr" sz="1000" spc="-50" dirty="0">
                        <a:solidFill>
                          <a:srgbClr val="3E1912"/>
                        </a:solidFill>
                        <a:latin typeface="Lucida Sans Unicode"/>
                      </a:endParaRPr>
                    </a:p>
                  </a:txBody>
                  <a:tcPr marL="0" marR="0" marT="0" marB="0" anchor="ctr"/>
                </a:tc>
                <a:tc>
                  <a:txBody>
                    <a:bodyPr/>
                    <a:lstStyle/>
                    <a:p>
                      <a:pPr marL="76200" indent="0"/>
                      <a:r>
                        <a:rPr lang="tr" sz="1000" spc="-50" dirty="0"/>
                        <a:t>PAYDAŞIN ADI</a:t>
                      </a:r>
                      <a:endParaRPr lang="tr" sz="1000" spc="-50" dirty="0">
                        <a:solidFill>
                          <a:srgbClr val="1F1919"/>
                        </a:solidFill>
                        <a:latin typeface="Lucida Sans Unicode"/>
                      </a:endParaRPr>
                    </a:p>
                  </a:txBody>
                  <a:tcPr marL="0" marR="0" marT="0" marB="0" anchor="ctr"/>
                </a:tc>
                <a:tc>
                  <a:txBody>
                    <a:bodyPr/>
                    <a:lstStyle/>
                    <a:p>
                      <a:pPr marL="76200" indent="0"/>
                      <a:r>
                        <a:rPr lang="tr" sz="1000" spc="-50"/>
                        <a:t>TÜRÜ</a:t>
                      </a:r>
                      <a:endParaRPr lang="tr" sz="1000" spc="-50">
                        <a:latin typeface="Lucida Sans Unicode"/>
                      </a:endParaRPr>
                    </a:p>
                  </a:txBody>
                  <a:tcPr marL="0" marR="0" marT="0" marB="0" anchor="ctr"/>
                </a:tc>
              </a:tr>
              <a:tr h="252984">
                <a:tc>
                  <a:txBody>
                    <a:bodyPr/>
                    <a:lstStyle/>
                    <a:p>
                      <a:pPr marL="88900" indent="0"/>
                      <a:r>
                        <a:rPr lang="tr" sz="1000" cap="small" spc="-50"/>
                        <a:t>1</a:t>
                      </a:r>
                      <a:endParaRPr lang="tr" sz="1000" cap="small" spc="-50">
                        <a:solidFill>
                          <a:srgbClr val="3E1912"/>
                        </a:solidFill>
                        <a:latin typeface="Lucida Sans Unicode"/>
                      </a:endParaRPr>
                    </a:p>
                  </a:txBody>
                  <a:tcPr marL="0" marR="0" marT="0" marB="0" anchor="ctr"/>
                </a:tc>
                <a:tc>
                  <a:txBody>
                    <a:bodyPr/>
                    <a:lstStyle/>
                    <a:p>
                      <a:pPr marL="76200" indent="0"/>
                      <a:r>
                        <a:rPr lang="tr" sz="1000" spc="-50" dirty="0"/>
                        <a:t>İÇİŞLERİ BAKANLIĞI</a:t>
                      </a:r>
                      <a:endParaRPr lang="tr" sz="1000" spc="-50" dirty="0">
                        <a:solidFill>
                          <a:srgbClr val="1F1919"/>
                        </a:solidFill>
                        <a:latin typeface="Lucida Sans Unicode"/>
                      </a:endParaRPr>
                    </a:p>
                  </a:txBody>
                  <a:tcPr marL="0" marR="0" marT="0" marB="0" anchor="ctr"/>
                </a:tc>
                <a:tc>
                  <a:txBody>
                    <a:bodyPr/>
                    <a:lstStyle/>
                    <a:p>
                      <a:pPr marL="76200" indent="0"/>
                      <a:r>
                        <a:rPr lang="tr" sz="1000" spc="-50"/>
                        <a:t>DIŞ PAYDAŞ</a:t>
                      </a:r>
                      <a:endParaRPr lang="tr" sz="1000" spc="-50">
                        <a:solidFill>
                          <a:srgbClr val="1F1919"/>
                        </a:solidFill>
                        <a:latin typeface="Lucida Sans Unicode"/>
                      </a:endParaRPr>
                    </a:p>
                  </a:txBody>
                  <a:tcPr marL="0" marR="0" marT="0" marB="0" anchor="ctr"/>
                </a:tc>
              </a:tr>
              <a:tr h="243840">
                <a:tc>
                  <a:txBody>
                    <a:bodyPr/>
                    <a:lstStyle/>
                    <a:p>
                      <a:pPr marL="88900" indent="0"/>
                      <a:r>
                        <a:rPr lang="tr" sz="1000" spc="-50"/>
                        <a:t>2</a:t>
                      </a:r>
                      <a:endParaRPr lang="tr" sz="1000" spc="-50">
                        <a:latin typeface="Lucida Sans Unicode"/>
                      </a:endParaRPr>
                    </a:p>
                  </a:txBody>
                  <a:tcPr marL="0" marR="0" marT="0" marB="0" anchor="ctr"/>
                </a:tc>
                <a:tc>
                  <a:txBody>
                    <a:bodyPr/>
                    <a:lstStyle/>
                    <a:p>
                      <a:pPr marL="76200" indent="0"/>
                      <a:r>
                        <a:rPr lang="tr" sz="1000" spc="-50" dirty="0"/>
                        <a:t>MALİYE BAKANLIĞI</a:t>
                      </a:r>
                      <a:endParaRPr lang="tr" sz="1000" spc="-50" dirty="0">
                        <a:latin typeface="Lucida Sans Unicode"/>
                      </a:endParaRPr>
                    </a:p>
                  </a:txBody>
                  <a:tcPr marL="0" marR="0" marT="0" marB="0" anchor="ctr"/>
                </a:tc>
                <a:tc>
                  <a:txBody>
                    <a:bodyPr/>
                    <a:lstStyle/>
                    <a:p>
                      <a:pPr marL="76200" indent="0"/>
                      <a:r>
                        <a:rPr lang="tr" sz="1000" spc="-50"/>
                        <a:t>DIŞ PAYDAŞ</a:t>
                      </a:r>
                      <a:endParaRPr lang="tr" sz="1000" spc="-50">
                        <a:solidFill>
                          <a:srgbClr val="1F1919"/>
                        </a:solidFill>
                        <a:latin typeface="Lucida Sans Unicode"/>
                      </a:endParaRPr>
                    </a:p>
                  </a:txBody>
                  <a:tcPr marL="0" marR="0" marT="0" marB="0" anchor="ctr"/>
                </a:tc>
              </a:tr>
              <a:tr h="252984">
                <a:tc>
                  <a:txBody>
                    <a:bodyPr/>
                    <a:lstStyle/>
                    <a:p>
                      <a:pPr marL="88900" indent="0"/>
                      <a:r>
                        <a:rPr lang="tr" sz="1000" spc="-50"/>
                        <a:t>3</a:t>
                      </a:r>
                      <a:endParaRPr lang="tr" sz="1000" spc="-50">
                        <a:solidFill>
                          <a:srgbClr val="3E1912"/>
                        </a:solidFill>
                        <a:latin typeface="Lucida Sans Unicode"/>
                      </a:endParaRPr>
                    </a:p>
                  </a:txBody>
                  <a:tcPr marL="0" marR="0" marT="0" marB="0" anchor="ctr"/>
                </a:tc>
                <a:tc>
                  <a:txBody>
                    <a:bodyPr/>
                    <a:lstStyle/>
                    <a:p>
                      <a:pPr marL="76200" indent="0"/>
                      <a:r>
                        <a:rPr lang="tr" sz="1000" spc="-50" dirty="0"/>
                        <a:t>KALKINMA BAKANLIĞI</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3E1912"/>
                        </a:solidFill>
                        <a:latin typeface="Lucida Sans Unicode"/>
                      </a:endParaRPr>
                    </a:p>
                  </a:txBody>
                  <a:tcPr marL="0" marR="0" marT="0" marB="0" anchor="ctr"/>
                </a:tc>
              </a:tr>
              <a:tr h="240792">
                <a:tc>
                  <a:txBody>
                    <a:bodyPr/>
                    <a:lstStyle/>
                    <a:p>
                      <a:pPr marL="88900" indent="0"/>
                      <a:r>
                        <a:rPr lang="tr" sz="1000" spc="-50"/>
                        <a:t>4</a:t>
                      </a:r>
                      <a:endParaRPr lang="tr" sz="1000" spc="-50">
                        <a:solidFill>
                          <a:srgbClr val="3E1912"/>
                        </a:solidFill>
                        <a:latin typeface="Lucida Sans Unicode"/>
                      </a:endParaRPr>
                    </a:p>
                  </a:txBody>
                  <a:tcPr marL="0" marR="0" marT="0" marB="0" anchor="ctr"/>
                </a:tc>
                <a:tc>
                  <a:txBody>
                    <a:bodyPr/>
                    <a:lstStyle/>
                    <a:p>
                      <a:pPr marL="76200" indent="0"/>
                      <a:r>
                        <a:rPr lang="tr" sz="1000" spc="-50" dirty="0"/>
                        <a:t>SAYIŞTAY</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243840">
                <a:tc>
                  <a:txBody>
                    <a:bodyPr/>
                    <a:lstStyle/>
                    <a:p>
                      <a:pPr marL="88900" indent="0"/>
                      <a:r>
                        <a:rPr lang="tr" sz="1000" spc="-50"/>
                        <a:t>5</a:t>
                      </a:r>
                      <a:endParaRPr lang="tr" sz="1000" spc="-50">
                        <a:solidFill>
                          <a:srgbClr val="3E1912"/>
                        </a:solidFill>
                        <a:latin typeface="Lucida Sans Unicode"/>
                      </a:endParaRPr>
                    </a:p>
                  </a:txBody>
                  <a:tcPr marL="0" marR="0" marT="0" marB="0" anchor="ctr"/>
                </a:tc>
                <a:tc>
                  <a:txBody>
                    <a:bodyPr/>
                    <a:lstStyle/>
                    <a:p>
                      <a:pPr marL="76200" indent="0"/>
                      <a:r>
                        <a:rPr lang="tr" sz="1000" spc="-50" dirty="0" smtClean="0"/>
                        <a:t>SİVİL TOPLU</a:t>
                      </a:r>
                      <a:r>
                        <a:rPr lang="tr" sz="1000" spc="-50" baseline="0" dirty="0" smtClean="0"/>
                        <a:t>M ÖRGÜTLERİ</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249936">
                <a:tc>
                  <a:txBody>
                    <a:bodyPr/>
                    <a:lstStyle/>
                    <a:p>
                      <a:pPr marL="88900" indent="0"/>
                      <a:r>
                        <a:rPr lang="tr" sz="1000" spc="-50"/>
                        <a:t>6</a:t>
                      </a:r>
                      <a:endParaRPr lang="tr" sz="1000" spc="-50">
                        <a:solidFill>
                          <a:srgbClr val="3E1912"/>
                        </a:solidFill>
                        <a:latin typeface="Lucida Sans Unicode"/>
                      </a:endParaRPr>
                    </a:p>
                  </a:txBody>
                  <a:tcPr marL="0" marR="0" marT="0" marB="0" anchor="ctr"/>
                </a:tc>
                <a:tc>
                  <a:txBody>
                    <a:bodyPr/>
                    <a:lstStyle/>
                    <a:p>
                      <a:pPr marL="76200" indent="0"/>
                      <a:r>
                        <a:rPr lang="tr" sz="1000" spc="-50" dirty="0" smtClean="0"/>
                        <a:t>KOOPERATİFLER</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DIS PAYDAŞ</a:t>
                      </a:r>
                      <a:endParaRPr lang="tr" sz="1000" spc="-50" dirty="0">
                        <a:latin typeface="Lucida Sans Unicode"/>
                      </a:endParaRPr>
                    </a:p>
                  </a:txBody>
                  <a:tcPr marL="0" marR="0" marT="0" marB="0" anchor="ctr"/>
                </a:tc>
              </a:tr>
              <a:tr h="240792">
                <a:tc>
                  <a:txBody>
                    <a:bodyPr/>
                    <a:lstStyle/>
                    <a:p>
                      <a:pPr marL="88900" indent="0"/>
                      <a:r>
                        <a:rPr lang="tr" sz="1000" spc="-50"/>
                        <a:t>7</a:t>
                      </a:r>
                      <a:endParaRPr lang="tr" sz="1000" spc="-50">
                        <a:solidFill>
                          <a:srgbClr val="3E1912"/>
                        </a:solidFill>
                        <a:latin typeface="Lucida Sans Unicode"/>
                      </a:endParaRPr>
                    </a:p>
                  </a:txBody>
                  <a:tcPr marL="0" marR="0" marT="0" marB="0" anchor="ctr"/>
                </a:tc>
                <a:tc>
                  <a:txBody>
                    <a:bodyPr/>
                    <a:lstStyle/>
                    <a:p>
                      <a:pPr marL="76200" indent="0"/>
                      <a:r>
                        <a:rPr lang="tr" sz="1000" cap="small" spc="-50" dirty="0" smtClean="0"/>
                        <a:t>ERZİNCAN ÜNİVERSİTESİ</a:t>
                      </a:r>
                      <a:endParaRPr lang="tr" sz="1000" cap="small"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170688">
                <a:tc>
                  <a:txBody>
                    <a:bodyPr/>
                    <a:lstStyle/>
                    <a:p>
                      <a:pPr marL="88900" indent="0"/>
                      <a:r>
                        <a:rPr lang="tr" sz="1000" spc="-50"/>
                        <a:t>8</a:t>
                      </a:r>
                      <a:endParaRPr lang="tr" sz="1000" spc="-50">
                        <a:latin typeface="Lucida Sans Unicode"/>
                      </a:endParaRPr>
                    </a:p>
                  </a:txBody>
                  <a:tcPr marL="0" marR="0" marT="0" marB="0" anchor="ctr"/>
                </a:tc>
                <a:tc>
                  <a:txBody>
                    <a:bodyPr/>
                    <a:lstStyle/>
                    <a:p>
                      <a:pPr marL="76200" indent="0" algn="l"/>
                      <a:r>
                        <a:rPr lang="tr" sz="1000" cap="small" spc="-50" dirty="0" smtClean="0"/>
                        <a:t>BELEDİYELER (İL, İLÇE,</a:t>
                      </a:r>
                      <a:r>
                        <a:rPr lang="tr" sz="1000" cap="small" spc="-50" baseline="0" dirty="0" smtClean="0"/>
                        <a:t> BELDE)</a:t>
                      </a:r>
                      <a:endParaRPr lang="tr" sz="1000" cap="small" spc="-50" dirty="0">
                        <a:solidFill>
                          <a:srgbClr val="3E1912"/>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237744">
                <a:tc>
                  <a:txBody>
                    <a:bodyPr/>
                    <a:lstStyle/>
                    <a:p>
                      <a:pPr marL="88900" indent="0"/>
                      <a:r>
                        <a:rPr lang="tr" sz="1000" spc="-50"/>
                        <a:t>9</a:t>
                      </a:r>
                      <a:endParaRPr lang="tr" sz="1000" spc="-50">
                        <a:solidFill>
                          <a:srgbClr val="3E1912"/>
                        </a:solidFill>
                        <a:latin typeface="Lucida Sans Unicode"/>
                      </a:endParaRPr>
                    </a:p>
                  </a:txBody>
                  <a:tcPr marL="0" marR="0" marT="0" marB="0" anchor="ctr"/>
                </a:tc>
                <a:tc>
                  <a:txBody>
                    <a:bodyPr/>
                    <a:lstStyle/>
                    <a:p>
                      <a:pPr marL="76200" indent="0"/>
                      <a:r>
                        <a:rPr lang="tr" sz="1000" spc="-50" dirty="0" smtClean="0"/>
                        <a:t>EFNAS VE SANATKARLAR</a:t>
                      </a:r>
                      <a:r>
                        <a:rPr lang="tr" sz="1000" spc="-50" baseline="0" dirty="0" smtClean="0"/>
                        <a:t> ODASI</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246888">
                <a:tc>
                  <a:txBody>
                    <a:bodyPr/>
                    <a:lstStyle/>
                    <a:p>
                      <a:pPr marL="88900" indent="0"/>
                      <a:r>
                        <a:rPr lang="tr" sz="1000" spc="-50"/>
                        <a:t>10</a:t>
                      </a:r>
                      <a:endParaRPr lang="tr" sz="1000" spc="-50">
                        <a:solidFill>
                          <a:srgbClr val="3E1912"/>
                        </a:solidFill>
                        <a:latin typeface="Lucida Sans Unicode"/>
                      </a:endParaRPr>
                    </a:p>
                  </a:txBody>
                  <a:tcPr marL="0" marR="0" marT="0" marB="0" anchor="ctr"/>
                </a:tc>
                <a:tc>
                  <a:txBody>
                    <a:bodyPr/>
                    <a:lstStyle/>
                    <a:p>
                      <a:pPr marL="76200" indent="0"/>
                      <a:r>
                        <a:rPr lang="tr" sz="1000" spc="-50" dirty="0" smtClean="0"/>
                        <a:t>STK</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237744">
                <a:tc>
                  <a:txBody>
                    <a:bodyPr/>
                    <a:lstStyle/>
                    <a:p>
                      <a:pPr marL="88900" indent="0"/>
                      <a:r>
                        <a:rPr lang="tr" sz="1000" spc="-50"/>
                        <a:t>11</a:t>
                      </a:r>
                      <a:endParaRPr lang="tr" sz="1000" spc="-50">
                        <a:solidFill>
                          <a:srgbClr val="3E1912"/>
                        </a:solidFill>
                        <a:latin typeface="Lucida Sans Unicode"/>
                      </a:endParaRPr>
                    </a:p>
                  </a:txBody>
                  <a:tcPr marL="0" marR="0" marT="0" marB="0" anchor="ctr"/>
                </a:tc>
                <a:tc>
                  <a:txBody>
                    <a:bodyPr/>
                    <a:lstStyle/>
                    <a:p>
                      <a:pPr marL="76200" indent="0"/>
                      <a:r>
                        <a:rPr lang="tr" sz="1000" spc="-50"/>
                        <a:t>DEFTERDARLIK</a:t>
                      </a:r>
                      <a:endParaRPr lang="tr" sz="1000" spc="-5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252984">
                <a:tc>
                  <a:txBody>
                    <a:bodyPr/>
                    <a:lstStyle/>
                    <a:p>
                      <a:pPr marL="88900" indent="0"/>
                      <a:r>
                        <a:rPr lang="tr" sz="1000" spc="-50"/>
                        <a:t>12</a:t>
                      </a:r>
                      <a:endParaRPr lang="tr" sz="1000" spc="-50">
                        <a:solidFill>
                          <a:srgbClr val="3E1912"/>
                        </a:solidFill>
                        <a:latin typeface="Lucida Sans Unicode"/>
                      </a:endParaRPr>
                    </a:p>
                  </a:txBody>
                  <a:tcPr marL="0" marR="0" marT="0" marB="0" anchor="ctr"/>
                </a:tc>
                <a:tc>
                  <a:txBody>
                    <a:bodyPr/>
                    <a:lstStyle/>
                    <a:p>
                      <a:pPr marL="76200" indent="0"/>
                      <a:r>
                        <a:rPr lang="tr" sz="1000" spc="-50" dirty="0" smtClean="0"/>
                        <a:t>KAMU</a:t>
                      </a:r>
                      <a:r>
                        <a:rPr lang="tr" sz="1000" spc="-50" baseline="0" dirty="0" smtClean="0"/>
                        <a:t> İHALE KURUMU</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DIS PAYDAŞ</a:t>
                      </a:r>
                      <a:endParaRPr lang="tr" sz="1000" spc="-50" dirty="0">
                        <a:latin typeface="Lucida Sans Unicode"/>
                      </a:endParaRPr>
                    </a:p>
                  </a:txBody>
                  <a:tcPr marL="0" marR="0" marT="0" marB="0" anchor="ctr"/>
                </a:tc>
              </a:tr>
              <a:tr h="243840">
                <a:tc>
                  <a:txBody>
                    <a:bodyPr/>
                    <a:lstStyle/>
                    <a:p>
                      <a:pPr marL="88900" indent="0"/>
                      <a:r>
                        <a:rPr lang="tr" sz="1000" spc="-50"/>
                        <a:t>13</a:t>
                      </a:r>
                      <a:endParaRPr lang="tr" sz="1000" spc="-50">
                        <a:solidFill>
                          <a:srgbClr val="1F1919"/>
                        </a:solidFill>
                        <a:latin typeface="Lucida Sans Unicode"/>
                      </a:endParaRPr>
                    </a:p>
                  </a:txBody>
                  <a:tcPr marL="0" marR="0" marT="0" marB="0" anchor="ctr"/>
                </a:tc>
                <a:tc>
                  <a:txBody>
                    <a:bodyPr/>
                    <a:lstStyle/>
                    <a:p>
                      <a:pPr marL="76200" indent="0"/>
                      <a:r>
                        <a:rPr lang="tr" sz="1000" spc="-50" dirty="0" smtClean="0"/>
                        <a:t>TMMOB</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latin typeface="Lucida Sans Unicode"/>
                      </a:endParaRPr>
                    </a:p>
                  </a:txBody>
                  <a:tcPr marL="0" marR="0" marT="0" marB="0" anchor="ctr"/>
                </a:tc>
              </a:tr>
              <a:tr h="249936">
                <a:tc>
                  <a:txBody>
                    <a:bodyPr/>
                    <a:lstStyle/>
                    <a:p>
                      <a:pPr marL="88900" indent="0"/>
                      <a:r>
                        <a:rPr lang="tr" sz="1000" spc="-50"/>
                        <a:t>14</a:t>
                      </a:r>
                      <a:endParaRPr lang="tr" sz="1000" spc="-50">
                        <a:solidFill>
                          <a:srgbClr val="1F1919"/>
                        </a:solidFill>
                        <a:latin typeface="Lucida Sans Unicode"/>
                      </a:endParaRPr>
                    </a:p>
                  </a:txBody>
                  <a:tcPr marL="0" marR="0" marT="0" marB="0" anchor="ctr"/>
                </a:tc>
                <a:tc>
                  <a:txBody>
                    <a:bodyPr/>
                    <a:lstStyle/>
                    <a:p>
                      <a:pPr marL="76200" indent="0"/>
                      <a:r>
                        <a:rPr lang="tr" sz="1000" spc="-50" dirty="0" smtClean="0"/>
                        <a:t>ERZİNCAN </a:t>
                      </a:r>
                      <a:r>
                        <a:rPr lang="tr" sz="1000" spc="-50" dirty="0"/>
                        <a:t>ÜNİVERSİTESİ REKTÖRLÜĞÜ</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latin typeface="Lucida Sans Unicode"/>
                      </a:endParaRPr>
                    </a:p>
                  </a:txBody>
                  <a:tcPr marL="0" marR="0" marT="0" marB="0" anchor="ctr"/>
                </a:tc>
              </a:tr>
              <a:tr h="246888">
                <a:tc>
                  <a:txBody>
                    <a:bodyPr/>
                    <a:lstStyle/>
                    <a:p>
                      <a:pPr marL="88900" indent="0"/>
                      <a:r>
                        <a:rPr lang="tr" sz="1000" spc="-50"/>
                        <a:t>15</a:t>
                      </a:r>
                      <a:endParaRPr lang="tr" sz="1000" spc="-50">
                        <a:solidFill>
                          <a:srgbClr val="3E1912"/>
                        </a:solidFill>
                        <a:latin typeface="Lucida Sans Unicode"/>
                      </a:endParaRPr>
                    </a:p>
                  </a:txBody>
                  <a:tcPr marL="0" marR="0" marT="0" marB="0" anchor="ctr"/>
                </a:tc>
                <a:tc>
                  <a:txBody>
                    <a:bodyPr/>
                    <a:lstStyle/>
                    <a:p>
                      <a:pPr marL="76200" indent="0"/>
                      <a:r>
                        <a:rPr lang="tr" sz="1000" spc="-50" dirty="0"/>
                        <a:t>KARAYOLLARI </a:t>
                      </a:r>
                      <a:r>
                        <a:rPr lang="tr" sz="1000" spc="-50" dirty="0" smtClean="0"/>
                        <a:t>BÖLGE </a:t>
                      </a:r>
                      <a:r>
                        <a:rPr lang="tr" sz="1000" spc="-50" dirty="0"/>
                        <a:t>MÜDÜRLÜĞÜ</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240792">
                <a:tc>
                  <a:txBody>
                    <a:bodyPr/>
                    <a:lstStyle/>
                    <a:p>
                      <a:pPr marL="88900" indent="0"/>
                      <a:r>
                        <a:rPr lang="tr" sz="1000" spc="-50"/>
                        <a:t>16</a:t>
                      </a:r>
                      <a:endParaRPr lang="tr" sz="1000" spc="-50">
                        <a:latin typeface="Lucida Sans Unicode"/>
                      </a:endParaRPr>
                    </a:p>
                  </a:txBody>
                  <a:tcPr marL="0" marR="0" marT="0" marB="0" anchor="ctr"/>
                </a:tc>
                <a:tc>
                  <a:txBody>
                    <a:bodyPr/>
                    <a:lstStyle/>
                    <a:p>
                      <a:pPr marL="76200" indent="0"/>
                      <a:r>
                        <a:rPr lang="tr" sz="1000" spc="-50" dirty="0" smtClean="0"/>
                        <a:t>SOSYAL GÜVENLİK</a:t>
                      </a:r>
                      <a:r>
                        <a:rPr lang="tr" sz="1000" spc="-50" baseline="0" dirty="0" smtClean="0"/>
                        <a:t> KURUMLARI</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latin typeface="Lucida Sans Unicode"/>
                      </a:endParaRPr>
                    </a:p>
                  </a:txBody>
                  <a:tcPr marL="0" marR="0" marT="0" marB="0" anchor="ctr"/>
                </a:tc>
              </a:tr>
              <a:tr h="243840">
                <a:tc>
                  <a:txBody>
                    <a:bodyPr/>
                    <a:lstStyle/>
                    <a:p>
                      <a:pPr marL="88900" indent="0"/>
                      <a:r>
                        <a:rPr lang="tr" sz="1000" spc="-50"/>
                        <a:t>17</a:t>
                      </a:r>
                      <a:endParaRPr lang="tr" sz="1000" spc="-50">
                        <a:solidFill>
                          <a:srgbClr val="3E1912"/>
                        </a:solidFill>
                        <a:latin typeface="Lucida Sans Unicode"/>
                      </a:endParaRPr>
                    </a:p>
                  </a:txBody>
                  <a:tcPr marL="0" marR="0" marT="0" marB="0" anchor="ctr"/>
                </a:tc>
                <a:tc>
                  <a:txBody>
                    <a:bodyPr/>
                    <a:lstStyle/>
                    <a:p>
                      <a:pPr marL="76200" indent="0"/>
                      <a:r>
                        <a:rPr lang="tr" sz="1000" spc="-50"/>
                        <a:t>ORMAN İŞLETME MÜDÜRLÜĞÜ</a:t>
                      </a:r>
                      <a:endParaRPr lang="tr" sz="1000" spc="-50">
                        <a:solidFill>
                          <a:srgbClr val="1F1919"/>
                        </a:solidFill>
                        <a:latin typeface="Lucida Sans Unicode"/>
                      </a:endParaRPr>
                    </a:p>
                  </a:txBody>
                  <a:tcPr marL="0" marR="0" marT="0" marB="0" anchor="ctr"/>
                </a:tc>
                <a:tc>
                  <a:txBody>
                    <a:bodyPr/>
                    <a:lstStyle/>
                    <a:p>
                      <a:pPr marL="76200" indent="0"/>
                      <a:r>
                        <a:rPr lang="tr" sz="1000" spc="-50"/>
                        <a:t>DIŞ PAYDAŞ</a:t>
                      </a:r>
                      <a:endParaRPr lang="tr" sz="1000" spc="-50">
                        <a:latin typeface="Lucida Sans Unicode"/>
                      </a:endParaRPr>
                    </a:p>
                  </a:txBody>
                  <a:tcPr marL="0" marR="0" marT="0" marB="0" anchor="ctr"/>
                </a:tc>
              </a:tr>
              <a:tr h="246888">
                <a:tc>
                  <a:txBody>
                    <a:bodyPr/>
                    <a:lstStyle/>
                    <a:p>
                      <a:pPr marL="88900" indent="0"/>
                      <a:r>
                        <a:rPr lang="tr" sz="1000" spc="-50"/>
                        <a:t>18</a:t>
                      </a:r>
                      <a:endParaRPr lang="tr" sz="1000" spc="-50">
                        <a:solidFill>
                          <a:srgbClr val="3E1912"/>
                        </a:solidFill>
                        <a:latin typeface="Lucida Sans Unicode"/>
                      </a:endParaRPr>
                    </a:p>
                  </a:txBody>
                  <a:tcPr marL="0" marR="0" marT="0" marB="0" anchor="ctr"/>
                </a:tc>
                <a:tc>
                  <a:txBody>
                    <a:bodyPr/>
                    <a:lstStyle/>
                    <a:p>
                      <a:pPr marL="76200" indent="0"/>
                      <a:r>
                        <a:rPr lang="tr" sz="1000" spc="-50" dirty="0" smtClean="0"/>
                        <a:t>3. ORDU </a:t>
                      </a:r>
                      <a:r>
                        <a:rPr lang="tr" sz="1000" spc="-50" dirty="0"/>
                        <a:t>KOMUTANLIĞI</a:t>
                      </a:r>
                      <a:endParaRPr lang="tr" sz="1000" spc="-50" dirty="0">
                        <a:solidFill>
                          <a:srgbClr val="3E1912"/>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243840">
                <a:tc>
                  <a:txBody>
                    <a:bodyPr/>
                    <a:lstStyle/>
                    <a:p>
                      <a:pPr marL="88900" indent="0"/>
                      <a:r>
                        <a:rPr lang="tr" sz="1000" spc="-50"/>
                        <a:t>19</a:t>
                      </a:r>
                      <a:endParaRPr lang="tr" sz="1000" spc="-50">
                        <a:solidFill>
                          <a:srgbClr val="3E1912"/>
                        </a:solidFill>
                        <a:latin typeface="Lucida Sans Unicode"/>
                      </a:endParaRPr>
                    </a:p>
                  </a:txBody>
                  <a:tcPr marL="0" marR="0" marT="0" marB="0" anchor="ctr"/>
                </a:tc>
                <a:tc>
                  <a:txBody>
                    <a:bodyPr/>
                    <a:lstStyle/>
                    <a:p>
                      <a:pPr marL="76200" indent="0"/>
                      <a:r>
                        <a:rPr lang="tr" sz="1000" spc="-50" dirty="0" smtClean="0"/>
                        <a:t>ERZİNCAN </a:t>
                      </a:r>
                      <a:r>
                        <a:rPr lang="tr" sz="1000" spc="-50" dirty="0"/>
                        <a:t>BAROSU</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246888">
                <a:tc>
                  <a:txBody>
                    <a:bodyPr/>
                    <a:lstStyle/>
                    <a:p>
                      <a:pPr marL="88900" indent="0"/>
                      <a:r>
                        <a:rPr lang="tr" sz="1000" spc="-50"/>
                        <a:t>20</a:t>
                      </a:r>
                      <a:endParaRPr lang="tr" sz="1000" spc="-50">
                        <a:solidFill>
                          <a:srgbClr val="3E1912"/>
                        </a:solidFill>
                        <a:latin typeface="Lucida Sans Unicode"/>
                      </a:endParaRPr>
                    </a:p>
                  </a:txBody>
                  <a:tcPr marL="0" marR="0" marT="0" marB="0" anchor="ctr"/>
                </a:tc>
                <a:tc>
                  <a:txBody>
                    <a:bodyPr/>
                    <a:lstStyle/>
                    <a:p>
                      <a:pPr marL="76200" indent="0"/>
                      <a:r>
                        <a:rPr lang="tr" sz="1000" spc="-50" dirty="0" smtClean="0"/>
                        <a:t>ERZİNCAN </a:t>
                      </a:r>
                      <a:r>
                        <a:rPr lang="tr" sz="1000" spc="-50" dirty="0"/>
                        <a:t>TİCARET VE SANAYİ ODASI</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249936">
                <a:tc>
                  <a:txBody>
                    <a:bodyPr/>
                    <a:lstStyle/>
                    <a:p>
                      <a:pPr marL="88900" indent="0"/>
                      <a:r>
                        <a:rPr lang="tr" sz="1000" spc="-50"/>
                        <a:t>21</a:t>
                      </a:r>
                      <a:endParaRPr lang="tr" sz="1000" spc="-50">
                        <a:solidFill>
                          <a:srgbClr val="3E1912"/>
                        </a:solidFill>
                        <a:latin typeface="Lucida Sans Unicode"/>
                      </a:endParaRPr>
                    </a:p>
                  </a:txBody>
                  <a:tcPr marL="0" marR="0" marT="0" marB="0" anchor="ctr"/>
                </a:tc>
                <a:tc>
                  <a:txBody>
                    <a:bodyPr/>
                    <a:lstStyle/>
                    <a:p>
                      <a:pPr marL="76200" indent="0"/>
                      <a:r>
                        <a:rPr lang="tr" sz="1000" spc="-50"/>
                        <a:t>TİCARET BORSASI</a:t>
                      </a:r>
                      <a:endParaRPr lang="tr" sz="1000" spc="-5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latin typeface="Lucida Sans Unicode"/>
                      </a:endParaRPr>
                    </a:p>
                  </a:txBody>
                  <a:tcPr marL="0" marR="0" marT="0" marB="0" anchor="ctr"/>
                </a:tc>
              </a:tr>
              <a:tr h="237744">
                <a:tc>
                  <a:txBody>
                    <a:bodyPr/>
                    <a:lstStyle/>
                    <a:p>
                      <a:pPr marL="88900" indent="0"/>
                      <a:r>
                        <a:rPr lang="tr" sz="1000" cap="small" spc="-50"/>
                        <a:t>22</a:t>
                      </a:r>
                      <a:endParaRPr lang="tr" sz="1000" cap="small" spc="-50">
                        <a:solidFill>
                          <a:srgbClr val="3E1912"/>
                        </a:solidFill>
                        <a:latin typeface="Lucida Sans Unicode"/>
                      </a:endParaRPr>
                    </a:p>
                  </a:txBody>
                  <a:tcPr marL="0" marR="0" marT="0" marB="0" anchor="ctr"/>
                </a:tc>
                <a:tc>
                  <a:txBody>
                    <a:bodyPr/>
                    <a:lstStyle/>
                    <a:p>
                      <a:pPr marL="76200" indent="0"/>
                      <a:r>
                        <a:rPr lang="tr" sz="1000" spc="-50"/>
                        <a:t>MİMARLAR ODASI</a:t>
                      </a:r>
                      <a:endParaRPr lang="tr" sz="1000" spc="-50">
                        <a:latin typeface="Lucida Sans Unicode"/>
                      </a:endParaRPr>
                    </a:p>
                  </a:txBody>
                  <a:tcPr marL="0" marR="0" marT="0" marB="0" anchor="ctr"/>
                </a:tc>
                <a:tc>
                  <a:txBody>
                    <a:bodyPr/>
                    <a:lstStyle/>
                    <a:p>
                      <a:pPr marL="76200" indent="0"/>
                      <a:r>
                        <a:rPr lang="tr" sz="1000" spc="-50" dirty="0"/>
                        <a:t>DIS PAYDAŞ</a:t>
                      </a:r>
                      <a:endParaRPr lang="tr" sz="1000" spc="-50" dirty="0">
                        <a:latin typeface="Lucida Sans Unicode"/>
                      </a:endParaRPr>
                    </a:p>
                  </a:txBody>
                  <a:tcPr marL="0" marR="0" marT="0" marB="0" anchor="ctr"/>
                </a:tc>
              </a:tr>
              <a:tr h="246888">
                <a:tc>
                  <a:txBody>
                    <a:bodyPr/>
                    <a:lstStyle/>
                    <a:p>
                      <a:pPr marL="88900" indent="0"/>
                      <a:r>
                        <a:rPr lang="tr" sz="1000" spc="-50"/>
                        <a:t>23</a:t>
                      </a:r>
                      <a:endParaRPr lang="tr" sz="1000" spc="-50">
                        <a:solidFill>
                          <a:srgbClr val="3E1912"/>
                        </a:solidFill>
                        <a:latin typeface="Lucida Sans Unicode"/>
                      </a:endParaRPr>
                    </a:p>
                  </a:txBody>
                  <a:tcPr marL="0" marR="0" marT="0" marB="0" anchor="ctr"/>
                </a:tc>
                <a:tc>
                  <a:txBody>
                    <a:bodyPr/>
                    <a:lstStyle/>
                    <a:p>
                      <a:pPr marL="76200" indent="0"/>
                      <a:r>
                        <a:rPr lang="tr" sz="1000" spc="-50"/>
                        <a:t>ESNAF VESANATKÂRLAR ODASI</a:t>
                      </a:r>
                      <a:endParaRPr lang="tr" sz="1000" spc="-5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latin typeface="Lucida Sans Unicode"/>
                      </a:endParaRPr>
                    </a:p>
                  </a:txBody>
                  <a:tcPr marL="0" marR="0" marT="0" marB="0" anchor="ctr"/>
                </a:tc>
              </a:tr>
              <a:tr h="246888">
                <a:tc>
                  <a:txBody>
                    <a:bodyPr/>
                    <a:lstStyle/>
                    <a:p>
                      <a:pPr marL="88900" indent="0"/>
                      <a:r>
                        <a:rPr lang="tr" sz="1000" cap="small" spc="-50"/>
                        <a:t>24</a:t>
                      </a:r>
                      <a:endParaRPr lang="tr" sz="1000" cap="small" spc="-50">
                        <a:latin typeface="Lucida Sans Unicode"/>
                      </a:endParaRPr>
                    </a:p>
                  </a:txBody>
                  <a:tcPr marL="0" marR="0" marT="0" marB="0" anchor="ctr"/>
                </a:tc>
                <a:tc>
                  <a:txBody>
                    <a:bodyPr/>
                    <a:lstStyle/>
                    <a:p>
                      <a:pPr marL="76200" indent="0"/>
                      <a:r>
                        <a:rPr lang="tr" sz="1000" spc="-50"/>
                        <a:t>SİYASI PARTİLER</a:t>
                      </a:r>
                      <a:endParaRPr lang="tr" sz="1000" spc="-50">
                        <a:solidFill>
                          <a:srgbClr val="1F1919"/>
                        </a:solidFill>
                        <a:latin typeface="Lucida Sans Unicode"/>
                      </a:endParaRPr>
                    </a:p>
                  </a:txBody>
                  <a:tcPr marL="0" marR="0" marT="0" marB="0" anchor="ctr"/>
                </a:tc>
                <a:tc>
                  <a:txBody>
                    <a:bodyPr/>
                    <a:lstStyle/>
                    <a:p>
                      <a:pPr marL="76200" indent="0"/>
                      <a:r>
                        <a:rPr lang="tr" sz="1000" spc="-50" dirty="0"/>
                        <a:t>DIS PAYDAŞ</a:t>
                      </a:r>
                      <a:endParaRPr lang="tr" sz="1000" spc="-50" dirty="0">
                        <a:latin typeface="Lucida Sans Unicode"/>
                      </a:endParaRPr>
                    </a:p>
                  </a:txBody>
                  <a:tcPr marL="0" marR="0" marT="0" marB="0" anchor="ctr"/>
                </a:tc>
              </a:tr>
              <a:tr h="246888">
                <a:tc>
                  <a:txBody>
                    <a:bodyPr/>
                    <a:lstStyle/>
                    <a:p>
                      <a:pPr marL="88900" indent="0"/>
                      <a:r>
                        <a:rPr lang="tr" sz="1000" spc="-50"/>
                        <a:t>25</a:t>
                      </a:r>
                      <a:endParaRPr lang="tr" sz="1000" spc="-50">
                        <a:solidFill>
                          <a:srgbClr val="3E1912"/>
                        </a:solidFill>
                        <a:latin typeface="Lucida Sans Unicode"/>
                      </a:endParaRPr>
                    </a:p>
                  </a:txBody>
                  <a:tcPr marL="0" marR="0" marT="0" marB="0" anchor="ctr"/>
                </a:tc>
                <a:tc>
                  <a:txBody>
                    <a:bodyPr/>
                    <a:lstStyle/>
                    <a:p>
                      <a:pPr marL="76200" indent="0"/>
                      <a:r>
                        <a:rPr lang="tr" sz="1000" spc="-50"/>
                        <a:t>SANAYİ KURULUŞLARI</a:t>
                      </a:r>
                      <a:endParaRPr lang="tr" sz="1000" spc="-5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latin typeface="Lucida Sans Unicode"/>
                      </a:endParaRPr>
                    </a:p>
                  </a:txBody>
                  <a:tcPr marL="0" marR="0" marT="0" marB="0" anchor="ctr"/>
                </a:tc>
              </a:tr>
              <a:tr h="243840">
                <a:tc>
                  <a:txBody>
                    <a:bodyPr/>
                    <a:lstStyle/>
                    <a:p>
                      <a:pPr marL="88900" indent="0"/>
                      <a:r>
                        <a:rPr lang="tr" sz="1000" spc="-50"/>
                        <a:t>26</a:t>
                      </a:r>
                      <a:endParaRPr lang="tr" sz="1000" spc="-50">
                        <a:solidFill>
                          <a:srgbClr val="3E1912"/>
                        </a:solidFill>
                        <a:latin typeface="Lucida Sans Unicode"/>
                      </a:endParaRPr>
                    </a:p>
                  </a:txBody>
                  <a:tcPr marL="0" marR="0" marT="0" marB="0" anchor="ctr"/>
                </a:tc>
                <a:tc>
                  <a:txBody>
                    <a:bodyPr/>
                    <a:lstStyle/>
                    <a:p>
                      <a:pPr marL="76200" indent="0"/>
                      <a:r>
                        <a:rPr lang="tr" sz="1000" spc="-50"/>
                        <a:t>ORGANİZE SANAYİ BÖLGESİ</a:t>
                      </a:r>
                      <a:endParaRPr lang="tr" sz="1000" spc="-5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1F1919"/>
                        </a:solidFill>
                        <a:latin typeface="Lucida Sans Unicode"/>
                      </a:endParaRPr>
                    </a:p>
                  </a:txBody>
                  <a:tcPr marL="0" marR="0" marT="0" marB="0" anchor="ctr"/>
                </a:tc>
              </a:tr>
              <a:tr h="246888">
                <a:tc>
                  <a:txBody>
                    <a:bodyPr/>
                    <a:lstStyle/>
                    <a:p>
                      <a:pPr marL="88900" indent="0"/>
                      <a:r>
                        <a:rPr lang="tr" sz="1000" spc="-50"/>
                        <a:t>27</a:t>
                      </a:r>
                      <a:endParaRPr lang="tr" sz="1000" spc="-50">
                        <a:solidFill>
                          <a:srgbClr val="1F1919"/>
                        </a:solidFill>
                        <a:latin typeface="Lucida Sans Unicode"/>
                      </a:endParaRPr>
                    </a:p>
                  </a:txBody>
                  <a:tcPr marL="0" marR="0" marT="0" marB="0" anchor="ctr"/>
                </a:tc>
                <a:tc>
                  <a:txBody>
                    <a:bodyPr/>
                    <a:lstStyle/>
                    <a:p>
                      <a:pPr marL="76200" indent="0"/>
                      <a:r>
                        <a:rPr lang="tr" sz="1000" spc="-50"/>
                        <a:t>KOOPERATİFLER</a:t>
                      </a:r>
                      <a:endParaRPr lang="tr" sz="1000" spc="-50">
                        <a:latin typeface="Lucida Sans Unicode"/>
                      </a:endParaRPr>
                    </a:p>
                  </a:txBody>
                  <a:tcPr marL="0" marR="0" marT="0" marB="0" anchor="ctr"/>
                </a:tc>
                <a:tc>
                  <a:txBody>
                    <a:bodyPr/>
                    <a:lstStyle/>
                    <a:p>
                      <a:pPr marL="76200" indent="0"/>
                      <a:r>
                        <a:rPr lang="tr" sz="1000" spc="-50" dirty="0"/>
                        <a:t>DIS PAYDAŞ</a:t>
                      </a:r>
                      <a:endParaRPr lang="tr" sz="1000" spc="-50" dirty="0">
                        <a:latin typeface="Lucida Sans Unicode"/>
                      </a:endParaRPr>
                    </a:p>
                  </a:txBody>
                  <a:tcPr marL="0" marR="0" marT="0" marB="0" anchor="ctr"/>
                </a:tc>
              </a:tr>
              <a:tr h="243840">
                <a:tc>
                  <a:txBody>
                    <a:bodyPr/>
                    <a:lstStyle/>
                    <a:p>
                      <a:pPr marL="88900" indent="0"/>
                      <a:r>
                        <a:rPr lang="tr" sz="1000" spc="-50"/>
                        <a:t>28</a:t>
                      </a:r>
                      <a:endParaRPr lang="tr" sz="1000" spc="-50">
                        <a:solidFill>
                          <a:srgbClr val="3E1912"/>
                        </a:solidFill>
                        <a:latin typeface="Lucida Sans Unicode"/>
                      </a:endParaRPr>
                    </a:p>
                  </a:txBody>
                  <a:tcPr marL="0" marR="0" marT="0" marB="0" anchor="ctr"/>
                </a:tc>
                <a:tc>
                  <a:txBody>
                    <a:bodyPr/>
                    <a:lstStyle/>
                    <a:p>
                      <a:pPr marL="76200" indent="0"/>
                      <a:r>
                        <a:rPr lang="tr" sz="1000" spc="-50"/>
                        <a:t>SULAMA SUYU BİRLİKLERİ</a:t>
                      </a:r>
                      <a:endParaRPr lang="tr" sz="1000" spc="-50">
                        <a:solidFill>
                          <a:srgbClr val="1F1919"/>
                        </a:solidFill>
                        <a:latin typeface="Lucida Sans Unicode"/>
                      </a:endParaRPr>
                    </a:p>
                  </a:txBody>
                  <a:tcPr marL="0" marR="0" marT="0" marB="0" anchor="ctr"/>
                </a:tc>
                <a:tc>
                  <a:txBody>
                    <a:bodyPr/>
                    <a:lstStyle/>
                    <a:p>
                      <a:pPr marL="76200" indent="0"/>
                      <a:r>
                        <a:rPr lang="tr" sz="1000" spc="-50" dirty="0"/>
                        <a:t>DIŞ PAYDAŞ</a:t>
                      </a:r>
                      <a:endParaRPr lang="tr" sz="1000" spc="-50" dirty="0">
                        <a:solidFill>
                          <a:srgbClr val="3E1912"/>
                        </a:solidFill>
                        <a:latin typeface="Lucida Sans Unicode"/>
                      </a:endParaRPr>
                    </a:p>
                  </a:txBody>
                  <a:tcPr marL="0" marR="0" marT="0" marB="0" anchor="ctr"/>
                </a:tc>
              </a:tr>
              <a:tr h="252984">
                <a:tc>
                  <a:txBody>
                    <a:bodyPr/>
                    <a:lstStyle/>
                    <a:p>
                      <a:pPr marL="88900" indent="0"/>
                      <a:r>
                        <a:rPr lang="tr" sz="1000" spc="-50" dirty="0"/>
                        <a:t>29</a:t>
                      </a:r>
                      <a:endParaRPr lang="tr" sz="1000" spc="-50" dirty="0">
                        <a:solidFill>
                          <a:srgbClr val="1F1919"/>
                        </a:solidFill>
                        <a:latin typeface="Lucida Sans Unicode"/>
                      </a:endParaRPr>
                    </a:p>
                  </a:txBody>
                  <a:tcPr marL="0" marR="0" marT="0" marB="0" anchor="ctr"/>
                </a:tc>
                <a:tc>
                  <a:txBody>
                    <a:bodyPr/>
                    <a:lstStyle/>
                    <a:p>
                      <a:pPr marL="76200" indent="0"/>
                      <a:r>
                        <a:rPr lang="tr" sz="1000" spc="-50" dirty="0"/>
                        <a:t>ÇİFTÇİLER</a:t>
                      </a:r>
                      <a:endParaRPr lang="tr" sz="1000" spc="-50" dirty="0">
                        <a:latin typeface="Lucida Sans Unicode"/>
                      </a:endParaRPr>
                    </a:p>
                  </a:txBody>
                  <a:tcPr marL="0" marR="0" marT="0" marB="0" anchor="ctr"/>
                </a:tc>
                <a:tc>
                  <a:txBody>
                    <a:bodyPr/>
                    <a:lstStyle/>
                    <a:p>
                      <a:pPr marL="76200" indent="0"/>
                      <a:r>
                        <a:rPr lang="tr" sz="1000" spc="-50" dirty="0"/>
                        <a:t>DIS PAYDAŞ</a:t>
                      </a:r>
                      <a:endParaRPr lang="tr" sz="1000" spc="-50" dirty="0">
                        <a:latin typeface="Lucida Sans Unicode"/>
                      </a:endParaRPr>
                    </a:p>
                  </a:txBody>
                  <a:tcPr marL="0" marR="0" marT="0" marB="0" anchor="ctr"/>
                </a:tc>
              </a:tr>
            </a:tbl>
          </a:graphicData>
        </a:graphic>
      </p:graphicFrame>
      <p:sp>
        <p:nvSpPr>
          <p:cNvPr id="7" name="6 Dikdörtgen"/>
          <p:cNvSpPr/>
          <p:nvPr/>
        </p:nvSpPr>
        <p:spPr>
          <a:xfrm>
            <a:off x="2638417" y="9205146"/>
            <a:ext cx="2471928" cy="170688"/>
          </a:xfrm>
          <a:prstGeom prst="rect">
            <a:avLst/>
          </a:prstGeom>
        </p:spPr>
        <p:txBody>
          <a:bodyPr lIns="0" tIns="0" rIns="0" bIns="0">
            <a:noAutofit/>
          </a:bodyPr>
          <a:lstStyle/>
          <a:p>
            <a:pPr indent="0" algn="just"/>
            <a:r>
              <a:rPr lang="tr" sz="900" dirty="0" smtClean="0">
                <a:solidFill>
                  <a:srgbClr val="FA1825"/>
                </a:solidFill>
                <a:latin typeface="Lucida Sans Unicode"/>
              </a:rPr>
              <a:t>        </a:t>
            </a:r>
            <a:r>
              <a:rPr lang="tr" sz="900" dirty="0">
                <a:solidFill>
                  <a:srgbClr val="FA1825"/>
                </a:solidFill>
                <a:latin typeface="Lucida Sans Unicode"/>
              </a:rPr>
              <a:t>Stratejik Plan Dış Paydaş Listesi</a:t>
            </a:r>
          </a:p>
        </p:txBody>
      </p:sp>
      <p:sp>
        <p:nvSpPr>
          <p:cNvPr id="8" name="7 Dikdörtgen"/>
          <p:cNvSpPr/>
          <p:nvPr/>
        </p:nvSpPr>
        <p:spPr>
          <a:xfrm>
            <a:off x="6333744" y="9704832"/>
            <a:ext cx="475488" cy="320040"/>
          </a:xfrm>
          <a:prstGeom prst="rect">
            <a:avLst/>
          </a:prstGeom>
        </p:spPr>
        <p:txBody>
          <a:bodyPr lIns="0" tIns="0" rIns="0" bIns="0">
            <a:noAutofit/>
          </a:bodyPr>
          <a:lstStyle/>
          <a:p>
            <a:endParaRP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3" name="2 Dikdörtgen"/>
          <p:cNvSpPr/>
          <p:nvPr/>
        </p:nvSpPr>
        <p:spPr>
          <a:xfrm>
            <a:off x="709591" y="846900"/>
            <a:ext cx="5900928" cy="182880"/>
          </a:xfrm>
          <a:prstGeom prst="rect">
            <a:avLst/>
          </a:prstGeom>
        </p:spPr>
        <p:txBody>
          <a:bodyPr lIns="0" tIns="0" rIns="0" bIns="0">
            <a:noAutofit/>
          </a:bodyPr>
          <a:lstStyle/>
          <a:p>
            <a:pPr marL="63500" indent="0">
              <a:spcAft>
                <a:spcPts val="252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İL ÖZEL İDARESİ</a:t>
            </a:r>
          </a:p>
        </p:txBody>
      </p:sp>
      <p:sp>
        <p:nvSpPr>
          <p:cNvPr id="5" name="4 Dikdörtgen"/>
          <p:cNvSpPr/>
          <p:nvPr/>
        </p:nvSpPr>
        <p:spPr>
          <a:xfrm>
            <a:off x="722376" y="1435608"/>
            <a:ext cx="5900928" cy="853440"/>
          </a:xfrm>
          <a:prstGeom prst="rect">
            <a:avLst/>
          </a:prstGeom>
        </p:spPr>
        <p:txBody>
          <a:bodyPr lIns="0" tIns="0" rIns="0" bIns="0">
            <a:noAutofit/>
          </a:bodyPr>
          <a:lstStyle/>
          <a:p>
            <a:pPr marL="63500" indent="406400" algn="just">
              <a:lnSpc>
                <a:spcPts val="1320"/>
              </a:lnSpc>
              <a:spcBef>
                <a:spcPts val="2520"/>
              </a:spcBef>
              <a:spcAft>
                <a:spcPts val="1890"/>
              </a:spcAft>
            </a:pPr>
            <a:r>
              <a:rPr lang="tr" sz="1000" spc="-50" dirty="0" smtClean="0">
                <a:solidFill>
                  <a:srgbClr val="1F1919"/>
                </a:solidFill>
                <a:latin typeface="Lucida Sans Unicode"/>
              </a:rPr>
              <a:t>54 </a:t>
            </a:r>
            <a:r>
              <a:rPr lang="tr" sz="1000" spc="-50" dirty="0">
                <a:solidFill>
                  <a:srgbClr val="1F1919"/>
                </a:solidFill>
                <a:latin typeface="Lucida Sans Unicode"/>
              </a:rPr>
              <a:t>adet olarak belirlenen paydaşlardan, </a:t>
            </a:r>
            <a:r>
              <a:rPr lang="tr" sz="1000" spc="-50" dirty="0" smtClean="0">
                <a:solidFill>
                  <a:srgbClr val="1F1919"/>
                </a:solidFill>
                <a:latin typeface="Lucida Sans Unicode"/>
              </a:rPr>
              <a:t>Erzincan </a:t>
            </a:r>
            <a:r>
              <a:rPr lang="tr" sz="1000" spc="-50" dirty="0">
                <a:solidFill>
                  <a:srgbClr val="1F1919"/>
                </a:solidFill>
                <a:latin typeface="Lucida Sans Unicode"/>
              </a:rPr>
              <a:t>İl Özel İdaresinin faaliyetlerini en fazla etkileyen</a:t>
            </a:r>
            <a:r>
              <a:rPr lang="tr" sz="1000" spc="-50" dirty="0">
                <a:solidFill>
                  <a:srgbClr val="1D1819"/>
                </a:solidFill>
                <a:latin typeface="Lucida Sans Unicode"/>
              </a:rPr>
              <a:t> </a:t>
            </a:r>
            <a:r>
              <a:rPr lang="tr" sz="1000" spc="-50" dirty="0">
                <a:solidFill>
                  <a:srgbClr val="1F1919"/>
                </a:solidFill>
                <a:latin typeface="Lucida Sans Unicode"/>
              </a:rPr>
              <a:t>kurum veya kişilerin tespit edilmesi amacıyla bir önceliklendirme çalışması yapılmıştır. Bununla,</a:t>
            </a:r>
            <a:r>
              <a:rPr lang="tr" sz="1000" spc="-50" dirty="0">
                <a:solidFill>
                  <a:srgbClr val="1D1819"/>
                </a:solidFill>
                <a:latin typeface="Lucida Sans Unicode"/>
              </a:rPr>
              <a:t> </a:t>
            </a:r>
            <a:r>
              <a:rPr lang="tr" sz="1000" spc="-50" dirty="0">
                <a:solidFill>
                  <a:srgbClr val="1F1919"/>
                </a:solidFill>
                <a:latin typeface="Lucida Sans Unicode"/>
              </a:rPr>
              <a:t>diğerlerine göre fazla odaklanılması gereken paydaşların belirlenmesi hedeflenmiştir. Stratejik Plan</a:t>
            </a:r>
            <a:r>
              <a:rPr lang="tr" sz="1000" spc="-50" dirty="0">
                <a:solidFill>
                  <a:srgbClr val="1D1819"/>
                </a:solidFill>
                <a:latin typeface="Lucida Sans Unicode"/>
              </a:rPr>
              <a:t> </a:t>
            </a:r>
            <a:r>
              <a:rPr lang="tr" sz="1000" spc="-50" dirty="0">
                <a:solidFill>
                  <a:srgbClr val="1F1919"/>
                </a:solidFill>
                <a:latin typeface="Lucida Sans Unicode"/>
              </a:rPr>
              <a:t>Hazırlama Ekibi üyelerinin görüş ve düşünceleri doğrultusunda diğerlerine göre kurumun faaliyetlerini</a:t>
            </a:r>
            <a:r>
              <a:rPr lang="tr" sz="1000" spc="-50" dirty="0">
                <a:solidFill>
                  <a:srgbClr val="1D1819"/>
                </a:solidFill>
                <a:latin typeface="Lucida Sans Unicode"/>
              </a:rPr>
              <a:t> </a:t>
            </a:r>
            <a:r>
              <a:rPr lang="tr" sz="1000" spc="-50" dirty="0">
                <a:solidFill>
                  <a:srgbClr val="1F1919"/>
                </a:solidFill>
                <a:latin typeface="Lucida Sans Unicode"/>
              </a:rPr>
              <a:t>etkileme açısından daha önemli olduğu tespit edilen paydaşlarTablo-17'de gösterilmiştir.</a:t>
            </a:r>
          </a:p>
        </p:txBody>
      </p:sp>
      <p:sp>
        <p:nvSpPr>
          <p:cNvPr id="6" name="5 Dikdörtgen"/>
          <p:cNvSpPr/>
          <p:nvPr/>
        </p:nvSpPr>
        <p:spPr>
          <a:xfrm>
            <a:off x="722376" y="2606040"/>
            <a:ext cx="5900928" cy="213360"/>
          </a:xfrm>
          <a:prstGeom prst="rect">
            <a:avLst/>
          </a:prstGeom>
          <a:solidFill>
            <a:srgbClr val="FE5A27"/>
          </a:solidFill>
        </p:spPr>
        <p:txBody>
          <a:bodyPr lIns="0" tIns="0" rIns="0" bIns="0">
            <a:noAutofit/>
          </a:bodyPr>
          <a:lstStyle/>
          <a:p>
            <a:pPr marL="1955800" indent="0">
              <a:spcBef>
                <a:spcPts val="1890"/>
              </a:spcBef>
              <a:spcAft>
                <a:spcPts val="420"/>
              </a:spcAft>
            </a:pPr>
            <a:r>
              <a:rPr lang="tr" sz="1200" b="1" spc="-50" dirty="0" smtClean="0">
                <a:solidFill>
                  <a:srgbClr val="FFFFFF"/>
                </a:solidFill>
              </a:rPr>
              <a:t>    ÖNCELİKLİ </a:t>
            </a:r>
            <a:r>
              <a:rPr lang="tr" sz="1200" b="1" spc="-50" dirty="0">
                <a:solidFill>
                  <a:srgbClr val="FFFFFF"/>
                </a:solidFill>
              </a:rPr>
              <a:t>PAYDAŞLAR LİSTESİ</a:t>
            </a:r>
          </a:p>
        </p:txBody>
      </p:sp>
      <p:graphicFrame>
        <p:nvGraphicFramePr>
          <p:cNvPr id="7" name="6 Tablo"/>
          <p:cNvGraphicFramePr>
            <a:graphicFrameLocks noGrp="1"/>
          </p:cNvGraphicFramePr>
          <p:nvPr/>
        </p:nvGraphicFramePr>
        <p:xfrm>
          <a:off x="1560576" y="2892552"/>
          <a:ext cx="4294632" cy="5821680"/>
        </p:xfrm>
        <a:graphic>
          <a:graphicData uri="http://schemas.openxmlformats.org/drawingml/2006/table">
            <a:tbl>
              <a:tblPr>
                <a:tableStyleId>{073A0DAA-6AF3-43AB-8588-CEC1D06C72B9}</a:tableStyleId>
              </a:tblPr>
              <a:tblGrid>
                <a:gridCol w="582168"/>
                <a:gridCol w="3712464"/>
              </a:tblGrid>
              <a:tr h="335280">
                <a:tc>
                  <a:txBody>
                    <a:bodyPr/>
                    <a:lstStyle/>
                    <a:p>
                      <a:pPr marL="241300" indent="0"/>
                      <a:r>
                        <a:rPr lang="tr" sz="1000" spc="-50" dirty="0"/>
                        <a:t>NO</a:t>
                      </a:r>
                      <a:endParaRPr lang="tr" sz="1000" spc="-50" dirty="0">
                        <a:solidFill>
                          <a:srgbClr val="FFFFFF"/>
                        </a:solidFill>
                        <a:latin typeface="Lucida Sans Unicode"/>
                      </a:endParaRPr>
                    </a:p>
                  </a:txBody>
                  <a:tcPr marL="0" marR="0" marT="0" marB="0"/>
                </a:tc>
                <a:tc>
                  <a:txBody>
                    <a:bodyPr/>
                    <a:lstStyle/>
                    <a:p>
                      <a:pPr marL="76200" indent="0"/>
                      <a:r>
                        <a:rPr lang="tr" sz="1000" spc="-50" dirty="0"/>
                        <a:t>P</a:t>
                      </a:r>
                      <a:r>
                        <a:rPr lang="tr" sz="1000" spc="-50" dirty="0" smtClean="0"/>
                        <a:t>AYDAŞIN </a:t>
                      </a:r>
                      <a:r>
                        <a:rPr lang="tr" sz="1000" spc="-50" dirty="0"/>
                        <a:t>ADI</a:t>
                      </a:r>
                      <a:endParaRPr lang="tr" sz="1000" spc="-50" dirty="0">
                        <a:solidFill>
                          <a:srgbClr val="FFFFFF"/>
                        </a:solidFill>
                        <a:latin typeface="Lucida Sans Unicode"/>
                      </a:endParaRPr>
                    </a:p>
                  </a:txBody>
                  <a:tcPr marL="0" marR="0" marT="0" marB="0"/>
                </a:tc>
              </a:tr>
              <a:tr h="313944">
                <a:tc>
                  <a:txBody>
                    <a:bodyPr/>
                    <a:lstStyle/>
                    <a:p>
                      <a:pPr marL="241300" indent="0"/>
                      <a:r>
                        <a:rPr lang="tr" sz="1000" cap="small" spc="-50"/>
                        <a:t>1</a:t>
                      </a:r>
                      <a:endParaRPr lang="tr" sz="1000" cap="small" spc="-50">
                        <a:solidFill>
                          <a:srgbClr val="3E1912"/>
                        </a:solidFill>
                        <a:latin typeface="Lucida Sans Unicode"/>
                      </a:endParaRPr>
                    </a:p>
                  </a:txBody>
                  <a:tcPr marL="0" marR="0" marT="0" marB="0" anchor="ctr"/>
                </a:tc>
                <a:tc>
                  <a:txBody>
                    <a:bodyPr/>
                    <a:lstStyle/>
                    <a:p>
                      <a:pPr marL="76200" indent="0"/>
                      <a:r>
                        <a:rPr lang="tr" sz="1000" spc="-50" dirty="0"/>
                        <a:t>VALİ</a:t>
                      </a:r>
                      <a:endParaRPr lang="tr" sz="1000" spc="-50" dirty="0">
                        <a:solidFill>
                          <a:srgbClr val="1F1919"/>
                        </a:solidFill>
                        <a:latin typeface="Lucida Sans Unicode"/>
                      </a:endParaRPr>
                    </a:p>
                  </a:txBody>
                  <a:tcPr marL="0" marR="0" marT="0" marB="0" anchor="ctr"/>
                </a:tc>
              </a:tr>
              <a:tr h="268224">
                <a:tc>
                  <a:txBody>
                    <a:bodyPr/>
                    <a:lstStyle/>
                    <a:p>
                      <a:pPr marL="241300" indent="0"/>
                      <a:r>
                        <a:rPr lang="tr" sz="1000" spc="-50"/>
                        <a:t>2</a:t>
                      </a:r>
                      <a:endParaRPr lang="tr" sz="1000" spc="-50">
                        <a:solidFill>
                          <a:srgbClr val="3E1912"/>
                        </a:solidFill>
                        <a:latin typeface="Lucida Sans Unicode"/>
                      </a:endParaRPr>
                    </a:p>
                  </a:txBody>
                  <a:tcPr marL="0" marR="0" marT="0" marB="0" anchor="ctr"/>
                </a:tc>
                <a:tc>
                  <a:txBody>
                    <a:bodyPr/>
                    <a:lstStyle/>
                    <a:p>
                      <a:pPr marL="76200" indent="0"/>
                      <a:r>
                        <a:rPr lang="tr" sz="1000" spc="-50" dirty="0"/>
                        <a:t>İL GENEL MECLİSİ</a:t>
                      </a:r>
                      <a:endParaRPr lang="tr" sz="1000" spc="-50" dirty="0">
                        <a:solidFill>
                          <a:srgbClr val="1F1919"/>
                        </a:solidFill>
                        <a:latin typeface="Lucida Sans Unicode"/>
                      </a:endParaRPr>
                    </a:p>
                  </a:txBody>
                  <a:tcPr marL="0" marR="0" marT="0" marB="0" anchor="ctr"/>
                </a:tc>
              </a:tr>
              <a:tr h="280416">
                <a:tc>
                  <a:txBody>
                    <a:bodyPr/>
                    <a:lstStyle/>
                    <a:p>
                      <a:pPr marL="241300" indent="0"/>
                      <a:r>
                        <a:rPr lang="tr" sz="1000" spc="-50"/>
                        <a:t>3</a:t>
                      </a:r>
                      <a:endParaRPr lang="tr" sz="1000" spc="-50">
                        <a:solidFill>
                          <a:srgbClr val="1F1919"/>
                        </a:solidFill>
                        <a:latin typeface="Lucida Sans Unicode"/>
                      </a:endParaRPr>
                    </a:p>
                  </a:txBody>
                  <a:tcPr marL="0" marR="0" marT="0" marB="0" anchor="ctr"/>
                </a:tc>
                <a:tc>
                  <a:txBody>
                    <a:bodyPr/>
                    <a:lstStyle/>
                    <a:p>
                      <a:pPr marL="76200" indent="0"/>
                      <a:r>
                        <a:rPr lang="tr" sz="1000" spc="-50" dirty="0"/>
                        <a:t>İL ENCÜMENİ</a:t>
                      </a:r>
                      <a:endParaRPr lang="tr" sz="1000" spc="-50" dirty="0">
                        <a:solidFill>
                          <a:srgbClr val="1F1919"/>
                        </a:solidFill>
                        <a:latin typeface="Lucida Sans Unicode"/>
                      </a:endParaRPr>
                    </a:p>
                  </a:txBody>
                  <a:tcPr marL="0" marR="0" marT="0" marB="0" anchor="ctr"/>
                </a:tc>
              </a:tr>
              <a:tr h="265176">
                <a:tc>
                  <a:txBody>
                    <a:bodyPr/>
                    <a:lstStyle/>
                    <a:p>
                      <a:pPr marL="241300" indent="0"/>
                      <a:r>
                        <a:rPr lang="tr" sz="1000" spc="-50"/>
                        <a:t>4</a:t>
                      </a:r>
                      <a:endParaRPr lang="tr" sz="1000" spc="-50">
                        <a:solidFill>
                          <a:srgbClr val="3E1912"/>
                        </a:solidFill>
                        <a:latin typeface="Lucida Sans Unicode"/>
                      </a:endParaRPr>
                    </a:p>
                  </a:txBody>
                  <a:tcPr marL="0" marR="0" marT="0" marB="0" anchor="ctr"/>
                </a:tc>
                <a:tc>
                  <a:txBody>
                    <a:bodyPr/>
                    <a:lstStyle/>
                    <a:p>
                      <a:pPr marL="76200" indent="0"/>
                      <a:r>
                        <a:rPr lang="tr" sz="1000" spc="-50" dirty="0"/>
                        <a:t>KAYMAKAMLIKLAR</a:t>
                      </a:r>
                      <a:endParaRPr lang="tr" sz="1000" spc="-50" dirty="0">
                        <a:latin typeface="Lucida Sans Unicode"/>
                      </a:endParaRPr>
                    </a:p>
                  </a:txBody>
                  <a:tcPr marL="0" marR="0" marT="0" marB="0" anchor="ctr"/>
                </a:tc>
              </a:tr>
              <a:tr h="271272">
                <a:tc>
                  <a:txBody>
                    <a:bodyPr/>
                    <a:lstStyle/>
                    <a:p>
                      <a:pPr marL="241300" indent="0"/>
                      <a:r>
                        <a:rPr lang="tr" sz="1000" spc="-50"/>
                        <a:t>5</a:t>
                      </a:r>
                      <a:endParaRPr lang="tr" sz="1000" spc="-50">
                        <a:solidFill>
                          <a:srgbClr val="3E1912"/>
                        </a:solidFill>
                        <a:latin typeface="Lucida Sans Unicode"/>
                      </a:endParaRPr>
                    </a:p>
                  </a:txBody>
                  <a:tcPr marL="0" marR="0" marT="0" marB="0" anchor="ctr"/>
                </a:tc>
                <a:tc>
                  <a:txBody>
                    <a:bodyPr/>
                    <a:lstStyle/>
                    <a:p>
                      <a:pPr marL="76200" indent="0"/>
                      <a:r>
                        <a:rPr lang="tr" sz="1000" spc="-50" dirty="0"/>
                        <a:t>KURUM ÇALIŞANLARI</a:t>
                      </a:r>
                      <a:endParaRPr lang="tr" sz="1000" spc="-50" dirty="0">
                        <a:latin typeface="Lucida Sans Unicode"/>
                      </a:endParaRPr>
                    </a:p>
                  </a:txBody>
                  <a:tcPr marL="0" marR="0" marT="0" marB="0" anchor="ctr"/>
                </a:tc>
              </a:tr>
              <a:tr h="274320">
                <a:tc>
                  <a:txBody>
                    <a:bodyPr/>
                    <a:lstStyle/>
                    <a:p>
                      <a:pPr marL="241300" indent="0"/>
                      <a:r>
                        <a:rPr lang="tr" sz="1000" spc="-50"/>
                        <a:t>6</a:t>
                      </a:r>
                      <a:endParaRPr lang="tr" sz="1000" spc="-50">
                        <a:solidFill>
                          <a:srgbClr val="3E1912"/>
                        </a:solidFill>
                        <a:latin typeface="Lucida Sans Unicode"/>
                      </a:endParaRPr>
                    </a:p>
                  </a:txBody>
                  <a:tcPr marL="0" marR="0" marT="0" marB="0" anchor="ctr"/>
                </a:tc>
                <a:tc>
                  <a:txBody>
                    <a:bodyPr/>
                    <a:lstStyle/>
                    <a:p>
                      <a:pPr marL="76200" indent="0"/>
                      <a:r>
                        <a:rPr lang="tr" sz="1000" spc="-50" dirty="0"/>
                        <a:t>KÖYLERE HİZMET GÖTÜRME BİRLİK BAŞKANLIKLARI</a:t>
                      </a:r>
                      <a:endParaRPr lang="tr" sz="1000" spc="-50" dirty="0">
                        <a:solidFill>
                          <a:srgbClr val="1F1919"/>
                        </a:solidFill>
                        <a:latin typeface="Lucida Sans Unicode"/>
                      </a:endParaRPr>
                    </a:p>
                  </a:txBody>
                  <a:tcPr marL="0" marR="0" marT="0" marB="0" anchor="ctr"/>
                </a:tc>
              </a:tr>
              <a:tr h="268224">
                <a:tc>
                  <a:txBody>
                    <a:bodyPr/>
                    <a:lstStyle/>
                    <a:p>
                      <a:pPr marL="241300" indent="0"/>
                      <a:r>
                        <a:rPr lang="tr" sz="1000" spc="-50"/>
                        <a:t>7</a:t>
                      </a:r>
                      <a:endParaRPr lang="tr" sz="1000" spc="-50">
                        <a:solidFill>
                          <a:srgbClr val="3E1912"/>
                        </a:solidFill>
                        <a:latin typeface="Lucida Sans Unicode"/>
                      </a:endParaRPr>
                    </a:p>
                  </a:txBody>
                  <a:tcPr marL="0" marR="0" marT="0" marB="0" anchor="ctr"/>
                </a:tc>
                <a:tc>
                  <a:txBody>
                    <a:bodyPr/>
                    <a:lstStyle/>
                    <a:p>
                      <a:pPr marL="76200" indent="0"/>
                      <a:r>
                        <a:rPr lang="tr" sz="1000" spc="-50" dirty="0"/>
                        <a:t>MUHTARLAR</a:t>
                      </a:r>
                      <a:endParaRPr lang="tr" sz="1000" spc="-50" dirty="0">
                        <a:latin typeface="Lucida Sans Unicode"/>
                      </a:endParaRPr>
                    </a:p>
                  </a:txBody>
                  <a:tcPr marL="0" marR="0" marT="0" marB="0" anchor="ctr"/>
                </a:tc>
              </a:tr>
              <a:tr h="286512">
                <a:tc>
                  <a:txBody>
                    <a:bodyPr/>
                    <a:lstStyle/>
                    <a:p>
                      <a:pPr marL="241300" indent="0"/>
                      <a:r>
                        <a:rPr lang="tr" sz="1000" spc="-50"/>
                        <a:t>8</a:t>
                      </a:r>
                      <a:endParaRPr lang="tr" sz="1000" spc="-50">
                        <a:solidFill>
                          <a:srgbClr val="3E1912"/>
                        </a:solidFill>
                        <a:latin typeface="Lucida Sans Unicode"/>
                      </a:endParaRPr>
                    </a:p>
                  </a:txBody>
                  <a:tcPr marL="0" marR="0" marT="0" marB="0" anchor="ctr"/>
                </a:tc>
                <a:tc>
                  <a:txBody>
                    <a:bodyPr/>
                    <a:lstStyle/>
                    <a:p>
                      <a:pPr marL="76200" indent="0"/>
                      <a:r>
                        <a:rPr lang="tr" sz="1000" spc="-50" dirty="0"/>
                        <a:t>İL MİLLİ EĞİTİM MÜDÜRLÜĞÜ</a:t>
                      </a:r>
                      <a:endParaRPr lang="tr" sz="1000" spc="-50" dirty="0">
                        <a:solidFill>
                          <a:srgbClr val="1F1919"/>
                        </a:solidFill>
                        <a:latin typeface="Lucida Sans Unicode"/>
                      </a:endParaRPr>
                    </a:p>
                  </a:txBody>
                  <a:tcPr marL="0" marR="0" marT="0" marB="0" anchor="ctr"/>
                </a:tc>
              </a:tr>
              <a:tr h="265176">
                <a:tc>
                  <a:txBody>
                    <a:bodyPr/>
                    <a:lstStyle/>
                    <a:p>
                      <a:pPr marL="241300" indent="0"/>
                      <a:r>
                        <a:rPr lang="tr" sz="1000" spc="-50"/>
                        <a:t>9</a:t>
                      </a:r>
                      <a:endParaRPr lang="tr" sz="1000" spc="-50">
                        <a:latin typeface="Lucida Sans Unicode"/>
                      </a:endParaRPr>
                    </a:p>
                  </a:txBody>
                  <a:tcPr marL="0" marR="0" marT="0" marB="0" anchor="ctr"/>
                </a:tc>
                <a:tc>
                  <a:txBody>
                    <a:bodyPr/>
                    <a:lstStyle/>
                    <a:p>
                      <a:pPr marL="76200" indent="0"/>
                      <a:r>
                        <a:rPr lang="tr" sz="1000" spc="-50" dirty="0"/>
                        <a:t>KÜLTÜR VE TURİZM İL MÜDÜRLÜĞÜ</a:t>
                      </a:r>
                      <a:endParaRPr lang="tr" sz="1000" spc="-50" dirty="0">
                        <a:solidFill>
                          <a:srgbClr val="1F1919"/>
                        </a:solidFill>
                        <a:latin typeface="Lucida Sans Unicode"/>
                      </a:endParaRPr>
                    </a:p>
                  </a:txBody>
                  <a:tcPr marL="0" marR="0" marT="0" marB="0" anchor="ctr"/>
                </a:tc>
              </a:tr>
              <a:tr h="271272">
                <a:tc>
                  <a:txBody>
                    <a:bodyPr/>
                    <a:lstStyle/>
                    <a:p>
                      <a:pPr marL="241300" indent="0"/>
                      <a:r>
                        <a:rPr lang="tr" sz="1000" spc="-50"/>
                        <a:t>10</a:t>
                      </a:r>
                      <a:endParaRPr lang="tr" sz="1000" spc="-50">
                        <a:solidFill>
                          <a:srgbClr val="3E1912"/>
                        </a:solidFill>
                        <a:latin typeface="Lucida Sans Unicode"/>
                      </a:endParaRPr>
                    </a:p>
                  </a:txBody>
                  <a:tcPr marL="0" marR="0" marT="0" marB="0" anchor="ctr"/>
                </a:tc>
                <a:tc>
                  <a:txBody>
                    <a:bodyPr/>
                    <a:lstStyle/>
                    <a:p>
                      <a:pPr marL="76200" indent="0"/>
                      <a:r>
                        <a:rPr lang="tr" sz="1000" spc="-50" dirty="0"/>
                        <a:t>AİLE VE SOSYAL POLİTİKALAR İL MÜDÜRLÜĞÜ</a:t>
                      </a:r>
                      <a:endParaRPr lang="tr" sz="1000" spc="-50" dirty="0">
                        <a:solidFill>
                          <a:srgbClr val="1F1919"/>
                        </a:solidFill>
                        <a:latin typeface="Lucida Sans Unicode"/>
                      </a:endParaRPr>
                    </a:p>
                  </a:txBody>
                  <a:tcPr marL="0" marR="0" marT="0" marB="0" anchor="ctr"/>
                </a:tc>
              </a:tr>
              <a:tr h="262128">
                <a:tc>
                  <a:txBody>
                    <a:bodyPr/>
                    <a:lstStyle/>
                    <a:p>
                      <a:pPr marL="241300" indent="0"/>
                      <a:r>
                        <a:rPr lang="tr" sz="1000" spc="-50"/>
                        <a:t>11</a:t>
                      </a:r>
                      <a:endParaRPr lang="tr" sz="1000" spc="-50">
                        <a:solidFill>
                          <a:srgbClr val="3E1912"/>
                        </a:solidFill>
                        <a:latin typeface="Lucida Sans Unicode"/>
                      </a:endParaRPr>
                    </a:p>
                  </a:txBody>
                  <a:tcPr marL="0" marR="0" marT="0" marB="0" anchor="ctr"/>
                </a:tc>
                <a:tc>
                  <a:txBody>
                    <a:bodyPr/>
                    <a:lstStyle/>
                    <a:p>
                      <a:pPr marL="76200" indent="0"/>
                      <a:r>
                        <a:rPr lang="tr" sz="1000" spc="-50" dirty="0"/>
                        <a:t>SOSYAL YARDIMLAŞMA VE DAYANIŞMA VAKFI</a:t>
                      </a:r>
                      <a:endParaRPr lang="tr" sz="1000" spc="-50" dirty="0">
                        <a:solidFill>
                          <a:srgbClr val="1F1919"/>
                        </a:solidFill>
                        <a:latin typeface="Lucida Sans Unicode"/>
                      </a:endParaRPr>
                    </a:p>
                  </a:txBody>
                  <a:tcPr marL="0" marR="0" marT="0" marB="0" anchor="ctr"/>
                </a:tc>
              </a:tr>
              <a:tr h="280416">
                <a:tc>
                  <a:txBody>
                    <a:bodyPr/>
                    <a:lstStyle/>
                    <a:p>
                      <a:pPr marL="241300" indent="0"/>
                      <a:r>
                        <a:rPr lang="tr" sz="1000" spc="-50"/>
                        <a:t>12</a:t>
                      </a:r>
                      <a:endParaRPr lang="tr" sz="1000" spc="-50">
                        <a:solidFill>
                          <a:srgbClr val="3E1912"/>
                        </a:solidFill>
                        <a:latin typeface="Lucida Sans Unicode"/>
                      </a:endParaRPr>
                    </a:p>
                  </a:txBody>
                  <a:tcPr marL="0" marR="0" marT="0" marB="0" anchor="ctr"/>
                </a:tc>
                <a:tc>
                  <a:txBody>
                    <a:bodyPr/>
                    <a:lstStyle/>
                    <a:p>
                      <a:pPr marL="76200" indent="0"/>
                      <a:r>
                        <a:rPr lang="tr" sz="1000" spc="-50" dirty="0"/>
                        <a:t>İL AFET VE ACİL DURUM MÜDÜRLÜĞÜ</a:t>
                      </a:r>
                      <a:endParaRPr lang="tr" sz="1000" spc="-50" dirty="0">
                        <a:solidFill>
                          <a:srgbClr val="1F1919"/>
                        </a:solidFill>
                        <a:latin typeface="Lucida Sans Unicode"/>
                      </a:endParaRPr>
                    </a:p>
                  </a:txBody>
                  <a:tcPr marL="0" marR="0" marT="0" marB="0" anchor="ctr"/>
                </a:tc>
              </a:tr>
              <a:tr h="271272">
                <a:tc>
                  <a:txBody>
                    <a:bodyPr/>
                    <a:lstStyle/>
                    <a:p>
                      <a:pPr marL="241300" indent="0"/>
                      <a:r>
                        <a:rPr lang="tr" sz="1000" spc="-50"/>
                        <a:t>13</a:t>
                      </a:r>
                      <a:endParaRPr lang="tr" sz="1000" spc="-50">
                        <a:solidFill>
                          <a:srgbClr val="3E1912"/>
                        </a:solidFill>
                        <a:latin typeface="Lucida Sans Unicode"/>
                      </a:endParaRPr>
                    </a:p>
                  </a:txBody>
                  <a:tcPr marL="0" marR="0" marT="0" marB="0" anchor="ctr"/>
                </a:tc>
                <a:tc>
                  <a:txBody>
                    <a:bodyPr/>
                    <a:lstStyle/>
                    <a:p>
                      <a:pPr marL="76200" indent="0"/>
                      <a:r>
                        <a:rPr lang="tr" sz="1000" spc="-50" dirty="0"/>
                        <a:t>GIDA TARIM VE HAYVANCILIK İL MÜDÜRLÜĞÜ</a:t>
                      </a:r>
                      <a:endParaRPr lang="tr" sz="1000" spc="-50" dirty="0">
                        <a:solidFill>
                          <a:srgbClr val="1F1919"/>
                        </a:solidFill>
                        <a:latin typeface="Lucida Sans Unicode"/>
                      </a:endParaRPr>
                    </a:p>
                  </a:txBody>
                  <a:tcPr marL="0" marR="0" marT="0" marB="0" anchor="ctr"/>
                </a:tc>
              </a:tr>
              <a:tr h="274320">
                <a:tc>
                  <a:txBody>
                    <a:bodyPr/>
                    <a:lstStyle/>
                    <a:p>
                      <a:pPr marL="241300" indent="0"/>
                      <a:r>
                        <a:rPr lang="tr" sz="1000" spc="-50"/>
                        <a:t>14</a:t>
                      </a:r>
                      <a:endParaRPr lang="tr" sz="1000" spc="-50">
                        <a:latin typeface="Lucida Sans Unicode"/>
                      </a:endParaRPr>
                    </a:p>
                  </a:txBody>
                  <a:tcPr marL="0" marR="0" marT="0" marB="0" anchor="ctr"/>
                </a:tc>
                <a:tc>
                  <a:txBody>
                    <a:bodyPr/>
                    <a:lstStyle/>
                    <a:p>
                      <a:pPr marL="76200" indent="0"/>
                      <a:r>
                        <a:rPr lang="tr" sz="1000" spc="-50" dirty="0"/>
                        <a:t>İL SAĞLIK MÜDÜRLÜĞÜ</a:t>
                      </a:r>
                      <a:endParaRPr lang="tr" sz="1000" spc="-50" dirty="0">
                        <a:solidFill>
                          <a:srgbClr val="1F1919"/>
                        </a:solidFill>
                        <a:latin typeface="Lucida Sans Unicode"/>
                      </a:endParaRPr>
                    </a:p>
                  </a:txBody>
                  <a:tcPr marL="0" marR="0" marT="0" marB="0" anchor="ctr"/>
                </a:tc>
              </a:tr>
              <a:tr h="271272">
                <a:tc>
                  <a:txBody>
                    <a:bodyPr/>
                    <a:lstStyle/>
                    <a:p>
                      <a:pPr marL="241300" indent="0"/>
                      <a:r>
                        <a:rPr lang="tr" sz="1000" spc="-50"/>
                        <a:t>15</a:t>
                      </a:r>
                      <a:endParaRPr lang="tr" sz="1000" spc="-50">
                        <a:solidFill>
                          <a:srgbClr val="3E1912"/>
                        </a:solidFill>
                        <a:latin typeface="Lucida Sans Unicode"/>
                      </a:endParaRPr>
                    </a:p>
                  </a:txBody>
                  <a:tcPr marL="0" marR="0" marT="0" marB="0" anchor="ctr"/>
                </a:tc>
                <a:tc>
                  <a:txBody>
                    <a:bodyPr/>
                    <a:lstStyle/>
                    <a:p>
                      <a:pPr marL="76200" indent="0"/>
                      <a:r>
                        <a:rPr lang="tr" sz="1000" spc="-50" dirty="0"/>
                        <a:t>ÇEVRE VE ŞEHİRCİLİK İL MÜDÜRLÜĞÜ</a:t>
                      </a:r>
                      <a:endParaRPr lang="tr" sz="1000" spc="-50" dirty="0">
                        <a:solidFill>
                          <a:srgbClr val="1F1919"/>
                        </a:solidFill>
                        <a:latin typeface="Lucida Sans Unicode"/>
                      </a:endParaRPr>
                    </a:p>
                  </a:txBody>
                  <a:tcPr marL="0" marR="0" marT="0" marB="0" anchor="ctr"/>
                </a:tc>
              </a:tr>
              <a:tr h="268224">
                <a:tc>
                  <a:txBody>
                    <a:bodyPr/>
                    <a:lstStyle/>
                    <a:p>
                      <a:pPr marL="241300" indent="0"/>
                      <a:r>
                        <a:rPr lang="tr" sz="1000" spc="-50"/>
                        <a:t>16</a:t>
                      </a:r>
                      <a:endParaRPr lang="tr" sz="1000" spc="-50">
                        <a:solidFill>
                          <a:srgbClr val="1F1919"/>
                        </a:solidFill>
                        <a:latin typeface="Lucida Sans Unicode"/>
                      </a:endParaRPr>
                    </a:p>
                  </a:txBody>
                  <a:tcPr marL="0" marR="0" marT="0" marB="0" anchor="ctr"/>
                </a:tc>
                <a:tc>
                  <a:txBody>
                    <a:bodyPr/>
                    <a:lstStyle/>
                    <a:p>
                      <a:pPr marL="76200" indent="0"/>
                      <a:r>
                        <a:rPr lang="tr" sz="1000" spc="-50" dirty="0" smtClean="0"/>
                        <a:t>İL EMNİYET MÜDÜRLÜĞÜ</a:t>
                      </a:r>
                      <a:endParaRPr lang="tr" sz="1000" spc="-50" dirty="0">
                        <a:solidFill>
                          <a:srgbClr val="1F1919"/>
                        </a:solidFill>
                        <a:latin typeface="Lucida Sans Unicode"/>
                      </a:endParaRPr>
                    </a:p>
                  </a:txBody>
                  <a:tcPr marL="0" marR="0" marT="0" marB="0" anchor="ctr"/>
                </a:tc>
              </a:tr>
              <a:tr h="268224">
                <a:tc>
                  <a:txBody>
                    <a:bodyPr/>
                    <a:lstStyle/>
                    <a:p>
                      <a:pPr marL="241300" indent="0"/>
                      <a:r>
                        <a:rPr lang="tr" sz="1000" spc="-50"/>
                        <a:t>17</a:t>
                      </a:r>
                      <a:endParaRPr lang="tr" sz="1000" spc="-50">
                        <a:solidFill>
                          <a:srgbClr val="1F1919"/>
                        </a:solidFill>
                        <a:latin typeface="Lucida Sans Unicode"/>
                      </a:endParaRPr>
                    </a:p>
                  </a:txBody>
                  <a:tcPr marL="0" marR="0" marT="0" marB="0" anchor="ctr"/>
                </a:tc>
                <a:tc>
                  <a:txBody>
                    <a:bodyPr/>
                    <a:lstStyle/>
                    <a:p>
                      <a:pPr marL="76200" indent="0"/>
                      <a:r>
                        <a:rPr lang="tr" sz="1000" spc="-50" dirty="0" smtClean="0"/>
                        <a:t>İL JANDARMA MÜDÜRLÜĞÜ</a:t>
                      </a:r>
                      <a:endParaRPr lang="tr" sz="1000" spc="-50" dirty="0">
                        <a:solidFill>
                          <a:srgbClr val="1F1919"/>
                        </a:solidFill>
                        <a:latin typeface="Lucida Sans Unicode"/>
                      </a:endParaRPr>
                    </a:p>
                  </a:txBody>
                  <a:tcPr marL="0" marR="0" marT="0" marB="0" anchor="ctr"/>
                </a:tc>
              </a:tr>
              <a:tr h="274320">
                <a:tc>
                  <a:txBody>
                    <a:bodyPr/>
                    <a:lstStyle/>
                    <a:p>
                      <a:pPr marL="241300" indent="0"/>
                      <a:r>
                        <a:rPr lang="tr" sz="1000" spc="-50"/>
                        <a:t>18</a:t>
                      </a:r>
                      <a:endParaRPr lang="tr" sz="1000" spc="-50">
                        <a:solidFill>
                          <a:srgbClr val="3E1912"/>
                        </a:solidFill>
                        <a:latin typeface="Lucida Sans Unicode"/>
                      </a:endParaRPr>
                    </a:p>
                  </a:txBody>
                  <a:tcPr marL="0" marR="0" marT="0" marB="0" anchor="ctr"/>
                </a:tc>
                <a:tc>
                  <a:txBody>
                    <a:bodyPr/>
                    <a:lstStyle/>
                    <a:p>
                      <a:pPr marL="76200" indent="0"/>
                      <a:r>
                        <a:rPr lang="tr" sz="1000" spc="-50" dirty="0" smtClean="0"/>
                        <a:t>ERZİNCAN </a:t>
                      </a:r>
                      <a:r>
                        <a:rPr lang="tr" sz="1000" spc="-50" dirty="0"/>
                        <a:t>BELEDİYESİ</a:t>
                      </a:r>
                      <a:endParaRPr lang="tr" sz="1000" spc="-50" dirty="0">
                        <a:latin typeface="Lucida Sans Unicode"/>
                      </a:endParaRPr>
                    </a:p>
                  </a:txBody>
                  <a:tcPr marL="0" marR="0" marT="0" marB="0" anchor="ctr"/>
                </a:tc>
              </a:tr>
              <a:tr h="268224">
                <a:tc>
                  <a:txBody>
                    <a:bodyPr/>
                    <a:lstStyle/>
                    <a:p>
                      <a:pPr marL="241300" indent="0"/>
                      <a:r>
                        <a:rPr lang="tr" sz="1000" spc="-50"/>
                        <a:t>19</a:t>
                      </a:r>
                      <a:endParaRPr lang="tr" sz="1000" spc="-50">
                        <a:solidFill>
                          <a:srgbClr val="3E1912"/>
                        </a:solidFill>
                        <a:latin typeface="Lucida Sans Unicode"/>
                      </a:endParaRPr>
                    </a:p>
                  </a:txBody>
                  <a:tcPr marL="0" marR="0" marT="0" marB="0" anchor="ctr"/>
                </a:tc>
                <a:tc>
                  <a:txBody>
                    <a:bodyPr/>
                    <a:lstStyle/>
                    <a:p>
                      <a:pPr marL="76200" indent="0"/>
                      <a:r>
                        <a:rPr lang="tr" sz="1000" spc="-50" dirty="0" smtClean="0"/>
                        <a:t>ERZİNCAN </a:t>
                      </a:r>
                      <a:r>
                        <a:rPr lang="tr" sz="1000" spc="-50" dirty="0"/>
                        <a:t>ÜNİVERSİTESİ</a:t>
                      </a:r>
                      <a:endParaRPr lang="tr" sz="1000" spc="-50" dirty="0">
                        <a:latin typeface="Lucida Sans Unicode"/>
                      </a:endParaRPr>
                    </a:p>
                  </a:txBody>
                  <a:tcPr marL="0" marR="0" marT="0" marB="0" anchor="ctr"/>
                </a:tc>
              </a:tr>
              <a:tr h="283464">
                <a:tc>
                  <a:txBody>
                    <a:bodyPr/>
                    <a:lstStyle/>
                    <a:p>
                      <a:pPr marL="241300" indent="0"/>
                      <a:r>
                        <a:rPr lang="tr" sz="1000" spc="-50"/>
                        <a:t>20</a:t>
                      </a:r>
                      <a:endParaRPr lang="tr" sz="1000" spc="-50">
                        <a:solidFill>
                          <a:srgbClr val="1F1919"/>
                        </a:solidFill>
                        <a:latin typeface="Lucida Sans Unicode"/>
                      </a:endParaRPr>
                    </a:p>
                  </a:txBody>
                  <a:tcPr marL="0" marR="0" marT="0" marB="0" anchor="ctr"/>
                </a:tc>
                <a:tc>
                  <a:txBody>
                    <a:bodyPr/>
                    <a:lstStyle/>
                    <a:p>
                      <a:pPr marL="76200" indent="0"/>
                      <a:r>
                        <a:rPr lang="tr" sz="1000" spc="-50" dirty="0" smtClean="0"/>
                        <a:t>3. ORDU KOMUTANLIĞI</a:t>
                      </a:r>
                      <a:endParaRPr lang="tr" sz="1000" spc="-50" dirty="0">
                        <a:solidFill>
                          <a:srgbClr val="1F1919"/>
                        </a:solidFill>
                        <a:latin typeface="Lucida Sans Unicode"/>
                      </a:endParaRPr>
                    </a:p>
                  </a:txBody>
                  <a:tcPr marL="0" marR="0" marT="0" marB="0" anchor="ctr"/>
                </a:tc>
              </a:tr>
            </a:tbl>
          </a:graphicData>
        </a:graphic>
      </p:graphicFrame>
      <p:sp>
        <p:nvSpPr>
          <p:cNvPr id="8" name="7 Dikdörtgen"/>
          <p:cNvSpPr/>
          <p:nvPr/>
        </p:nvSpPr>
        <p:spPr>
          <a:xfrm>
            <a:off x="722376" y="8820912"/>
            <a:ext cx="5900928" cy="484632"/>
          </a:xfrm>
          <a:prstGeom prst="rect">
            <a:avLst/>
          </a:prstGeom>
        </p:spPr>
        <p:txBody>
          <a:bodyPr lIns="0" tIns="0" rIns="0" bIns="0">
            <a:noAutofit/>
          </a:bodyPr>
          <a:lstStyle/>
          <a:p>
            <a:pPr marL="1600200" indent="0">
              <a:spcBef>
                <a:spcPts val="420"/>
              </a:spcBef>
              <a:spcAft>
                <a:spcPts val="1050"/>
              </a:spcAft>
            </a:pPr>
            <a:r>
              <a:rPr lang="tr" sz="900" dirty="0" smtClean="0">
                <a:solidFill>
                  <a:srgbClr val="FA1825"/>
                </a:solidFill>
                <a:latin typeface="Lucida Sans Unicode"/>
              </a:rPr>
              <a:t>         Stratejik </a:t>
            </a:r>
            <a:r>
              <a:rPr lang="tr" sz="900" dirty="0">
                <a:solidFill>
                  <a:srgbClr val="FA1825"/>
                </a:solidFill>
                <a:latin typeface="Lucida Sans Unicode"/>
              </a:rPr>
              <a:t>Plan Öncelikli Paydaş Listesi</a:t>
            </a:r>
          </a:p>
          <a:p>
            <a:pPr marL="63500" indent="406400" algn="just"/>
            <a:r>
              <a:rPr lang="tr" sz="1000" spc="-50" dirty="0" smtClean="0">
                <a:solidFill>
                  <a:srgbClr val="1F1919"/>
                </a:solidFill>
                <a:latin typeface="Lucida Sans Unicode"/>
              </a:rPr>
              <a:t>54 </a:t>
            </a:r>
            <a:r>
              <a:rPr lang="tr" sz="1000" spc="-50" dirty="0">
                <a:solidFill>
                  <a:srgbClr val="1F1919"/>
                </a:solidFill>
                <a:latin typeface="Lucida Sans Unicode"/>
              </a:rPr>
              <a:t>adet olarak belirlenen paydaşların sayısı önceliklendirme sonucunda 20'ye indirilmiştir.</a:t>
            </a:r>
          </a:p>
        </p:txBody>
      </p:sp>
      <p:sp>
        <p:nvSpPr>
          <p:cNvPr id="9" name="8 Dikdörtgen"/>
          <p:cNvSpPr/>
          <p:nvPr/>
        </p:nvSpPr>
        <p:spPr>
          <a:xfrm>
            <a:off x="749808" y="9717024"/>
            <a:ext cx="5565648" cy="310896"/>
          </a:xfrm>
          <a:prstGeom prst="rect">
            <a:avLst/>
          </a:prstGeom>
        </p:spPr>
        <p:txBody>
          <a:bodyPr lIns="0" tIns="0" rIns="0" bIns="0">
            <a:noAutofit/>
          </a:bodyPr>
          <a:lstStyle/>
          <a:p>
            <a:pPr indent="0"/>
            <a:endParaRPr lang="tr" sz="3000" cap="small" spc="-150" dirty="0">
              <a:solidFill>
                <a:srgbClr val="9A9697"/>
              </a:solidFill>
              <a:latin typeface="Arial Unicode MS"/>
            </a:endParaRP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 GELECEĞE TAŞIYORUZ</a:t>
            </a:r>
          </a:p>
        </p:txBody>
      </p:sp>
      <p:sp>
        <p:nvSpPr>
          <p:cNvPr id="3" name="2 Dikdörtgen"/>
          <p:cNvSpPr/>
          <p:nvPr/>
        </p:nvSpPr>
        <p:spPr>
          <a:xfrm>
            <a:off x="5931408" y="673608"/>
            <a:ext cx="734568" cy="124968"/>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932688" y="795528"/>
            <a:ext cx="5913120" cy="182880"/>
          </a:xfrm>
          <a:prstGeom prst="rect">
            <a:avLst/>
          </a:prstGeom>
        </p:spPr>
        <p:txBody>
          <a:bodyPr lIns="0" tIns="0" rIns="0" bIns="0">
            <a:noAutofit/>
          </a:bodyPr>
          <a:lstStyle/>
          <a:p>
            <a:pPr marL="5016500" indent="0">
              <a:spcAft>
                <a:spcPts val="378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graphicFrame>
        <p:nvGraphicFramePr>
          <p:cNvPr id="5" name="4 Tablo"/>
          <p:cNvGraphicFramePr>
            <a:graphicFrameLocks noGrp="1"/>
          </p:cNvGraphicFramePr>
          <p:nvPr/>
        </p:nvGraphicFramePr>
        <p:xfrm>
          <a:off x="901105" y="1531070"/>
          <a:ext cx="5845703" cy="7240890"/>
        </p:xfrm>
        <a:graphic>
          <a:graphicData uri="http://schemas.openxmlformats.org/drawingml/2006/table">
            <a:tbl>
              <a:tblPr>
                <a:tableStyleId>{073A0DAA-6AF3-43AB-8588-CEC1D06C72B9}</a:tableStyleId>
              </a:tblPr>
              <a:tblGrid>
                <a:gridCol w="4413292"/>
                <a:gridCol w="476452"/>
                <a:gridCol w="473398"/>
                <a:gridCol w="482561"/>
              </a:tblGrid>
              <a:tr h="614518">
                <a:tc>
                  <a:txBody>
                    <a:bodyPr/>
                    <a:lstStyle/>
                    <a:p>
                      <a:pPr marL="76200" indent="0"/>
                      <a:endParaRPr lang="tr" sz="1000" spc="-50" dirty="0">
                        <a:solidFill>
                          <a:srgbClr val="FFFFFF"/>
                        </a:solidFill>
                        <a:latin typeface="Lucida Sans Unicode"/>
                      </a:endParaRPr>
                    </a:p>
                  </a:txBody>
                  <a:tcPr marL="0" marR="0" marT="0" marB="0"/>
                </a:tc>
                <a:tc gridSpan="3">
                  <a:txBody>
                    <a:bodyPr/>
                    <a:lstStyle/>
                    <a:p>
                      <a:pPr marL="215900" marR="0" indent="0" defTabSz="914400" eaLnBrk="1" fontAlgn="auto" latinLnBrk="0" hangingPunct="1">
                        <a:lnSpc>
                          <a:spcPct val="100000"/>
                        </a:lnSpc>
                        <a:spcBef>
                          <a:spcPts val="0"/>
                        </a:spcBef>
                        <a:spcAft>
                          <a:spcPts val="0"/>
                        </a:spcAft>
                        <a:buClrTx/>
                        <a:buSzTx/>
                        <a:buFontTx/>
                        <a:buNone/>
                        <a:tabLst/>
                        <a:defRPr/>
                      </a:pPr>
                      <a:r>
                        <a:rPr lang="tr" sz="1000" spc="-50" dirty="0" smtClean="0"/>
                        <a:t>Z: Zayıf,</a:t>
                      </a:r>
                    </a:p>
                    <a:p>
                      <a:pPr marL="215900" marR="0" indent="0" defTabSz="914400" eaLnBrk="1" fontAlgn="auto" latinLnBrk="0" hangingPunct="1">
                        <a:lnSpc>
                          <a:spcPct val="100000"/>
                        </a:lnSpc>
                        <a:spcBef>
                          <a:spcPts val="0"/>
                        </a:spcBef>
                        <a:spcAft>
                          <a:spcPts val="0"/>
                        </a:spcAft>
                        <a:buClrTx/>
                        <a:buSzTx/>
                        <a:buFontTx/>
                        <a:buNone/>
                        <a:tabLst/>
                        <a:defRPr/>
                      </a:pPr>
                      <a:r>
                        <a:rPr lang="tr" sz="1000" spc="-50" dirty="0" smtClean="0"/>
                        <a:t>O: Orta, </a:t>
                      </a:r>
                    </a:p>
                    <a:p>
                      <a:pPr marL="215900" marR="0" indent="0" defTabSz="914400" eaLnBrk="1" fontAlgn="auto" latinLnBrk="0" hangingPunct="1">
                        <a:lnSpc>
                          <a:spcPct val="100000"/>
                        </a:lnSpc>
                        <a:spcBef>
                          <a:spcPts val="0"/>
                        </a:spcBef>
                        <a:spcAft>
                          <a:spcPts val="0"/>
                        </a:spcAft>
                        <a:buClrTx/>
                        <a:buSzTx/>
                        <a:buFontTx/>
                        <a:buNone/>
                        <a:tabLst/>
                        <a:defRPr/>
                      </a:pPr>
                      <a:r>
                        <a:rPr lang="tr" sz="1000" spc="-50" dirty="0" smtClean="0"/>
                        <a:t>G: Güçlü</a:t>
                      </a:r>
                      <a:endParaRPr lang="tr" sz="1000" spc="-50" dirty="0">
                        <a:solidFill>
                          <a:srgbClr val="FFFFFF"/>
                        </a:solidFill>
                        <a:latin typeface="Lucida Sans Unicode"/>
                      </a:endParaRPr>
                    </a:p>
                  </a:txBody>
                  <a:tcPr marL="0" marR="0" marT="0" marB="0"/>
                </a:tc>
                <a:tc hMerge="1">
                  <a:txBody>
                    <a:bodyPr/>
                    <a:lstStyle/>
                    <a:p>
                      <a:endParaRPr sz="1400"/>
                    </a:p>
                  </a:txBody>
                  <a:tcPr marL="0" marR="0" marT="0" marB="0"/>
                </a:tc>
                <a:tc hMerge="1">
                  <a:txBody>
                    <a:bodyPr/>
                    <a:lstStyle/>
                    <a:p>
                      <a:endParaRPr sz="1400"/>
                    </a:p>
                  </a:txBody>
                  <a:tcPr marL="0" marR="0" marT="0" marB="0"/>
                </a:tc>
              </a:tr>
              <a:tr h="198991">
                <a:tc>
                  <a:txBody>
                    <a:bodyPr/>
                    <a:lstStyle/>
                    <a:p>
                      <a:pPr marL="76200" indent="0"/>
                      <a:r>
                        <a:rPr lang="tr" sz="1000" spc="-50" dirty="0"/>
                        <a:t>VALİ</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endParaRPr sz="1000"/>
                    </a:p>
                  </a:txBody>
                  <a:tcPr marL="0" marR="0" marT="0" marB="0" anchor="ctr"/>
                </a:tc>
                <a:tc>
                  <a:txBody>
                    <a:bodyPr/>
                    <a:lstStyle/>
                    <a:p>
                      <a:pPr marL="63500" indent="0"/>
                      <a:r>
                        <a:rPr lang="tr" sz="1000" spc="-50"/>
                        <a:t>G</a:t>
                      </a:r>
                      <a:endParaRPr lang="tr" sz="1000" spc="-50">
                        <a:solidFill>
                          <a:srgbClr val="3E1912"/>
                        </a:solidFill>
                        <a:latin typeface="Lucida Sans Unicode"/>
                      </a:endParaRPr>
                    </a:p>
                  </a:txBody>
                  <a:tcPr marL="0" marR="0" marT="0" marB="0" anchor="ctr"/>
                </a:tc>
              </a:tr>
              <a:tr h="238788">
                <a:tc>
                  <a:txBody>
                    <a:bodyPr/>
                    <a:lstStyle/>
                    <a:p>
                      <a:pPr marL="76200" indent="0"/>
                      <a:r>
                        <a:rPr lang="tr" sz="1000" spc="-50" dirty="0"/>
                        <a:t>İL GENEL MECLİSİ</a:t>
                      </a:r>
                      <a:endParaRPr lang="tr" sz="1000" spc="-50" dirty="0">
                        <a:solidFill>
                          <a:srgbClr val="1F1919"/>
                        </a:solidFill>
                        <a:latin typeface="Lucida Sans Unicode"/>
                      </a:endParaRPr>
                    </a:p>
                  </a:txBody>
                  <a:tcPr marL="0" marR="0" marT="0" marB="0" anchor="ctr"/>
                </a:tc>
                <a:tc>
                  <a:txBody>
                    <a:bodyPr/>
                    <a:lstStyle/>
                    <a:p>
                      <a:endParaRPr sz="1200"/>
                    </a:p>
                  </a:txBody>
                  <a:tcPr marL="0" marR="0" marT="0" marB="0" anchor="ctr"/>
                </a:tc>
                <a:tc>
                  <a:txBody>
                    <a:bodyPr/>
                    <a:lstStyle/>
                    <a:p>
                      <a:endParaRPr sz="1200"/>
                    </a:p>
                  </a:txBody>
                  <a:tcPr marL="0" marR="0" marT="0" marB="0" anchor="ctr"/>
                </a:tc>
                <a:tc>
                  <a:txBody>
                    <a:bodyPr/>
                    <a:lstStyle/>
                    <a:p>
                      <a:pPr marL="63500" indent="0"/>
                      <a:r>
                        <a:rPr lang="tr" sz="1000" spc="-50"/>
                        <a:t>G</a:t>
                      </a:r>
                      <a:endParaRPr lang="tr" sz="1000" spc="-50">
                        <a:solidFill>
                          <a:srgbClr val="1F1919"/>
                        </a:solidFill>
                        <a:latin typeface="Lucida Sans Unicode"/>
                      </a:endParaRPr>
                    </a:p>
                  </a:txBody>
                  <a:tcPr marL="0" marR="0" marT="0" marB="0" anchor="ctr"/>
                </a:tc>
              </a:tr>
              <a:tr h="238788">
                <a:tc>
                  <a:txBody>
                    <a:bodyPr/>
                    <a:lstStyle/>
                    <a:p>
                      <a:pPr marL="76200" indent="0"/>
                      <a:r>
                        <a:rPr lang="tr" sz="1000" spc="-50" dirty="0"/>
                        <a:t>İL ENCÜMENİ</a:t>
                      </a:r>
                      <a:endParaRPr lang="tr" sz="1000" spc="-50" dirty="0">
                        <a:solidFill>
                          <a:srgbClr val="1F1919"/>
                        </a:solidFill>
                        <a:latin typeface="Lucida Sans Unicode"/>
                      </a:endParaRPr>
                    </a:p>
                  </a:txBody>
                  <a:tcPr marL="0" marR="0" marT="0" marB="0" anchor="ctr"/>
                </a:tc>
                <a:tc>
                  <a:txBody>
                    <a:bodyPr/>
                    <a:lstStyle/>
                    <a:p>
                      <a:endParaRPr sz="1200"/>
                    </a:p>
                  </a:txBody>
                  <a:tcPr marL="0" marR="0" marT="0" marB="0" anchor="ctr"/>
                </a:tc>
                <a:tc>
                  <a:txBody>
                    <a:bodyPr/>
                    <a:lstStyle/>
                    <a:p>
                      <a:endParaRPr sz="1200"/>
                    </a:p>
                  </a:txBody>
                  <a:tcPr marL="0" marR="0" marT="0" marB="0" anchor="ctr"/>
                </a:tc>
                <a:tc>
                  <a:txBody>
                    <a:bodyPr/>
                    <a:lstStyle/>
                    <a:p>
                      <a:pPr marL="63500" indent="0"/>
                      <a:r>
                        <a:rPr lang="tr" sz="1000" spc="-50"/>
                        <a:t>G</a:t>
                      </a:r>
                      <a:endParaRPr lang="tr" sz="1000" spc="-50">
                        <a:solidFill>
                          <a:srgbClr val="3E1912"/>
                        </a:solidFill>
                        <a:latin typeface="Lucida Sans Unicode"/>
                      </a:endParaRPr>
                    </a:p>
                  </a:txBody>
                  <a:tcPr marL="0" marR="0" marT="0" marB="0" anchor="ctr"/>
                </a:tc>
              </a:tr>
              <a:tr h="238788">
                <a:tc>
                  <a:txBody>
                    <a:bodyPr/>
                    <a:lstStyle/>
                    <a:p>
                      <a:pPr marL="76200" indent="0"/>
                      <a:r>
                        <a:rPr lang="tr" sz="1000" spc="-50" dirty="0"/>
                        <a:t>KAYMAKAMLIKLAR</a:t>
                      </a:r>
                      <a:endParaRPr lang="tr" sz="1000" spc="-50" dirty="0">
                        <a:solidFill>
                          <a:srgbClr val="1F1919"/>
                        </a:solidFill>
                        <a:latin typeface="Lucida Sans Unicode"/>
                      </a:endParaRPr>
                    </a:p>
                  </a:txBody>
                  <a:tcPr marL="0" marR="0" marT="0" marB="0" anchor="ctr"/>
                </a:tc>
                <a:tc>
                  <a:txBody>
                    <a:bodyPr/>
                    <a:lstStyle/>
                    <a:p>
                      <a:endParaRPr sz="1200"/>
                    </a:p>
                  </a:txBody>
                  <a:tcPr marL="0" marR="0" marT="0" marB="0" anchor="ctr"/>
                </a:tc>
                <a:tc>
                  <a:txBody>
                    <a:bodyPr/>
                    <a:lstStyle/>
                    <a:p>
                      <a:endParaRPr sz="1200"/>
                    </a:p>
                  </a:txBody>
                  <a:tcPr marL="0" marR="0" marT="0" marB="0" anchor="ctr"/>
                </a:tc>
                <a:tc>
                  <a:txBody>
                    <a:bodyPr/>
                    <a:lstStyle/>
                    <a:p>
                      <a:pPr marL="63500" indent="0"/>
                      <a:r>
                        <a:rPr lang="tr" sz="1000" spc="-50"/>
                        <a:t>G</a:t>
                      </a:r>
                      <a:endParaRPr lang="tr" sz="1000" spc="-50">
                        <a:solidFill>
                          <a:srgbClr val="1F1919"/>
                        </a:solidFill>
                        <a:latin typeface="Lucida Sans Unicode"/>
                      </a:endParaRPr>
                    </a:p>
                  </a:txBody>
                  <a:tcPr marL="0" marR="0" marT="0" marB="0" anchor="ctr"/>
                </a:tc>
              </a:tr>
              <a:tr h="238788">
                <a:tc>
                  <a:txBody>
                    <a:bodyPr/>
                    <a:lstStyle/>
                    <a:p>
                      <a:pPr marL="76200" indent="0"/>
                      <a:r>
                        <a:rPr lang="tr" sz="1000" spc="-50" dirty="0"/>
                        <a:t>KURUM ÇALIŞANLARI</a:t>
                      </a:r>
                      <a:endParaRPr lang="tr" sz="1000" spc="-50" dirty="0">
                        <a:solidFill>
                          <a:srgbClr val="1F1919"/>
                        </a:solidFill>
                        <a:latin typeface="Lucida Sans Unicode"/>
                      </a:endParaRPr>
                    </a:p>
                  </a:txBody>
                  <a:tcPr marL="0" marR="0" marT="0" marB="0" anchor="ctr"/>
                </a:tc>
                <a:tc>
                  <a:txBody>
                    <a:bodyPr/>
                    <a:lstStyle/>
                    <a:p>
                      <a:endParaRPr sz="1200"/>
                    </a:p>
                  </a:txBody>
                  <a:tcPr marL="0" marR="0" marT="0" marB="0" anchor="ctr"/>
                </a:tc>
                <a:tc>
                  <a:txBody>
                    <a:bodyPr/>
                    <a:lstStyle/>
                    <a:p>
                      <a:endParaRPr sz="1200"/>
                    </a:p>
                  </a:txBody>
                  <a:tcPr marL="0" marR="0" marT="0" marB="0" anchor="ctr"/>
                </a:tc>
                <a:tc>
                  <a:txBody>
                    <a:bodyPr/>
                    <a:lstStyle/>
                    <a:p>
                      <a:pPr marL="63500" indent="0"/>
                      <a:r>
                        <a:rPr lang="tr" sz="1000" spc="-50" dirty="0"/>
                        <a:t>G</a:t>
                      </a:r>
                      <a:endParaRPr lang="tr" sz="1000" spc="-50" dirty="0">
                        <a:solidFill>
                          <a:srgbClr val="3E1912"/>
                        </a:solidFill>
                        <a:latin typeface="Lucida Sans Unicode"/>
                      </a:endParaRPr>
                    </a:p>
                  </a:txBody>
                  <a:tcPr marL="0" marR="0" marT="0" marB="0" anchor="ctr"/>
                </a:tc>
              </a:tr>
              <a:tr h="238788">
                <a:tc>
                  <a:txBody>
                    <a:bodyPr/>
                    <a:lstStyle/>
                    <a:p>
                      <a:pPr marL="76200" indent="0"/>
                      <a:r>
                        <a:rPr lang="tr" sz="1000" spc="-50" dirty="0"/>
                        <a:t>KÖYLERE HİZMET GÖTÜRME BİRLİK BAŞKANLIKLARI</a:t>
                      </a:r>
                      <a:endParaRPr lang="tr" sz="1000" spc="-50" dirty="0">
                        <a:solidFill>
                          <a:srgbClr val="1F1919"/>
                        </a:solidFill>
                        <a:latin typeface="Lucida Sans Unicode"/>
                      </a:endParaRPr>
                    </a:p>
                  </a:txBody>
                  <a:tcPr marL="0" marR="0" marT="0" marB="0" anchor="ctr"/>
                </a:tc>
                <a:tc>
                  <a:txBody>
                    <a:bodyPr/>
                    <a:lstStyle/>
                    <a:p>
                      <a:endParaRPr sz="1200"/>
                    </a:p>
                  </a:txBody>
                  <a:tcPr marL="0" marR="0" marT="0" marB="0" anchor="ctr"/>
                </a:tc>
                <a:tc>
                  <a:txBody>
                    <a:bodyPr/>
                    <a:lstStyle/>
                    <a:p>
                      <a:endParaRPr sz="1200"/>
                    </a:p>
                  </a:txBody>
                  <a:tcPr marL="0" marR="0" marT="0" marB="0" anchor="ctr"/>
                </a:tc>
                <a:tc>
                  <a:txBody>
                    <a:bodyPr/>
                    <a:lstStyle/>
                    <a:p>
                      <a:pPr marL="63500" indent="0"/>
                      <a:r>
                        <a:rPr lang="tr" sz="1000" spc="-50" dirty="0"/>
                        <a:t>G</a:t>
                      </a:r>
                      <a:endParaRPr lang="tr" sz="1000" spc="-50" dirty="0">
                        <a:solidFill>
                          <a:srgbClr val="1F1919"/>
                        </a:solidFill>
                        <a:latin typeface="Lucida Sans Unicode"/>
                      </a:endParaRPr>
                    </a:p>
                  </a:txBody>
                  <a:tcPr marL="0" marR="0" marT="0" marB="0" anchor="ctr"/>
                </a:tc>
              </a:tr>
              <a:tr h="238788">
                <a:tc>
                  <a:txBody>
                    <a:bodyPr/>
                    <a:lstStyle/>
                    <a:p>
                      <a:pPr marL="76200" indent="0"/>
                      <a:r>
                        <a:rPr lang="tr" sz="1000" spc="-50"/>
                        <a:t>MUHTARLAR</a:t>
                      </a:r>
                      <a:endParaRPr lang="tr" sz="1000" spc="-50">
                        <a:solidFill>
                          <a:srgbClr val="1F1919"/>
                        </a:solidFill>
                        <a:latin typeface="Lucida Sans Unicode"/>
                      </a:endParaRPr>
                    </a:p>
                  </a:txBody>
                  <a:tcPr marL="0" marR="0" marT="0" marB="0" anchor="ctr"/>
                </a:tc>
                <a:tc>
                  <a:txBody>
                    <a:bodyPr/>
                    <a:lstStyle/>
                    <a:p>
                      <a:endParaRPr sz="1200"/>
                    </a:p>
                  </a:txBody>
                  <a:tcPr marL="0" marR="0" marT="0" marB="0" anchor="ctr"/>
                </a:tc>
                <a:tc>
                  <a:txBody>
                    <a:bodyPr/>
                    <a:lstStyle/>
                    <a:p>
                      <a:endParaRPr sz="1200"/>
                    </a:p>
                  </a:txBody>
                  <a:tcPr marL="0" marR="0" marT="0" marB="0" anchor="ctr"/>
                </a:tc>
                <a:tc>
                  <a:txBody>
                    <a:bodyPr/>
                    <a:lstStyle/>
                    <a:p>
                      <a:pPr marL="63500" indent="0"/>
                      <a:r>
                        <a:rPr lang="tr" sz="1000" spc="-50" dirty="0"/>
                        <a:t>G</a:t>
                      </a:r>
                      <a:endParaRPr lang="tr" sz="1000" spc="-50" dirty="0">
                        <a:solidFill>
                          <a:srgbClr val="3E1912"/>
                        </a:solidFill>
                        <a:latin typeface="Lucida Sans Unicode"/>
                      </a:endParaRPr>
                    </a:p>
                  </a:txBody>
                  <a:tcPr marL="0" marR="0" marT="0" marB="0" anchor="ctr"/>
                </a:tc>
              </a:tr>
              <a:tr h="238788">
                <a:tc>
                  <a:txBody>
                    <a:bodyPr/>
                    <a:lstStyle/>
                    <a:p>
                      <a:pPr marL="76200" indent="0"/>
                      <a:r>
                        <a:rPr lang="tr" sz="1000" spc="-50"/>
                        <a:t>İL MİLLİ EĞİTİM MÜDÜRLÜĞÜ</a:t>
                      </a:r>
                      <a:endParaRPr lang="tr" sz="1000" spc="-50">
                        <a:solidFill>
                          <a:srgbClr val="1F1919"/>
                        </a:solidFill>
                        <a:latin typeface="Lucida Sans Unicode"/>
                      </a:endParaRPr>
                    </a:p>
                  </a:txBody>
                  <a:tcPr marL="0" marR="0" marT="0" marB="0" anchor="ctr"/>
                </a:tc>
                <a:tc>
                  <a:txBody>
                    <a:bodyPr/>
                    <a:lstStyle/>
                    <a:p>
                      <a:endParaRPr sz="1200" dirty="0"/>
                    </a:p>
                  </a:txBody>
                  <a:tcPr marL="0" marR="0" marT="0" marB="0" anchor="ctr"/>
                </a:tc>
                <a:tc>
                  <a:txBody>
                    <a:bodyPr/>
                    <a:lstStyle/>
                    <a:p>
                      <a:endParaRPr sz="1200"/>
                    </a:p>
                  </a:txBody>
                  <a:tcPr marL="0" marR="0" marT="0" marB="0" anchor="ctr"/>
                </a:tc>
                <a:tc>
                  <a:txBody>
                    <a:bodyPr/>
                    <a:lstStyle/>
                    <a:p>
                      <a:pPr marL="63500" indent="0"/>
                      <a:r>
                        <a:rPr lang="tr" sz="1000" spc="-50"/>
                        <a:t>G</a:t>
                      </a:r>
                      <a:endParaRPr lang="tr" sz="1000" spc="-50">
                        <a:solidFill>
                          <a:srgbClr val="3E1912"/>
                        </a:solidFill>
                        <a:latin typeface="Lucida Sans Unicode"/>
                      </a:endParaRPr>
                    </a:p>
                  </a:txBody>
                  <a:tcPr marL="0" marR="0" marT="0" marB="0" anchor="ctr"/>
                </a:tc>
              </a:tr>
              <a:tr h="238788">
                <a:tc>
                  <a:txBody>
                    <a:bodyPr/>
                    <a:lstStyle/>
                    <a:p>
                      <a:pPr marL="76200" indent="0"/>
                      <a:r>
                        <a:rPr lang="tr" sz="1000" spc="-50"/>
                        <a:t>İL KÜLTÜR VE TURİZM MÜDÜRLÜĞÜ</a:t>
                      </a:r>
                      <a:endParaRPr lang="tr" sz="1000" spc="-50">
                        <a:solidFill>
                          <a:srgbClr val="1F1919"/>
                        </a:solidFill>
                        <a:latin typeface="Lucida Sans Unicode"/>
                      </a:endParaRPr>
                    </a:p>
                  </a:txBody>
                  <a:tcPr marL="0" marR="0" marT="0" marB="0" anchor="ctr"/>
                </a:tc>
                <a:tc>
                  <a:txBody>
                    <a:bodyPr/>
                    <a:lstStyle/>
                    <a:p>
                      <a:endParaRPr sz="1200" dirty="0"/>
                    </a:p>
                  </a:txBody>
                  <a:tcPr marL="0" marR="0" marT="0" marB="0" anchor="ctr"/>
                </a:tc>
                <a:tc>
                  <a:txBody>
                    <a:bodyPr/>
                    <a:lstStyle/>
                    <a:p>
                      <a:endParaRPr sz="1200"/>
                    </a:p>
                  </a:txBody>
                  <a:tcPr marL="0" marR="0" marT="0" marB="0" anchor="ctr"/>
                </a:tc>
                <a:tc>
                  <a:txBody>
                    <a:bodyPr/>
                    <a:lstStyle/>
                    <a:p>
                      <a:pPr marL="63500" indent="0"/>
                      <a:r>
                        <a:rPr lang="tr" sz="1000" spc="-50" dirty="0"/>
                        <a:t>G</a:t>
                      </a:r>
                      <a:endParaRPr lang="tr" sz="1000" spc="-50" dirty="0">
                        <a:solidFill>
                          <a:srgbClr val="3E1912"/>
                        </a:solidFill>
                        <a:latin typeface="Lucida Sans Unicode"/>
                      </a:endParaRPr>
                    </a:p>
                  </a:txBody>
                  <a:tcPr marL="0" marR="0" marT="0" marB="0" anchor="ctr"/>
                </a:tc>
              </a:tr>
              <a:tr h="238788">
                <a:tc>
                  <a:txBody>
                    <a:bodyPr/>
                    <a:lstStyle/>
                    <a:p>
                      <a:pPr marL="76200" indent="0"/>
                      <a:r>
                        <a:rPr lang="tr" sz="1000" spc="-50"/>
                        <a:t>AİLE VE SOSYAL POLİTİKALAR İL MÜDÜRLÜĞÜ</a:t>
                      </a:r>
                      <a:endParaRPr lang="tr" sz="1000" spc="-50">
                        <a:solidFill>
                          <a:srgbClr val="1F1919"/>
                        </a:solidFill>
                        <a:latin typeface="Lucida Sans Unicode"/>
                      </a:endParaRPr>
                    </a:p>
                  </a:txBody>
                  <a:tcPr marL="0" marR="0" marT="0" marB="0" anchor="ctr"/>
                </a:tc>
                <a:tc>
                  <a:txBody>
                    <a:bodyPr/>
                    <a:lstStyle/>
                    <a:p>
                      <a:endParaRPr sz="1200" dirty="0"/>
                    </a:p>
                  </a:txBody>
                  <a:tcPr marL="0" marR="0" marT="0" marB="0" anchor="ctr"/>
                </a:tc>
                <a:tc>
                  <a:txBody>
                    <a:bodyPr/>
                    <a:lstStyle/>
                    <a:p>
                      <a:endParaRPr sz="1200"/>
                    </a:p>
                  </a:txBody>
                  <a:tcPr marL="0" marR="0" marT="0" marB="0" anchor="ctr"/>
                </a:tc>
                <a:tc>
                  <a:txBody>
                    <a:bodyPr/>
                    <a:lstStyle/>
                    <a:p>
                      <a:pPr marL="63500" indent="0"/>
                      <a:r>
                        <a:rPr lang="tr" sz="1000" spc="-50" dirty="0"/>
                        <a:t>G</a:t>
                      </a:r>
                      <a:endParaRPr lang="tr" sz="1000" spc="-50" dirty="0">
                        <a:solidFill>
                          <a:srgbClr val="1F1919"/>
                        </a:solidFill>
                        <a:latin typeface="Lucida Sans Unicode"/>
                      </a:endParaRPr>
                    </a:p>
                  </a:txBody>
                  <a:tcPr marL="0" marR="0" marT="0" marB="0" anchor="ctr"/>
                </a:tc>
              </a:tr>
              <a:tr h="278586">
                <a:tc>
                  <a:txBody>
                    <a:bodyPr/>
                    <a:lstStyle/>
                    <a:p>
                      <a:pPr marL="76200" indent="0"/>
                      <a:r>
                        <a:rPr lang="tr" sz="1000" spc="-50"/>
                        <a:t>SOSYAL YARDIMLAŞMA VE DAYANIŞMA VAKFI</a:t>
                      </a:r>
                      <a:endParaRPr lang="tr" sz="1000" spc="-50">
                        <a:solidFill>
                          <a:srgbClr val="1F1919"/>
                        </a:solidFill>
                        <a:latin typeface="Lucida Sans Unicode"/>
                      </a:endParaRPr>
                    </a:p>
                  </a:txBody>
                  <a:tcPr marL="0" marR="0" marT="0" marB="0" anchor="ctr"/>
                </a:tc>
                <a:tc>
                  <a:txBody>
                    <a:bodyPr/>
                    <a:lstStyle/>
                    <a:p>
                      <a:endParaRPr sz="1400" dirty="0"/>
                    </a:p>
                  </a:txBody>
                  <a:tcPr marL="0" marR="0" marT="0" marB="0" anchor="ctr"/>
                </a:tc>
                <a:tc>
                  <a:txBody>
                    <a:bodyPr/>
                    <a:lstStyle/>
                    <a:p>
                      <a:endParaRPr sz="1400" dirty="0"/>
                    </a:p>
                  </a:txBody>
                  <a:tcPr marL="0" marR="0" marT="0" marB="0" anchor="ctr"/>
                </a:tc>
                <a:tc>
                  <a:txBody>
                    <a:bodyPr/>
                    <a:lstStyle/>
                    <a:p>
                      <a:pPr marL="63500" indent="0"/>
                      <a:r>
                        <a:rPr lang="tr" sz="1000" spc="-50" dirty="0"/>
                        <a:t>G</a:t>
                      </a:r>
                      <a:endParaRPr lang="tr" sz="1000" spc="-50" dirty="0">
                        <a:latin typeface="Lucida Sans Unicode"/>
                      </a:endParaRPr>
                    </a:p>
                  </a:txBody>
                  <a:tcPr marL="0" marR="0" marT="0" marB="0" anchor="ctr"/>
                </a:tc>
              </a:tr>
              <a:tr h="198991">
                <a:tc>
                  <a:txBody>
                    <a:bodyPr/>
                    <a:lstStyle/>
                    <a:p>
                      <a:pPr marL="76200" indent="0"/>
                      <a:r>
                        <a:rPr lang="tr" sz="1000" spc="-50"/>
                        <a:t>İL AFET VE ACİL DURUM MÜDÜRLÜĞÜ</a:t>
                      </a:r>
                      <a:endParaRPr lang="tr" sz="1000" spc="-5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endParaRPr sz="1000" dirty="0"/>
                    </a:p>
                  </a:txBody>
                  <a:tcPr marL="0" marR="0" marT="0" marB="0" anchor="ctr"/>
                </a:tc>
                <a:tc>
                  <a:txBody>
                    <a:bodyPr/>
                    <a:lstStyle/>
                    <a:p>
                      <a:pPr marL="63500" indent="0"/>
                      <a:r>
                        <a:rPr lang="tr" sz="1000" spc="-50" dirty="0"/>
                        <a:t>G</a:t>
                      </a:r>
                      <a:endParaRPr lang="tr" sz="1000" spc="-50" dirty="0">
                        <a:solidFill>
                          <a:srgbClr val="3E1912"/>
                        </a:solidFill>
                        <a:latin typeface="Lucida Sans Unicode"/>
                      </a:endParaRPr>
                    </a:p>
                  </a:txBody>
                  <a:tcPr marL="0" marR="0" marT="0" marB="0" anchor="ctr"/>
                </a:tc>
              </a:tr>
              <a:tr h="238788">
                <a:tc>
                  <a:txBody>
                    <a:bodyPr/>
                    <a:lstStyle/>
                    <a:p>
                      <a:pPr marL="76200" indent="0"/>
                      <a:r>
                        <a:rPr lang="tr" sz="1000" spc="-50"/>
                        <a:t>HALK EĞİTİM MERKEZİ MÜDÜRLÜĞÜ</a:t>
                      </a:r>
                      <a:endParaRPr lang="tr" sz="1000" spc="-50">
                        <a:solidFill>
                          <a:srgbClr val="1F1919"/>
                        </a:solidFill>
                        <a:latin typeface="Lucida Sans Unicode"/>
                      </a:endParaRPr>
                    </a:p>
                  </a:txBody>
                  <a:tcPr marL="0" marR="0" marT="0" marB="0" anchor="ctr"/>
                </a:tc>
                <a:tc>
                  <a:txBody>
                    <a:bodyPr/>
                    <a:lstStyle/>
                    <a:p>
                      <a:endParaRPr sz="1200"/>
                    </a:p>
                  </a:txBody>
                  <a:tcPr marL="0" marR="0" marT="0" marB="0" anchor="ctr"/>
                </a:tc>
                <a:tc>
                  <a:txBody>
                    <a:bodyPr/>
                    <a:lstStyle/>
                    <a:p>
                      <a:pPr marL="63500" indent="0"/>
                      <a:r>
                        <a:rPr lang="tr" sz="1000" cap="small" spc="-50" dirty="0"/>
                        <a:t>O</a:t>
                      </a:r>
                      <a:endParaRPr lang="tr" sz="1000" cap="small" spc="-50" dirty="0">
                        <a:solidFill>
                          <a:srgbClr val="3E1912"/>
                        </a:solidFill>
                        <a:latin typeface="Lucida Sans Unicode"/>
                      </a:endParaRPr>
                    </a:p>
                  </a:txBody>
                  <a:tcPr marL="0" marR="0" marT="0" marB="0" anchor="ctr"/>
                </a:tc>
                <a:tc>
                  <a:txBody>
                    <a:bodyPr/>
                    <a:lstStyle/>
                    <a:p>
                      <a:endParaRPr sz="1200"/>
                    </a:p>
                  </a:txBody>
                  <a:tcPr marL="0" marR="0" marT="0" marB="0" anchor="ctr"/>
                </a:tc>
              </a:tr>
              <a:tr h="238788">
                <a:tc>
                  <a:txBody>
                    <a:bodyPr/>
                    <a:lstStyle/>
                    <a:p>
                      <a:pPr marL="76200" indent="0"/>
                      <a:r>
                        <a:rPr lang="tr" sz="1000" spc="-50"/>
                        <a:t>GIDA TARIM VE HAYVANCILIK İL MÜDÜRLÜĞÜ</a:t>
                      </a:r>
                      <a:endParaRPr lang="tr" sz="1000" spc="-50">
                        <a:solidFill>
                          <a:srgbClr val="1F1919"/>
                        </a:solidFill>
                        <a:latin typeface="Lucida Sans Unicode"/>
                      </a:endParaRPr>
                    </a:p>
                  </a:txBody>
                  <a:tcPr marL="0" marR="0" marT="0" marB="0" anchor="ctr"/>
                </a:tc>
                <a:tc>
                  <a:txBody>
                    <a:bodyPr/>
                    <a:lstStyle/>
                    <a:p>
                      <a:endParaRPr sz="1200"/>
                    </a:p>
                  </a:txBody>
                  <a:tcPr marL="0" marR="0" marT="0" marB="0" anchor="ctr"/>
                </a:tc>
                <a:tc>
                  <a:txBody>
                    <a:bodyPr/>
                    <a:lstStyle/>
                    <a:p>
                      <a:pPr marL="63500" indent="0"/>
                      <a:r>
                        <a:rPr lang="tr" sz="1000" cap="small" spc="-50" dirty="0"/>
                        <a:t>0</a:t>
                      </a:r>
                      <a:endParaRPr lang="tr" sz="1000" cap="small" spc="-50" dirty="0">
                        <a:solidFill>
                          <a:srgbClr val="3E1912"/>
                        </a:solidFill>
                        <a:latin typeface="Lucida Sans Unicode"/>
                      </a:endParaRPr>
                    </a:p>
                  </a:txBody>
                  <a:tcPr marL="0" marR="0" marT="0" marB="0" anchor="ctr"/>
                </a:tc>
                <a:tc>
                  <a:txBody>
                    <a:bodyPr/>
                    <a:lstStyle/>
                    <a:p>
                      <a:endParaRPr sz="1200"/>
                    </a:p>
                  </a:txBody>
                  <a:tcPr marL="0" marR="0" marT="0" marB="0" anchor="ctr"/>
                </a:tc>
              </a:tr>
              <a:tr h="238788">
                <a:tc>
                  <a:txBody>
                    <a:bodyPr/>
                    <a:lstStyle/>
                    <a:p>
                      <a:pPr marL="76200" indent="0"/>
                      <a:r>
                        <a:rPr lang="tr" sz="1000" spc="-50"/>
                        <a:t>İL SAĞLIK MÜDÜRLÜĞÜ</a:t>
                      </a:r>
                      <a:endParaRPr lang="tr" sz="1000" spc="-50">
                        <a:solidFill>
                          <a:srgbClr val="1F1919"/>
                        </a:solidFill>
                        <a:latin typeface="Lucida Sans Unicode"/>
                      </a:endParaRPr>
                    </a:p>
                  </a:txBody>
                  <a:tcPr marL="0" marR="0" marT="0" marB="0" anchor="ctr"/>
                </a:tc>
                <a:tc>
                  <a:txBody>
                    <a:bodyPr/>
                    <a:lstStyle/>
                    <a:p>
                      <a:endParaRPr sz="1200"/>
                    </a:p>
                  </a:txBody>
                  <a:tcPr marL="0" marR="0" marT="0" marB="0" anchor="ctr"/>
                </a:tc>
                <a:tc>
                  <a:txBody>
                    <a:bodyPr/>
                    <a:lstStyle/>
                    <a:p>
                      <a:pPr marL="63500" indent="0"/>
                      <a:r>
                        <a:rPr lang="tr" sz="1000" cap="small" spc="-50" dirty="0"/>
                        <a:t>0</a:t>
                      </a:r>
                      <a:endParaRPr lang="tr" sz="1000" cap="small" spc="-50" dirty="0">
                        <a:solidFill>
                          <a:srgbClr val="3E1912"/>
                        </a:solidFill>
                        <a:latin typeface="Lucida Sans Unicode"/>
                      </a:endParaRPr>
                    </a:p>
                  </a:txBody>
                  <a:tcPr marL="0" marR="0" marT="0" marB="0" anchor="ctr"/>
                </a:tc>
                <a:tc>
                  <a:txBody>
                    <a:bodyPr/>
                    <a:lstStyle/>
                    <a:p>
                      <a:endParaRPr sz="1200"/>
                    </a:p>
                  </a:txBody>
                  <a:tcPr marL="0" marR="0" marT="0" marB="0" anchor="ctr"/>
                </a:tc>
              </a:tr>
              <a:tr h="238788">
                <a:tc>
                  <a:txBody>
                    <a:bodyPr/>
                    <a:lstStyle/>
                    <a:p>
                      <a:pPr marL="76200" indent="0"/>
                      <a:r>
                        <a:rPr lang="tr" sz="1000" spc="-50"/>
                        <a:t>HALK SAĞLIĞI MÜDÜRLÜĞÜ</a:t>
                      </a:r>
                      <a:endParaRPr lang="tr" sz="1000" spc="-50">
                        <a:solidFill>
                          <a:srgbClr val="1F1919"/>
                        </a:solidFill>
                        <a:latin typeface="Lucida Sans Unicode"/>
                      </a:endParaRPr>
                    </a:p>
                  </a:txBody>
                  <a:tcPr marL="0" marR="0" marT="0" marB="0" anchor="ctr"/>
                </a:tc>
                <a:tc>
                  <a:txBody>
                    <a:bodyPr/>
                    <a:lstStyle/>
                    <a:p>
                      <a:endParaRPr sz="1200"/>
                    </a:p>
                  </a:txBody>
                  <a:tcPr marL="0" marR="0" marT="0" marB="0" anchor="ctr"/>
                </a:tc>
                <a:tc>
                  <a:txBody>
                    <a:bodyPr/>
                    <a:lstStyle/>
                    <a:p>
                      <a:pPr marL="63500" indent="0"/>
                      <a:r>
                        <a:rPr lang="tr" sz="1000" cap="small" spc="-50"/>
                        <a:t>0</a:t>
                      </a:r>
                      <a:endParaRPr lang="tr" sz="1000" cap="small" spc="-50">
                        <a:solidFill>
                          <a:srgbClr val="3E1912"/>
                        </a:solidFill>
                        <a:latin typeface="Lucida Sans Unicode"/>
                      </a:endParaRPr>
                    </a:p>
                  </a:txBody>
                  <a:tcPr marL="0" marR="0" marT="0" marB="0" anchor="ctr"/>
                </a:tc>
                <a:tc>
                  <a:txBody>
                    <a:bodyPr/>
                    <a:lstStyle/>
                    <a:p>
                      <a:endParaRPr sz="1200"/>
                    </a:p>
                  </a:txBody>
                  <a:tcPr marL="0" marR="0" marT="0" marB="0" anchor="ctr"/>
                </a:tc>
              </a:tr>
              <a:tr h="238788">
                <a:tc>
                  <a:txBody>
                    <a:bodyPr/>
                    <a:lstStyle/>
                    <a:p>
                      <a:pPr marL="76200" indent="0"/>
                      <a:r>
                        <a:rPr lang="tr" sz="1000" spc="-50"/>
                        <a:t>ÇEVRE VE ŞEHİRCİLİK İL MÜDÜRLÜĞÜ</a:t>
                      </a:r>
                      <a:endParaRPr lang="tr" sz="1000" spc="-50">
                        <a:solidFill>
                          <a:srgbClr val="1F1919"/>
                        </a:solidFill>
                        <a:latin typeface="Lucida Sans Unicode"/>
                      </a:endParaRPr>
                    </a:p>
                  </a:txBody>
                  <a:tcPr marL="0" marR="0" marT="0" marB="0" anchor="ctr"/>
                </a:tc>
                <a:tc>
                  <a:txBody>
                    <a:bodyPr/>
                    <a:lstStyle/>
                    <a:p>
                      <a:endParaRPr sz="1200"/>
                    </a:p>
                  </a:txBody>
                  <a:tcPr marL="0" marR="0" marT="0" marB="0" anchor="ctr"/>
                </a:tc>
                <a:tc>
                  <a:txBody>
                    <a:bodyPr/>
                    <a:lstStyle/>
                    <a:p>
                      <a:pPr marL="63500" indent="0"/>
                      <a:r>
                        <a:rPr lang="tr" sz="1000" cap="small" spc="-50" dirty="0"/>
                        <a:t>0</a:t>
                      </a:r>
                      <a:endParaRPr lang="tr" sz="1000" cap="small" spc="-50" dirty="0">
                        <a:solidFill>
                          <a:srgbClr val="3E1912"/>
                        </a:solidFill>
                        <a:latin typeface="Lucida Sans Unicode"/>
                      </a:endParaRPr>
                    </a:p>
                  </a:txBody>
                  <a:tcPr marL="0" marR="0" marT="0" marB="0" anchor="ctr"/>
                </a:tc>
                <a:tc>
                  <a:txBody>
                    <a:bodyPr/>
                    <a:lstStyle/>
                    <a:p>
                      <a:endParaRPr sz="1200"/>
                    </a:p>
                  </a:txBody>
                  <a:tcPr marL="0" marR="0" marT="0" marB="0" anchor="ctr"/>
                </a:tc>
              </a:tr>
              <a:tr h="238788">
                <a:tc>
                  <a:txBody>
                    <a:bodyPr/>
                    <a:lstStyle/>
                    <a:p>
                      <a:pPr marL="76200" indent="0"/>
                      <a:r>
                        <a:rPr lang="tr" sz="1000" spc="-50"/>
                        <a:t>GENÇLİK HİZMETLERİ VE SPOR İL MÜDÜRLÜĞÜ</a:t>
                      </a:r>
                      <a:endParaRPr lang="tr" sz="1000" spc="-50">
                        <a:solidFill>
                          <a:srgbClr val="1F1919"/>
                        </a:solidFill>
                        <a:latin typeface="Lucida Sans Unicode"/>
                      </a:endParaRPr>
                    </a:p>
                  </a:txBody>
                  <a:tcPr marL="0" marR="0" marT="0" marB="0" anchor="ctr"/>
                </a:tc>
                <a:tc>
                  <a:txBody>
                    <a:bodyPr/>
                    <a:lstStyle/>
                    <a:p>
                      <a:pPr marL="63500" indent="0"/>
                      <a:r>
                        <a:rPr lang="tr" sz="1000" spc="-50"/>
                        <a:t>Z</a:t>
                      </a:r>
                      <a:endParaRPr lang="tr" sz="1000" spc="-50">
                        <a:solidFill>
                          <a:srgbClr val="1F1919"/>
                        </a:solidFill>
                        <a:latin typeface="Lucida Sans Unicode"/>
                      </a:endParaRPr>
                    </a:p>
                  </a:txBody>
                  <a:tcPr marL="0" marR="0" marT="0" marB="0" anchor="ctr"/>
                </a:tc>
                <a:tc>
                  <a:txBody>
                    <a:bodyPr/>
                    <a:lstStyle/>
                    <a:p>
                      <a:endParaRPr sz="1200" dirty="0"/>
                    </a:p>
                  </a:txBody>
                  <a:tcPr marL="0" marR="0" marT="0" marB="0" anchor="ctr"/>
                </a:tc>
                <a:tc>
                  <a:txBody>
                    <a:bodyPr/>
                    <a:lstStyle/>
                    <a:p>
                      <a:endParaRPr sz="1200"/>
                    </a:p>
                  </a:txBody>
                  <a:tcPr marL="0" marR="0" marT="0" marB="0" anchor="ctr"/>
                </a:tc>
              </a:tr>
              <a:tr h="238788">
                <a:tc>
                  <a:txBody>
                    <a:bodyPr/>
                    <a:lstStyle/>
                    <a:p>
                      <a:pPr marL="76200" indent="0"/>
                      <a:r>
                        <a:rPr lang="tr" sz="1000" spc="-50"/>
                        <a:t>İL PLANLAMA VE KOORDİNASYON MÜDÜRLÜĞÜ</a:t>
                      </a:r>
                      <a:endParaRPr lang="tr" sz="1000" spc="-50">
                        <a:latin typeface="Lucida Sans Unicode"/>
                      </a:endParaRPr>
                    </a:p>
                  </a:txBody>
                  <a:tcPr marL="0" marR="0" marT="0" marB="0" anchor="ctr"/>
                </a:tc>
                <a:tc>
                  <a:txBody>
                    <a:bodyPr/>
                    <a:lstStyle/>
                    <a:p>
                      <a:pPr marL="63500" indent="0"/>
                      <a:r>
                        <a:rPr lang="tr" sz="1000" spc="-50"/>
                        <a:t>Z</a:t>
                      </a:r>
                      <a:endParaRPr lang="tr" sz="1000" spc="-50">
                        <a:latin typeface="Lucida Sans Unicode"/>
                      </a:endParaRPr>
                    </a:p>
                  </a:txBody>
                  <a:tcPr marL="0" marR="0" marT="0" marB="0" anchor="ctr"/>
                </a:tc>
                <a:tc>
                  <a:txBody>
                    <a:bodyPr/>
                    <a:lstStyle/>
                    <a:p>
                      <a:endParaRPr sz="1200" dirty="0"/>
                    </a:p>
                  </a:txBody>
                  <a:tcPr marL="0" marR="0" marT="0" marB="0" anchor="ctr"/>
                </a:tc>
                <a:tc>
                  <a:txBody>
                    <a:bodyPr/>
                    <a:lstStyle/>
                    <a:p>
                      <a:endParaRPr sz="1200"/>
                    </a:p>
                  </a:txBody>
                  <a:tcPr marL="0" marR="0" marT="0" marB="0" anchor="ctr"/>
                </a:tc>
              </a:tr>
              <a:tr h="258688">
                <a:tc>
                  <a:txBody>
                    <a:bodyPr/>
                    <a:lstStyle/>
                    <a:p>
                      <a:pPr marL="76200" indent="0"/>
                      <a:r>
                        <a:rPr lang="tr" sz="1000" spc="-50"/>
                        <a:t>İL MAHALLİ İDARELER MÜDÜRLÜĞÜ</a:t>
                      </a:r>
                      <a:endParaRPr lang="tr" sz="1000" spc="-50">
                        <a:solidFill>
                          <a:srgbClr val="1F1919"/>
                        </a:solidFill>
                        <a:latin typeface="Lucida Sans Unicode"/>
                      </a:endParaRPr>
                    </a:p>
                  </a:txBody>
                  <a:tcPr marL="0" marR="0" marT="0" marB="0" anchor="ctr"/>
                </a:tc>
                <a:tc>
                  <a:txBody>
                    <a:bodyPr/>
                    <a:lstStyle/>
                    <a:p>
                      <a:pPr marL="63500" indent="0"/>
                      <a:r>
                        <a:rPr lang="tr" sz="1300" spc="-50"/>
                        <a:t>z</a:t>
                      </a:r>
                      <a:endParaRPr lang="tr" sz="1300" spc="-50">
                        <a:solidFill>
                          <a:srgbClr val="1F1919"/>
                        </a:solidFill>
                        <a:latin typeface="Lucida Sans Unicode"/>
                      </a:endParaRPr>
                    </a:p>
                  </a:txBody>
                  <a:tcPr marL="0" marR="0" marT="0" marB="0" anchor="ctr"/>
                </a:tc>
                <a:tc>
                  <a:txBody>
                    <a:bodyPr/>
                    <a:lstStyle/>
                    <a:p>
                      <a:endParaRPr sz="1200" dirty="0"/>
                    </a:p>
                  </a:txBody>
                  <a:tcPr marL="0" marR="0" marT="0" marB="0" anchor="ctr"/>
                </a:tc>
                <a:tc>
                  <a:txBody>
                    <a:bodyPr/>
                    <a:lstStyle/>
                    <a:p>
                      <a:endParaRPr sz="1200"/>
                    </a:p>
                  </a:txBody>
                  <a:tcPr marL="0" marR="0" marT="0" marB="0" anchor="ctr"/>
                </a:tc>
              </a:tr>
              <a:tr h="258688">
                <a:tc>
                  <a:txBody>
                    <a:bodyPr/>
                    <a:lstStyle/>
                    <a:p>
                      <a:pPr marL="76200" indent="0"/>
                      <a:r>
                        <a:rPr lang="tr" sz="1000" spc="-50"/>
                        <a:t>İL EMNİYET MÜDÜRLÜĞÜ</a:t>
                      </a:r>
                      <a:endParaRPr lang="tr" sz="1000" spc="-50">
                        <a:solidFill>
                          <a:srgbClr val="1F1919"/>
                        </a:solidFill>
                        <a:latin typeface="Lucida Sans Unicode"/>
                      </a:endParaRPr>
                    </a:p>
                  </a:txBody>
                  <a:tcPr marL="0" marR="0" marT="0" marB="0" anchor="ctr"/>
                </a:tc>
                <a:tc>
                  <a:txBody>
                    <a:bodyPr/>
                    <a:lstStyle/>
                    <a:p>
                      <a:pPr marL="63500" indent="0"/>
                      <a:r>
                        <a:rPr lang="tr" sz="1300" spc="-50"/>
                        <a:t>z</a:t>
                      </a:r>
                      <a:endParaRPr lang="tr" sz="1300" spc="-50">
                        <a:latin typeface="Lucida Sans Unicode"/>
                      </a:endParaRPr>
                    </a:p>
                  </a:txBody>
                  <a:tcPr marL="0" marR="0" marT="0" marB="0" anchor="ctr"/>
                </a:tc>
                <a:tc>
                  <a:txBody>
                    <a:bodyPr/>
                    <a:lstStyle/>
                    <a:p>
                      <a:endParaRPr sz="1200" dirty="0"/>
                    </a:p>
                  </a:txBody>
                  <a:tcPr marL="0" marR="0" marT="0" marB="0" anchor="ctr"/>
                </a:tc>
                <a:tc>
                  <a:txBody>
                    <a:bodyPr/>
                    <a:lstStyle/>
                    <a:p>
                      <a:endParaRPr sz="1200"/>
                    </a:p>
                  </a:txBody>
                  <a:tcPr marL="0" marR="0" marT="0" marB="0" anchor="ctr"/>
                </a:tc>
              </a:tr>
              <a:tr h="258688">
                <a:tc>
                  <a:txBody>
                    <a:bodyPr/>
                    <a:lstStyle/>
                    <a:p>
                      <a:pPr marL="76200" indent="0"/>
                      <a:r>
                        <a:rPr lang="tr" sz="1000" spc="-50"/>
                        <a:t>İL JANDARMA KOMUTANLIĞI</a:t>
                      </a:r>
                      <a:endParaRPr lang="tr" sz="1000" spc="-50">
                        <a:solidFill>
                          <a:srgbClr val="1F1919"/>
                        </a:solidFill>
                        <a:latin typeface="Lucida Sans Unicode"/>
                      </a:endParaRPr>
                    </a:p>
                  </a:txBody>
                  <a:tcPr marL="0" marR="0" marT="0" marB="0" anchor="ctr"/>
                </a:tc>
                <a:tc>
                  <a:txBody>
                    <a:bodyPr/>
                    <a:lstStyle/>
                    <a:p>
                      <a:pPr marL="63500" indent="0"/>
                      <a:r>
                        <a:rPr lang="tr" sz="1300" spc="-50"/>
                        <a:t>z</a:t>
                      </a:r>
                      <a:endParaRPr lang="tr" sz="1300" spc="-50">
                        <a:solidFill>
                          <a:srgbClr val="3E1912"/>
                        </a:solidFill>
                        <a:latin typeface="Lucida Sans Unicode"/>
                      </a:endParaRPr>
                    </a:p>
                  </a:txBody>
                  <a:tcPr marL="0" marR="0" marT="0" marB="0" anchor="ctr"/>
                </a:tc>
                <a:tc>
                  <a:txBody>
                    <a:bodyPr/>
                    <a:lstStyle/>
                    <a:p>
                      <a:endParaRPr sz="1200" dirty="0"/>
                    </a:p>
                  </a:txBody>
                  <a:tcPr marL="0" marR="0" marT="0" marB="0" anchor="ctr"/>
                </a:tc>
                <a:tc>
                  <a:txBody>
                    <a:bodyPr/>
                    <a:lstStyle/>
                    <a:p>
                      <a:endParaRPr sz="1200" dirty="0"/>
                    </a:p>
                  </a:txBody>
                  <a:tcPr marL="0" marR="0" marT="0" marB="0" anchor="ctr"/>
                </a:tc>
              </a:tr>
              <a:tr h="1353132">
                <a:tc gridSpan="4">
                  <a:txBody>
                    <a:bodyPr/>
                    <a:lstStyle/>
                    <a:p>
                      <a:pPr marL="76200" indent="0">
                        <a:spcAft>
                          <a:spcPts val="5460"/>
                        </a:spcAft>
                      </a:pPr>
                      <a:endParaRPr lang="tr" sz="1000" spc="-50" dirty="0">
                        <a:solidFill>
                          <a:srgbClr val="1F1919"/>
                        </a:solidFill>
                        <a:latin typeface="Lucida Sans Unicode"/>
                      </a:endParaRPr>
                    </a:p>
                  </a:txBody>
                  <a:tcPr marL="0" marR="0" marT="0" marB="0" anchor="ctr"/>
                </a:tc>
                <a:tc hMerge="1">
                  <a:txBody>
                    <a:bodyPr/>
                    <a:lstStyle/>
                    <a:p>
                      <a:endParaRPr sz="6800"/>
                    </a:p>
                  </a:txBody>
                  <a:tcPr marL="0" marR="0" marT="0" marB="0" anchor="ctr"/>
                </a:tc>
                <a:tc hMerge="1">
                  <a:txBody>
                    <a:bodyPr/>
                    <a:lstStyle/>
                    <a:p>
                      <a:endParaRPr sz="6800"/>
                    </a:p>
                  </a:txBody>
                  <a:tcPr marL="0" marR="0" marT="0" marB="0" anchor="ctr"/>
                </a:tc>
                <a:tc hMerge="1">
                  <a:txBody>
                    <a:bodyPr/>
                    <a:lstStyle/>
                    <a:p>
                      <a:endParaRPr sz="6800"/>
                    </a:p>
                  </a:txBody>
                  <a:tcPr marL="0" marR="0" marT="0" marB="0" anchor="ctr"/>
                </a:tc>
              </a:tr>
            </a:tbl>
          </a:graphicData>
        </a:graphic>
      </p:graphicFrame>
      <p:sp>
        <p:nvSpPr>
          <p:cNvPr id="6" name="5 Dikdörtgen"/>
          <p:cNvSpPr/>
          <p:nvPr/>
        </p:nvSpPr>
        <p:spPr>
          <a:xfrm>
            <a:off x="2968752" y="8948928"/>
            <a:ext cx="1469136" cy="173736"/>
          </a:xfrm>
          <a:prstGeom prst="rect">
            <a:avLst/>
          </a:prstGeom>
        </p:spPr>
        <p:txBody>
          <a:bodyPr lIns="0" tIns="0" rIns="0" bIns="0">
            <a:noAutofit/>
          </a:bodyPr>
          <a:lstStyle/>
          <a:p>
            <a:pPr indent="0"/>
            <a:endParaRPr lang="tr" sz="1000" spc="-50" dirty="0">
              <a:solidFill>
                <a:srgbClr val="1F1919"/>
              </a:solidFill>
              <a:latin typeface="Lucida Sans Unicode"/>
            </a:endParaRPr>
          </a:p>
        </p:txBody>
      </p:sp>
      <p:sp>
        <p:nvSpPr>
          <p:cNvPr id="7" name="6 Dikdörtgen"/>
          <p:cNvSpPr/>
          <p:nvPr/>
        </p:nvSpPr>
        <p:spPr>
          <a:xfrm>
            <a:off x="995343" y="8062138"/>
            <a:ext cx="5913120" cy="743712"/>
          </a:xfrm>
          <a:prstGeom prst="rect">
            <a:avLst/>
          </a:prstGeom>
        </p:spPr>
        <p:txBody>
          <a:bodyPr lIns="0" tIns="0" rIns="0" bIns="0">
            <a:noAutofit/>
          </a:bodyPr>
          <a:lstStyle/>
          <a:p>
            <a:pPr marL="2120900" indent="0">
              <a:spcBef>
                <a:spcPts val="630"/>
              </a:spcBef>
              <a:spcAft>
                <a:spcPts val="1470"/>
              </a:spcAft>
            </a:pPr>
            <a:r>
              <a:rPr lang="tr" sz="900" dirty="0" smtClean="0">
                <a:solidFill>
                  <a:srgbClr val="FA1825"/>
                </a:solidFill>
                <a:latin typeface="Lucida Sans Unicode"/>
              </a:rPr>
              <a:t>          İç </a:t>
            </a:r>
            <a:r>
              <a:rPr lang="tr" sz="900" dirty="0">
                <a:solidFill>
                  <a:srgbClr val="FA1825"/>
                </a:solidFill>
                <a:latin typeface="Lucida Sans Unicode"/>
              </a:rPr>
              <a:t>Paydaş </a:t>
            </a:r>
            <a:r>
              <a:rPr lang="tr" sz="900" dirty="0" smtClean="0">
                <a:solidFill>
                  <a:srgbClr val="FA1825"/>
                </a:solidFill>
                <a:latin typeface="Lucida Sans Unicode"/>
              </a:rPr>
              <a:t>Matrisi</a:t>
            </a:r>
            <a:endParaRPr lang="tr" sz="900" dirty="0">
              <a:solidFill>
                <a:srgbClr val="FA1825"/>
              </a:solidFill>
              <a:latin typeface="Lucida Sans Unicode"/>
            </a:endParaRPr>
          </a:p>
        </p:txBody>
      </p:sp>
      <p:graphicFrame>
        <p:nvGraphicFramePr>
          <p:cNvPr id="12" name="11 Tablo"/>
          <p:cNvGraphicFramePr>
            <a:graphicFrameLocks noGrp="1"/>
          </p:cNvGraphicFramePr>
          <p:nvPr/>
        </p:nvGraphicFramePr>
        <p:xfrm>
          <a:off x="1504950" y="8048625"/>
          <a:ext cx="1057275" cy="371475"/>
        </p:xfrm>
        <a:graphic>
          <a:graphicData uri="http://schemas.openxmlformats.org/drawingml/2006/table">
            <a:tbl>
              <a:tblPr/>
              <a:tblGrid>
                <a:gridCol w="1057275"/>
              </a:tblGrid>
              <a:tr h="371475">
                <a:tc>
                  <a:txBody>
                    <a:bodyPr/>
                    <a:lstStyle/>
                    <a:p>
                      <a:endParaRPr lang="tr-TR" dirty="0"/>
                    </a:p>
                  </a:txBody>
                  <a:tcPr>
                    <a:lnL w="12700" cmpd="sng">
                      <a:noFill/>
                      <a:prstDash val="solid"/>
                    </a:lnL>
                    <a:lnR w="12700" cmpd="sng">
                      <a:noFill/>
                      <a:prstDash val="solid"/>
                    </a:lnR>
                    <a:lnT w="12700" cmpd="sng">
                      <a:noFill/>
                      <a:prstDash val="solid"/>
                    </a:lnT>
                    <a:lnB w="12700" cmpd="sng">
                      <a:noFill/>
                      <a:prstDash val="solid"/>
                    </a:lnB>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4968"/>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3" name="2 Dikdörtgen"/>
          <p:cNvSpPr/>
          <p:nvPr/>
        </p:nvSpPr>
        <p:spPr>
          <a:xfrm>
            <a:off x="722376" y="795528"/>
            <a:ext cx="5727192" cy="182880"/>
          </a:xfrm>
          <a:prstGeom prst="rect">
            <a:avLst/>
          </a:prstGeom>
        </p:spPr>
        <p:txBody>
          <a:bodyPr lIns="0" tIns="0" rIns="0" bIns="0">
            <a:noAutofit/>
          </a:bodyPr>
          <a:lstStyle/>
          <a:p>
            <a:pPr indent="0">
              <a:spcAft>
                <a:spcPts val="252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4648" cy="161544"/>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İL ÖZEL İDARESİ</a:t>
            </a:r>
          </a:p>
        </p:txBody>
      </p:sp>
      <p:sp>
        <p:nvSpPr>
          <p:cNvPr id="5" name="4 Dikdörtgen"/>
          <p:cNvSpPr/>
          <p:nvPr/>
        </p:nvSpPr>
        <p:spPr>
          <a:xfrm>
            <a:off x="722376" y="1414272"/>
            <a:ext cx="5727192" cy="216408"/>
          </a:xfrm>
          <a:prstGeom prst="rect">
            <a:avLst/>
          </a:prstGeom>
          <a:solidFill>
            <a:srgbClr val="FE5A27"/>
          </a:solidFill>
        </p:spPr>
        <p:txBody>
          <a:bodyPr lIns="0" tIns="0" rIns="0" bIns="0">
            <a:noAutofit/>
          </a:bodyPr>
          <a:lstStyle/>
          <a:p>
            <a:pPr marL="2209800" indent="0">
              <a:spcBef>
                <a:spcPts val="2520"/>
              </a:spcBef>
              <a:spcAft>
                <a:spcPts val="630"/>
              </a:spcAft>
            </a:pPr>
            <a:r>
              <a:rPr lang="tr" sz="1100" spc="-50">
                <a:solidFill>
                  <a:srgbClr val="FFFFFF"/>
                </a:solidFill>
                <a:latin typeface="Lucida Sans Unicode"/>
              </a:rPr>
              <a:t>DIŞ PAYDAŞ MATRİSİ</a:t>
            </a:r>
          </a:p>
        </p:txBody>
      </p:sp>
      <p:graphicFrame>
        <p:nvGraphicFramePr>
          <p:cNvPr id="6" name="5 Tablo"/>
          <p:cNvGraphicFramePr>
            <a:graphicFrameLocks noGrp="1"/>
          </p:cNvGraphicFramePr>
          <p:nvPr/>
        </p:nvGraphicFramePr>
        <p:xfrm>
          <a:off x="969264" y="1722120"/>
          <a:ext cx="5477256" cy="4881958"/>
        </p:xfrm>
        <a:graphic>
          <a:graphicData uri="http://schemas.openxmlformats.org/drawingml/2006/table">
            <a:tbl>
              <a:tblPr>
                <a:tableStyleId>{073A0DAA-6AF3-43AB-8588-CEC1D06C72B9}</a:tableStyleId>
              </a:tblPr>
              <a:tblGrid>
                <a:gridCol w="3886200"/>
                <a:gridCol w="527304"/>
                <a:gridCol w="527304"/>
                <a:gridCol w="536448"/>
              </a:tblGrid>
              <a:tr h="313006">
                <a:tc>
                  <a:txBody>
                    <a:bodyPr/>
                    <a:lstStyle/>
                    <a:p>
                      <a:pPr marL="88900" indent="0"/>
                      <a:r>
                        <a:rPr lang="tr" sz="1000" spc="-50" dirty="0"/>
                        <a:t>PAYDAŞ ADI ( DIŞ PAYDAŞ)</a:t>
                      </a:r>
                      <a:endParaRPr lang="tr" sz="1000" spc="-50" dirty="0">
                        <a:solidFill>
                          <a:srgbClr val="FFFFFF"/>
                        </a:solidFill>
                        <a:latin typeface="Lucida Sans Unicode"/>
                      </a:endParaRPr>
                    </a:p>
                  </a:txBody>
                  <a:tcPr marL="0" marR="0" marT="0" marB="0" anchor="ctr"/>
                </a:tc>
                <a:tc gridSpan="3">
                  <a:txBody>
                    <a:bodyPr/>
                    <a:lstStyle/>
                    <a:p>
                      <a:pPr marL="215900" indent="0"/>
                      <a:r>
                        <a:rPr lang="tr" sz="1000" spc="-50"/>
                        <a:t>ETKİLEME GUCU</a:t>
                      </a:r>
                      <a:endParaRPr lang="tr" sz="1000" spc="-50">
                        <a:solidFill>
                          <a:srgbClr val="FFFFFF"/>
                        </a:solidFill>
                        <a:latin typeface="Lucida Sans Unicode"/>
                      </a:endParaRPr>
                    </a:p>
                  </a:txBody>
                  <a:tcPr marL="0" marR="0" marT="0" marB="0" anchor="ctr"/>
                </a:tc>
                <a:tc hMerge="1">
                  <a:txBody>
                    <a:bodyPr/>
                    <a:lstStyle/>
                    <a:p>
                      <a:endParaRPr sz="1000"/>
                    </a:p>
                  </a:txBody>
                  <a:tcPr marL="0" marR="0" marT="0" marB="0"/>
                </a:tc>
                <a:tc hMerge="1">
                  <a:txBody>
                    <a:bodyPr/>
                    <a:lstStyle/>
                    <a:p>
                      <a:endParaRPr sz="1000"/>
                    </a:p>
                  </a:txBody>
                  <a:tcPr marL="0" marR="0" marT="0" marB="0"/>
                </a:tc>
              </a:tr>
              <a:tr h="204216">
                <a:tc>
                  <a:txBody>
                    <a:bodyPr/>
                    <a:lstStyle/>
                    <a:p>
                      <a:pPr marL="88900" indent="0"/>
                      <a:r>
                        <a:rPr lang="tr" sz="1000" spc="-50" dirty="0"/>
                        <a:t>İÇİŞLERİ BAKANLIĞI</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endParaRPr sz="1000"/>
                    </a:p>
                  </a:txBody>
                  <a:tcPr marL="0" marR="0" marT="0" marB="0" anchor="ctr"/>
                </a:tc>
                <a:tc>
                  <a:txBody>
                    <a:bodyPr/>
                    <a:lstStyle/>
                    <a:p>
                      <a:pPr marL="88900" indent="0"/>
                      <a:r>
                        <a:rPr lang="tr" sz="1000" spc="-50"/>
                        <a:t>G</a:t>
                      </a:r>
                      <a:endParaRPr lang="tr" sz="1000" spc="-50">
                        <a:solidFill>
                          <a:srgbClr val="1F1919"/>
                        </a:solidFill>
                        <a:latin typeface="Lucida Sans Unicode"/>
                      </a:endParaRPr>
                    </a:p>
                  </a:txBody>
                  <a:tcPr marL="0" marR="0" marT="0" marB="0" anchor="ctr"/>
                </a:tc>
              </a:tr>
              <a:tr h="210312">
                <a:tc>
                  <a:txBody>
                    <a:bodyPr/>
                    <a:lstStyle/>
                    <a:p>
                      <a:pPr marL="88900" indent="0"/>
                      <a:r>
                        <a:rPr lang="tr" sz="1000" spc="-50" dirty="0"/>
                        <a:t>MALİYE BAKANLIĞI</a:t>
                      </a:r>
                      <a:endParaRPr lang="tr" sz="1000" spc="-50" dirty="0">
                        <a:latin typeface="Lucida Sans Unicode"/>
                      </a:endParaRPr>
                    </a:p>
                  </a:txBody>
                  <a:tcPr marL="0" marR="0" marT="0" marB="0" anchor="ctr"/>
                </a:tc>
                <a:tc>
                  <a:txBody>
                    <a:bodyPr/>
                    <a:lstStyle/>
                    <a:p>
                      <a:endParaRPr sz="1000" dirty="0"/>
                    </a:p>
                  </a:txBody>
                  <a:tcPr marL="0" marR="0" marT="0" marB="0" anchor="ctr"/>
                </a:tc>
                <a:tc>
                  <a:txBody>
                    <a:bodyPr/>
                    <a:lstStyle/>
                    <a:p>
                      <a:endParaRPr sz="1000" dirty="0"/>
                    </a:p>
                  </a:txBody>
                  <a:tcPr marL="0" marR="0" marT="0" marB="0" anchor="ctr"/>
                </a:tc>
                <a:tc>
                  <a:txBody>
                    <a:bodyPr/>
                    <a:lstStyle/>
                    <a:p>
                      <a:pPr marL="88900" indent="0"/>
                      <a:r>
                        <a:rPr lang="tr" sz="1000" spc="-50"/>
                        <a:t>G</a:t>
                      </a:r>
                      <a:endParaRPr lang="tr" sz="1000" spc="-50">
                        <a:solidFill>
                          <a:srgbClr val="1F1919"/>
                        </a:solidFill>
                        <a:latin typeface="Lucida Sans Unicode"/>
                      </a:endParaRPr>
                    </a:p>
                  </a:txBody>
                  <a:tcPr marL="0" marR="0" marT="0" marB="0" anchor="ctr"/>
                </a:tc>
              </a:tr>
              <a:tr h="204216">
                <a:tc>
                  <a:txBody>
                    <a:bodyPr/>
                    <a:lstStyle/>
                    <a:p>
                      <a:pPr marL="88900" indent="0"/>
                      <a:r>
                        <a:rPr lang="tr" sz="1000" spc="-50" dirty="0"/>
                        <a:t>KALKINMA BAKANLIĞI</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endParaRPr sz="1000" dirty="0"/>
                    </a:p>
                  </a:txBody>
                  <a:tcPr marL="0" marR="0" marT="0" marB="0" anchor="ctr"/>
                </a:tc>
                <a:tc>
                  <a:txBody>
                    <a:bodyPr/>
                    <a:lstStyle/>
                    <a:p>
                      <a:pPr marL="88900" indent="0"/>
                      <a:r>
                        <a:rPr lang="tr" sz="1000" spc="-50"/>
                        <a:t>G</a:t>
                      </a:r>
                      <a:endParaRPr lang="tr" sz="1000" spc="-50">
                        <a:latin typeface="Lucida Sans Unicode"/>
                      </a:endParaRPr>
                    </a:p>
                  </a:txBody>
                  <a:tcPr marL="0" marR="0" marT="0" marB="0" anchor="ctr"/>
                </a:tc>
              </a:tr>
              <a:tr h="210312">
                <a:tc>
                  <a:txBody>
                    <a:bodyPr/>
                    <a:lstStyle/>
                    <a:p>
                      <a:pPr marL="88900" indent="0"/>
                      <a:r>
                        <a:rPr lang="tr" sz="1000" spc="-50" dirty="0"/>
                        <a:t>SAYIŞTAY</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endParaRPr sz="1000" dirty="0"/>
                    </a:p>
                  </a:txBody>
                  <a:tcPr marL="0" marR="0" marT="0" marB="0" anchor="ctr"/>
                </a:tc>
                <a:tc>
                  <a:txBody>
                    <a:bodyPr/>
                    <a:lstStyle/>
                    <a:p>
                      <a:pPr marL="88900" indent="0"/>
                      <a:r>
                        <a:rPr lang="tr" sz="1000" spc="-50"/>
                        <a:t>G</a:t>
                      </a:r>
                      <a:endParaRPr lang="tr" sz="1000" spc="-50">
                        <a:solidFill>
                          <a:srgbClr val="1F1919"/>
                        </a:solidFill>
                        <a:latin typeface="Lucida Sans Unicode"/>
                      </a:endParaRPr>
                    </a:p>
                  </a:txBody>
                  <a:tcPr marL="0" marR="0" marT="0" marB="0" anchor="ctr"/>
                </a:tc>
              </a:tr>
              <a:tr h="213360">
                <a:tc>
                  <a:txBody>
                    <a:bodyPr/>
                    <a:lstStyle/>
                    <a:p>
                      <a:pPr marL="88900" indent="0"/>
                      <a:r>
                        <a:rPr lang="tr" sz="1000" cap="small" spc="-50" dirty="0"/>
                        <a:t>İŞGEM</a:t>
                      </a:r>
                      <a:endParaRPr lang="tr" sz="1000" cap="small" spc="-50" dirty="0">
                        <a:latin typeface="Lucida Sans Unicode"/>
                      </a:endParaRPr>
                    </a:p>
                  </a:txBody>
                  <a:tcPr marL="0" marR="0" marT="0" marB="0" anchor="ctr"/>
                </a:tc>
                <a:tc>
                  <a:txBody>
                    <a:bodyPr/>
                    <a:lstStyle/>
                    <a:p>
                      <a:endParaRPr sz="1000"/>
                    </a:p>
                  </a:txBody>
                  <a:tcPr marL="0" marR="0" marT="0" marB="0" anchor="ctr"/>
                </a:tc>
                <a:tc>
                  <a:txBody>
                    <a:bodyPr/>
                    <a:lstStyle/>
                    <a:p>
                      <a:endParaRPr sz="1000" dirty="0"/>
                    </a:p>
                  </a:txBody>
                  <a:tcPr marL="0" marR="0" marT="0" marB="0" anchor="ctr"/>
                </a:tc>
                <a:tc>
                  <a:txBody>
                    <a:bodyPr/>
                    <a:lstStyle/>
                    <a:p>
                      <a:pPr marL="88900" indent="0"/>
                      <a:r>
                        <a:rPr lang="tr" sz="1000" spc="-50"/>
                        <a:t>G</a:t>
                      </a:r>
                      <a:endParaRPr lang="tr" sz="1000" spc="-50">
                        <a:solidFill>
                          <a:srgbClr val="3E1912"/>
                        </a:solidFill>
                        <a:latin typeface="Lucida Sans Unicode"/>
                      </a:endParaRPr>
                    </a:p>
                  </a:txBody>
                  <a:tcPr marL="0" marR="0" marT="0" marB="0" anchor="ctr"/>
                </a:tc>
              </a:tr>
              <a:tr h="204216">
                <a:tc>
                  <a:txBody>
                    <a:bodyPr/>
                    <a:lstStyle/>
                    <a:p>
                      <a:pPr marL="88900" indent="0"/>
                      <a:r>
                        <a:rPr lang="tr" sz="1000" spc="-50" dirty="0"/>
                        <a:t>DEFTERDARLIK</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pPr marL="101600" indent="0"/>
                      <a:r>
                        <a:rPr lang="tr" sz="1000" spc="-50"/>
                        <a:t>o</a:t>
                      </a:r>
                      <a:endParaRPr lang="tr" sz="1000" spc="-50">
                        <a:latin typeface="Lucida Sans Unicode"/>
                      </a:endParaRPr>
                    </a:p>
                  </a:txBody>
                  <a:tcPr marL="0" marR="0" marT="0" marB="0" anchor="ctr"/>
                </a:tc>
                <a:tc>
                  <a:txBody>
                    <a:bodyPr/>
                    <a:lstStyle/>
                    <a:p>
                      <a:endParaRPr sz="1000"/>
                    </a:p>
                  </a:txBody>
                  <a:tcPr marL="0" marR="0" marT="0" marB="0" anchor="ctr"/>
                </a:tc>
              </a:tr>
              <a:tr h="204216">
                <a:tc>
                  <a:txBody>
                    <a:bodyPr/>
                    <a:lstStyle/>
                    <a:p>
                      <a:pPr marL="88900" indent="0"/>
                      <a:r>
                        <a:rPr lang="tr" sz="1000" spc="-50" dirty="0" smtClean="0"/>
                        <a:t>ERZİNCAN </a:t>
                      </a:r>
                      <a:r>
                        <a:rPr lang="tr" sz="1000" spc="-50" dirty="0"/>
                        <a:t>BELEDİYESİ</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pPr marL="101600" indent="0"/>
                      <a:r>
                        <a:rPr lang="tr" sz="1000" spc="-50" dirty="0"/>
                        <a:t>o</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r>
              <a:tr h="213360">
                <a:tc>
                  <a:txBody>
                    <a:bodyPr/>
                    <a:lstStyle/>
                    <a:p>
                      <a:pPr marL="88900" indent="0"/>
                      <a:r>
                        <a:rPr lang="tr" sz="1000" spc="-50" dirty="0" smtClean="0"/>
                        <a:t>ERZİNCAN </a:t>
                      </a:r>
                      <a:r>
                        <a:rPr lang="tr" sz="1000" spc="-50" dirty="0"/>
                        <a:t>ÜNİVERSİTESİ REKTÖRLÜĞÜ</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pPr marL="101600" indent="0"/>
                      <a:r>
                        <a:rPr lang="tr" sz="1000" spc="-50" dirty="0"/>
                        <a:t>o</a:t>
                      </a:r>
                      <a:endParaRPr lang="tr" sz="1000" spc="-50" dirty="0">
                        <a:latin typeface="Lucida Sans Unicode"/>
                      </a:endParaRPr>
                    </a:p>
                  </a:txBody>
                  <a:tcPr marL="0" marR="0" marT="0" marB="0" anchor="ctr"/>
                </a:tc>
                <a:tc>
                  <a:txBody>
                    <a:bodyPr/>
                    <a:lstStyle/>
                    <a:p>
                      <a:endParaRPr sz="1000"/>
                    </a:p>
                  </a:txBody>
                  <a:tcPr marL="0" marR="0" marT="0" marB="0" anchor="ctr"/>
                </a:tc>
              </a:tr>
              <a:tr h="201168">
                <a:tc>
                  <a:txBody>
                    <a:bodyPr/>
                    <a:lstStyle/>
                    <a:p>
                      <a:pPr marL="88900" indent="0"/>
                      <a:r>
                        <a:rPr lang="tr" sz="1000" spc="-50" dirty="0" smtClean="0"/>
                        <a:t>KARAYOLLARI</a:t>
                      </a:r>
                      <a:endParaRPr lang="tr" sz="1000" spc="-50" dirty="0">
                        <a:latin typeface="Lucida Sans Unicode"/>
                      </a:endParaRPr>
                    </a:p>
                  </a:txBody>
                  <a:tcPr marL="0" marR="0" marT="0" marB="0" anchor="ctr"/>
                </a:tc>
                <a:tc>
                  <a:txBody>
                    <a:bodyPr/>
                    <a:lstStyle/>
                    <a:p>
                      <a:endParaRPr sz="1000"/>
                    </a:p>
                  </a:txBody>
                  <a:tcPr marL="0" marR="0" marT="0" marB="0" anchor="ctr"/>
                </a:tc>
                <a:tc>
                  <a:txBody>
                    <a:bodyPr/>
                    <a:lstStyle/>
                    <a:p>
                      <a:pPr marL="101600" indent="0"/>
                      <a:r>
                        <a:rPr lang="tr" sz="1000" spc="-50" dirty="0"/>
                        <a:t>o</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r>
              <a:tr h="210312">
                <a:tc>
                  <a:txBody>
                    <a:bodyPr/>
                    <a:lstStyle/>
                    <a:p>
                      <a:pPr marL="88900" indent="0"/>
                      <a:r>
                        <a:rPr lang="tr" sz="1000" spc="-50" dirty="0" smtClean="0"/>
                        <a:t>DSİ</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pPr marL="101600" indent="0"/>
                      <a:r>
                        <a:rPr lang="tr" sz="1000" spc="-50" dirty="0"/>
                        <a:t>o</a:t>
                      </a:r>
                      <a:endParaRPr lang="tr" sz="1000" spc="-50" dirty="0">
                        <a:latin typeface="Lucida Sans Unicode"/>
                      </a:endParaRPr>
                    </a:p>
                  </a:txBody>
                  <a:tcPr marL="0" marR="0" marT="0" marB="0" anchor="ctr"/>
                </a:tc>
                <a:tc>
                  <a:txBody>
                    <a:bodyPr/>
                    <a:lstStyle/>
                    <a:p>
                      <a:endParaRPr sz="1000" dirty="0"/>
                    </a:p>
                  </a:txBody>
                  <a:tcPr marL="0" marR="0" marT="0" marB="0" anchor="ctr"/>
                </a:tc>
              </a:tr>
              <a:tr h="207264">
                <a:tc>
                  <a:txBody>
                    <a:bodyPr/>
                    <a:lstStyle/>
                    <a:p>
                      <a:pPr marL="88900" indent="0"/>
                      <a:r>
                        <a:rPr lang="tr" sz="1000" spc="-50" dirty="0"/>
                        <a:t>ORMAN İŞLETME MÜDÜRLÜĞÜ</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pPr marL="101600" indent="0"/>
                      <a:r>
                        <a:rPr lang="tr" sz="1000" spc="-50" dirty="0"/>
                        <a:t>o</a:t>
                      </a:r>
                      <a:endParaRPr lang="tr" sz="1000" spc="-50" dirty="0">
                        <a:solidFill>
                          <a:srgbClr val="1F1919"/>
                        </a:solidFill>
                        <a:latin typeface="Lucida Sans Unicode"/>
                      </a:endParaRPr>
                    </a:p>
                  </a:txBody>
                  <a:tcPr marL="0" marR="0" marT="0" marB="0" anchor="ctr"/>
                </a:tc>
                <a:tc>
                  <a:txBody>
                    <a:bodyPr/>
                    <a:lstStyle/>
                    <a:p>
                      <a:endParaRPr sz="1000" dirty="0"/>
                    </a:p>
                  </a:txBody>
                  <a:tcPr marL="0" marR="0" marT="0" marB="0" anchor="ctr"/>
                </a:tc>
              </a:tr>
              <a:tr h="210312">
                <a:tc>
                  <a:txBody>
                    <a:bodyPr/>
                    <a:lstStyle/>
                    <a:p>
                      <a:pPr marL="88900" indent="0"/>
                      <a:r>
                        <a:rPr lang="tr" sz="1000" spc="-50" dirty="0" smtClean="0"/>
                        <a:t>3.ORDU </a:t>
                      </a:r>
                      <a:r>
                        <a:rPr lang="tr" sz="1000" spc="-50" dirty="0"/>
                        <a:t>KOMUTANLIĞI</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pPr marL="101600" indent="0"/>
                      <a:r>
                        <a:rPr lang="tr" sz="1000" spc="-50"/>
                        <a:t>o</a:t>
                      </a:r>
                      <a:endParaRPr lang="tr" sz="1000" spc="-50">
                        <a:solidFill>
                          <a:srgbClr val="1F1919"/>
                        </a:solidFill>
                        <a:latin typeface="Lucida Sans Unicode"/>
                      </a:endParaRPr>
                    </a:p>
                  </a:txBody>
                  <a:tcPr marL="0" marR="0" marT="0" marB="0" anchor="ctr"/>
                </a:tc>
                <a:tc>
                  <a:txBody>
                    <a:bodyPr/>
                    <a:lstStyle/>
                    <a:p>
                      <a:endParaRPr sz="1000" dirty="0"/>
                    </a:p>
                  </a:txBody>
                  <a:tcPr marL="0" marR="0" marT="0" marB="0" anchor="ctr"/>
                </a:tc>
              </a:tr>
              <a:tr h="201168">
                <a:tc>
                  <a:txBody>
                    <a:bodyPr/>
                    <a:lstStyle/>
                    <a:p>
                      <a:pPr marL="88900" indent="0"/>
                      <a:r>
                        <a:rPr lang="tr" sz="1000" spc="-50" dirty="0" smtClean="0"/>
                        <a:t>ERZİNCAN </a:t>
                      </a:r>
                      <a:r>
                        <a:rPr lang="tr" sz="1000" spc="-50" dirty="0"/>
                        <a:t>BAROSU</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pPr marL="101600" indent="0"/>
                      <a:r>
                        <a:rPr lang="tr" sz="1000" spc="-50"/>
                        <a:t>o</a:t>
                      </a:r>
                      <a:endParaRPr lang="tr" sz="1000" spc="-50">
                        <a:solidFill>
                          <a:srgbClr val="1F1919"/>
                        </a:solidFill>
                        <a:latin typeface="Lucida Sans Unicode"/>
                      </a:endParaRPr>
                    </a:p>
                  </a:txBody>
                  <a:tcPr marL="0" marR="0" marT="0" marB="0" anchor="ctr"/>
                </a:tc>
                <a:tc>
                  <a:txBody>
                    <a:bodyPr/>
                    <a:lstStyle/>
                    <a:p>
                      <a:endParaRPr sz="1000" dirty="0"/>
                    </a:p>
                  </a:txBody>
                  <a:tcPr marL="0" marR="0" marT="0" marB="0" anchor="ctr"/>
                </a:tc>
              </a:tr>
              <a:tr h="213360">
                <a:tc>
                  <a:txBody>
                    <a:bodyPr/>
                    <a:lstStyle/>
                    <a:p>
                      <a:pPr marL="88900" indent="0"/>
                      <a:r>
                        <a:rPr lang="tr" sz="1000" spc="-50" dirty="0" smtClean="0"/>
                        <a:t>ERZİNCAN </a:t>
                      </a:r>
                      <a:r>
                        <a:rPr lang="tr" sz="1000" spc="-50" dirty="0"/>
                        <a:t>TİCARET VE SANAYİ ODASI</a:t>
                      </a:r>
                      <a:endParaRPr lang="tr" sz="1000" spc="-50" dirty="0">
                        <a:solidFill>
                          <a:srgbClr val="1F1919"/>
                        </a:solidFill>
                        <a:latin typeface="Lucida Sans Unicode"/>
                      </a:endParaRPr>
                    </a:p>
                  </a:txBody>
                  <a:tcPr marL="0" marR="0" marT="0" marB="0" anchor="ctr"/>
                </a:tc>
                <a:tc>
                  <a:txBody>
                    <a:bodyPr/>
                    <a:lstStyle/>
                    <a:p>
                      <a:endParaRPr sz="1000"/>
                    </a:p>
                  </a:txBody>
                  <a:tcPr marL="0" marR="0" marT="0" marB="0" anchor="ctr"/>
                </a:tc>
                <a:tc>
                  <a:txBody>
                    <a:bodyPr/>
                    <a:lstStyle/>
                    <a:p>
                      <a:pPr marL="101600" indent="0"/>
                      <a:r>
                        <a:rPr lang="tr" sz="1000" spc="-50"/>
                        <a:t>o</a:t>
                      </a:r>
                      <a:endParaRPr lang="tr" sz="1000" spc="-50">
                        <a:solidFill>
                          <a:srgbClr val="3E1912"/>
                        </a:solidFill>
                        <a:latin typeface="Lucida Sans Unicode"/>
                      </a:endParaRPr>
                    </a:p>
                  </a:txBody>
                  <a:tcPr marL="0" marR="0" marT="0" marB="0" anchor="ctr"/>
                </a:tc>
                <a:tc>
                  <a:txBody>
                    <a:bodyPr/>
                    <a:lstStyle/>
                    <a:p>
                      <a:endParaRPr sz="1000" dirty="0"/>
                    </a:p>
                  </a:txBody>
                  <a:tcPr marL="0" marR="0" marT="0" marB="0" anchor="ctr"/>
                </a:tc>
              </a:tr>
              <a:tr h="207264">
                <a:tc>
                  <a:txBody>
                    <a:bodyPr/>
                    <a:lstStyle/>
                    <a:p>
                      <a:pPr marL="88900" indent="0"/>
                      <a:r>
                        <a:rPr lang="tr" sz="1000" spc="-50" dirty="0"/>
                        <a:t>ESNAF VE SANATKÂRLAR ODASI</a:t>
                      </a:r>
                      <a:endParaRPr lang="tr" sz="1000" spc="-50" dirty="0">
                        <a:solidFill>
                          <a:srgbClr val="1F1919"/>
                        </a:solidFill>
                        <a:latin typeface="Lucida Sans Unicode"/>
                      </a:endParaRPr>
                    </a:p>
                  </a:txBody>
                  <a:tcPr marL="0" marR="0" marT="0" marB="0" anchor="ctr"/>
                </a:tc>
                <a:tc>
                  <a:txBody>
                    <a:bodyPr/>
                    <a:lstStyle/>
                    <a:p>
                      <a:pPr marL="114300" indent="0"/>
                      <a:r>
                        <a:rPr lang="tr" sz="1000" spc="-50"/>
                        <a:t>Z</a:t>
                      </a:r>
                      <a:endParaRPr lang="tr" sz="1000" spc="-50">
                        <a:solidFill>
                          <a:srgbClr val="3E1912"/>
                        </a:solidFill>
                        <a:latin typeface="Lucida Sans Unicode"/>
                      </a:endParaRPr>
                    </a:p>
                  </a:txBody>
                  <a:tcPr marL="0" marR="0" marT="0" marB="0" anchor="ctr"/>
                </a:tc>
                <a:tc>
                  <a:txBody>
                    <a:bodyPr/>
                    <a:lstStyle/>
                    <a:p>
                      <a:endParaRPr sz="1000"/>
                    </a:p>
                  </a:txBody>
                  <a:tcPr marL="0" marR="0" marT="0" marB="0" anchor="ctr"/>
                </a:tc>
                <a:tc>
                  <a:txBody>
                    <a:bodyPr/>
                    <a:lstStyle/>
                    <a:p>
                      <a:endParaRPr sz="1000" dirty="0"/>
                    </a:p>
                  </a:txBody>
                  <a:tcPr marL="0" marR="0" marT="0" marB="0" anchor="ctr"/>
                </a:tc>
              </a:tr>
              <a:tr h="207264">
                <a:tc>
                  <a:txBody>
                    <a:bodyPr/>
                    <a:lstStyle/>
                    <a:p>
                      <a:pPr marL="88900" indent="0"/>
                      <a:r>
                        <a:rPr lang="tr" sz="1000" spc="-50" dirty="0"/>
                        <a:t>SİYASI PARTİLER</a:t>
                      </a:r>
                      <a:endParaRPr lang="tr" sz="1000" spc="-50" dirty="0">
                        <a:solidFill>
                          <a:srgbClr val="3E1912"/>
                        </a:solidFill>
                        <a:latin typeface="Lucida Sans Unicode"/>
                      </a:endParaRPr>
                    </a:p>
                  </a:txBody>
                  <a:tcPr marL="0" marR="0" marT="0" marB="0" anchor="ctr"/>
                </a:tc>
                <a:tc>
                  <a:txBody>
                    <a:bodyPr/>
                    <a:lstStyle/>
                    <a:p>
                      <a:endParaRPr sz="1000"/>
                    </a:p>
                  </a:txBody>
                  <a:tcPr marL="0" marR="0" marT="0" marB="0" anchor="ctr"/>
                </a:tc>
                <a:tc>
                  <a:txBody>
                    <a:bodyPr/>
                    <a:lstStyle/>
                    <a:p>
                      <a:pPr marL="101600" indent="0"/>
                      <a:r>
                        <a:rPr lang="tr" sz="1000" spc="-50"/>
                        <a:t>o</a:t>
                      </a:r>
                      <a:endParaRPr lang="tr" sz="1000" spc="-50">
                        <a:solidFill>
                          <a:srgbClr val="3E1912"/>
                        </a:solidFill>
                        <a:latin typeface="Lucida Sans Unicode"/>
                      </a:endParaRPr>
                    </a:p>
                  </a:txBody>
                  <a:tcPr marL="0" marR="0" marT="0" marB="0" anchor="ctr"/>
                </a:tc>
                <a:tc>
                  <a:txBody>
                    <a:bodyPr/>
                    <a:lstStyle/>
                    <a:p>
                      <a:endParaRPr sz="1000" dirty="0"/>
                    </a:p>
                  </a:txBody>
                  <a:tcPr marL="0" marR="0" marT="0" marB="0" anchor="ctr"/>
                </a:tc>
              </a:tr>
              <a:tr h="204216">
                <a:tc>
                  <a:txBody>
                    <a:bodyPr/>
                    <a:lstStyle/>
                    <a:p>
                      <a:pPr marL="88900" indent="0"/>
                      <a:r>
                        <a:rPr lang="tr" sz="1000" spc="-50"/>
                        <a:t>SANAYİ KURULUŞLARI</a:t>
                      </a:r>
                      <a:endParaRPr lang="tr" sz="1000" spc="-50">
                        <a:solidFill>
                          <a:srgbClr val="1F1919"/>
                        </a:solidFill>
                        <a:latin typeface="Lucida Sans Unicode"/>
                      </a:endParaRPr>
                    </a:p>
                  </a:txBody>
                  <a:tcPr marL="0" marR="0" marT="0" marB="0" anchor="ctr"/>
                </a:tc>
                <a:tc>
                  <a:txBody>
                    <a:bodyPr/>
                    <a:lstStyle/>
                    <a:p>
                      <a:pPr marL="114300" indent="0"/>
                      <a:r>
                        <a:rPr lang="tr" sz="1000" spc="-50" dirty="0"/>
                        <a:t>Z</a:t>
                      </a:r>
                      <a:endParaRPr lang="tr" sz="1000" spc="-50" dirty="0">
                        <a:solidFill>
                          <a:srgbClr val="3E1912"/>
                        </a:solidFill>
                        <a:latin typeface="Lucida Sans Unicode"/>
                      </a:endParaRPr>
                    </a:p>
                  </a:txBody>
                  <a:tcPr marL="0" marR="0" marT="0" marB="0" anchor="ctr"/>
                </a:tc>
                <a:tc>
                  <a:txBody>
                    <a:bodyPr/>
                    <a:lstStyle/>
                    <a:p>
                      <a:endParaRPr sz="1000"/>
                    </a:p>
                  </a:txBody>
                  <a:tcPr marL="0" marR="0" marT="0" marB="0" anchor="ctr"/>
                </a:tc>
                <a:tc>
                  <a:txBody>
                    <a:bodyPr/>
                    <a:lstStyle/>
                    <a:p>
                      <a:endParaRPr sz="1000" dirty="0"/>
                    </a:p>
                  </a:txBody>
                  <a:tcPr marL="0" marR="0" marT="0" marB="0" anchor="ctr"/>
                </a:tc>
              </a:tr>
              <a:tr h="213360">
                <a:tc>
                  <a:txBody>
                    <a:bodyPr/>
                    <a:lstStyle/>
                    <a:p>
                      <a:pPr marL="88900" indent="0"/>
                      <a:r>
                        <a:rPr lang="tr" sz="1000" spc="-50"/>
                        <a:t>ORGANİZE SANAYİ BÖLGESİ</a:t>
                      </a:r>
                      <a:endParaRPr lang="tr" sz="1000" spc="-50">
                        <a:solidFill>
                          <a:srgbClr val="1F1919"/>
                        </a:solidFill>
                        <a:latin typeface="Lucida Sans Unicode"/>
                      </a:endParaRPr>
                    </a:p>
                  </a:txBody>
                  <a:tcPr marL="0" marR="0" marT="0" marB="0" anchor="ctr"/>
                </a:tc>
                <a:tc>
                  <a:txBody>
                    <a:bodyPr/>
                    <a:lstStyle/>
                    <a:p>
                      <a:pPr marL="114300" indent="0"/>
                      <a:r>
                        <a:rPr lang="tr" sz="1000" spc="-50" dirty="0"/>
                        <a:t>Z</a:t>
                      </a:r>
                      <a:endParaRPr lang="tr" sz="1000" spc="-50" dirty="0">
                        <a:solidFill>
                          <a:srgbClr val="3E1912"/>
                        </a:solidFill>
                        <a:latin typeface="Lucida Sans Unicode"/>
                      </a:endParaRPr>
                    </a:p>
                  </a:txBody>
                  <a:tcPr marL="0" marR="0" marT="0" marB="0" anchor="ctr"/>
                </a:tc>
                <a:tc>
                  <a:txBody>
                    <a:bodyPr/>
                    <a:lstStyle/>
                    <a:p>
                      <a:endParaRPr sz="1000"/>
                    </a:p>
                  </a:txBody>
                  <a:tcPr marL="0" marR="0" marT="0" marB="0" anchor="ctr"/>
                </a:tc>
                <a:tc>
                  <a:txBody>
                    <a:bodyPr/>
                    <a:lstStyle/>
                    <a:p>
                      <a:endParaRPr sz="1000" dirty="0"/>
                    </a:p>
                  </a:txBody>
                  <a:tcPr marL="0" marR="0" marT="0" marB="0" anchor="ctr"/>
                </a:tc>
              </a:tr>
              <a:tr h="204216">
                <a:tc>
                  <a:txBody>
                    <a:bodyPr/>
                    <a:lstStyle/>
                    <a:p>
                      <a:pPr marL="88900" indent="0"/>
                      <a:r>
                        <a:rPr lang="tr" sz="1000" spc="-50"/>
                        <a:t>KOOPERATİFLER</a:t>
                      </a:r>
                      <a:endParaRPr lang="tr" sz="1000" spc="-50">
                        <a:solidFill>
                          <a:srgbClr val="1F1919"/>
                        </a:solidFill>
                        <a:latin typeface="Lucida Sans Unicode"/>
                      </a:endParaRPr>
                    </a:p>
                  </a:txBody>
                  <a:tcPr marL="0" marR="0" marT="0" marB="0" anchor="ctr"/>
                </a:tc>
                <a:tc>
                  <a:txBody>
                    <a:bodyPr/>
                    <a:lstStyle/>
                    <a:p>
                      <a:pPr marL="114300" indent="0"/>
                      <a:r>
                        <a:rPr lang="tr" sz="1000" spc="-50" dirty="0"/>
                        <a:t>Z</a:t>
                      </a:r>
                      <a:endParaRPr lang="tr" sz="1000" spc="-50" dirty="0">
                        <a:solidFill>
                          <a:srgbClr val="3E1912"/>
                        </a:solidFill>
                        <a:latin typeface="Lucida Sans Unicode"/>
                      </a:endParaRPr>
                    </a:p>
                  </a:txBody>
                  <a:tcPr marL="0" marR="0" marT="0" marB="0" anchor="ctr"/>
                </a:tc>
                <a:tc>
                  <a:txBody>
                    <a:bodyPr/>
                    <a:lstStyle/>
                    <a:p>
                      <a:endParaRPr sz="1000" dirty="0"/>
                    </a:p>
                  </a:txBody>
                  <a:tcPr marL="0" marR="0" marT="0" marB="0" anchor="ctr"/>
                </a:tc>
                <a:tc>
                  <a:txBody>
                    <a:bodyPr/>
                    <a:lstStyle/>
                    <a:p>
                      <a:endParaRPr sz="1000" dirty="0"/>
                    </a:p>
                  </a:txBody>
                  <a:tcPr marL="0" marR="0" marT="0" marB="0" anchor="ctr"/>
                </a:tc>
              </a:tr>
              <a:tr h="207264">
                <a:tc>
                  <a:txBody>
                    <a:bodyPr/>
                    <a:lstStyle/>
                    <a:p>
                      <a:pPr marL="88900" indent="0"/>
                      <a:r>
                        <a:rPr lang="tr" sz="1000" spc="-50"/>
                        <a:t>SULAMA SUYU BİRLİKLERİ</a:t>
                      </a:r>
                      <a:endParaRPr lang="tr" sz="1000" spc="-50">
                        <a:solidFill>
                          <a:srgbClr val="1F1919"/>
                        </a:solidFill>
                        <a:latin typeface="Lucida Sans Unicode"/>
                      </a:endParaRPr>
                    </a:p>
                  </a:txBody>
                  <a:tcPr marL="0" marR="0" marT="0" marB="0" anchor="ctr"/>
                </a:tc>
                <a:tc>
                  <a:txBody>
                    <a:bodyPr/>
                    <a:lstStyle/>
                    <a:p>
                      <a:pPr marL="114300" indent="0"/>
                      <a:r>
                        <a:rPr lang="tr" sz="1000" spc="-50"/>
                        <a:t>Z</a:t>
                      </a:r>
                      <a:endParaRPr lang="tr" sz="1000" spc="-50">
                        <a:solidFill>
                          <a:srgbClr val="3E1912"/>
                        </a:solidFill>
                        <a:latin typeface="Lucida Sans Unicode"/>
                      </a:endParaRPr>
                    </a:p>
                  </a:txBody>
                  <a:tcPr marL="0" marR="0" marT="0" marB="0" anchor="ctr"/>
                </a:tc>
                <a:tc>
                  <a:txBody>
                    <a:bodyPr/>
                    <a:lstStyle/>
                    <a:p>
                      <a:endParaRPr sz="1000" dirty="0"/>
                    </a:p>
                  </a:txBody>
                  <a:tcPr marL="0" marR="0" marT="0" marB="0" anchor="ctr"/>
                </a:tc>
                <a:tc>
                  <a:txBody>
                    <a:bodyPr/>
                    <a:lstStyle/>
                    <a:p>
                      <a:endParaRPr sz="1000" dirty="0"/>
                    </a:p>
                  </a:txBody>
                  <a:tcPr marL="0" marR="0" marT="0" marB="0" anchor="ctr"/>
                </a:tc>
              </a:tr>
              <a:tr h="207264">
                <a:tc>
                  <a:txBody>
                    <a:bodyPr/>
                    <a:lstStyle/>
                    <a:p>
                      <a:pPr marL="88900" indent="0"/>
                      <a:r>
                        <a:rPr lang="tr" sz="1000" spc="-50"/>
                        <a:t>ÇİFTÇİLER</a:t>
                      </a:r>
                      <a:endParaRPr lang="tr" sz="1000" spc="-50">
                        <a:solidFill>
                          <a:srgbClr val="3E1912"/>
                        </a:solidFill>
                        <a:latin typeface="Lucida Sans Unicode"/>
                      </a:endParaRPr>
                    </a:p>
                  </a:txBody>
                  <a:tcPr marL="0" marR="0" marT="0" marB="0" anchor="ctr"/>
                </a:tc>
                <a:tc>
                  <a:txBody>
                    <a:bodyPr/>
                    <a:lstStyle/>
                    <a:p>
                      <a:pPr marL="114300" indent="0"/>
                      <a:r>
                        <a:rPr lang="tr" sz="1000" spc="-50"/>
                        <a:t>Z</a:t>
                      </a:r>
                      <a:endParaRPr lang="tr" sz="1000" spc="-50">
                        <a:solidFill>
                          <a:srgbClr val="3E1912"/>
                        </a:solidFill>
                        <a:latin typeface="Lucida Sans Unicode"/>
                      </a:endParaRPr>
                    </a:p>
                  </a:txBody>
                  <a:tcPr marL="0" marR="0" marT="0" marB="0" anchor="ctr"/>
                </a:tc>
                <a:tc>
                  <a:txBody>
                    <a:bodyPr/>
                    <a:lstStyle/>
                    <a:p>
                      <a:endParaRPr sz="1000" dirty="0"/>
                    </a:p>
                  </a:txBody>
                  <a:tcPr marL="0" marR="0" marT="0" marB="0" anchor="ctr"/>
                </a:tc>
                <a:tc>
                  <a:txBody>
                    <a:bodyPr/>
                    <a:lstStyle/>
                    <a:p>
                      <a:endParaRPr sz="1000" dirty="0"/>
                    </a:p>
                  </a:txBody>
                  <a:tcPr marL="0" marR="0" marT="0" marB="0" anchor="ctr"/>
                </a:tc>
              </a:tr>
              <a:tr h="210312">
                <a:tc>
                  <a:txBody>
                    <a:bodyPr/>
                    <a:lstStyle/>
                    <a:p>
                      <a:pPr marL="88900" indent="0"/>
                      <a:r>
                        <a:rPr lang="tr" sz="1000" spc="-50" dirty="0" smtClean="0"/>
                        <a:t>ERZİNCAN </a:t>
                      </a:r>
                      <a:r>
                        <a:rPr lang="tr" sz="1000" spc="-50" dirty="0"/>
                        <a:t>DOGALGAZ</a:t>
                      </a:r>
                      <a:endParaRPr lang="tr" sz="1000" spc="-50" dirty="0">
                        <a:solidFill>
                          <a:srgbClr val="1F1919"/>
                        </a:solidFill>
                        <a:latin typeface="Lucida Sans Unicode"/>
                      </a:endParaRPr>
                    </a:p>
                  </a:txBody>
                  <a:tcPr marL="0" marR="0" marT="0" marB="0" anchor="ctr"/>
                </a:tc>
                <a:tc>
                  <a:txBody>
                    <a:bodyPr/>
                    <a:lstStyle/>
                    <a:p>
                      <a:pPr marL="114300" indent="0"/>
                      <a:r>
                        <a:rPr lang="tr" sz="1000" spc="-50"/>
                        <a:t>Z</a:t>
                      </a:r>
                      <a:endParaRPr lang="tr" sz="1000" spc="-50">
                        <a:solidFill>
                          <a:srgbClr val="3E1912"/>
                        </a:solidFill>
                        <a:latin typeface="Lucida Sans Unicode"/>
                      </a:endParaRPr>
                    </a:p>
                  </a:txBody>
                  <a:tcPr marL="0" marR="0" marT="0" marB="0" anchor="ctr"/>
                </a:tc>
                <a:tc>
                  <a:txBody>
                    <a:bodyPr/>
                    <a:lstStyle/>
                    <a:p>
                      <a:endParaRPr sz="1000" dirty="0"/>
                    </a:p>
                  </a:txBody>
                  <a:tcPr marL="0" marR="0" marT="0" marB="0" anchor="ctr"/>
                </a:tc>
                <a:tc>
                  <a:txBody>
                    <a:bodyPr/>
                    <a:lstStyle/>
                    <a:p>
                      <a:endParaRPr sz="1000" dirty="0"/>
                    </a:p>
                  </a:txBody>
                  <a:tcPr marL="0" marR="0" marT="0" marB="0" anchor="ctr"/>
                </a:tc>
              </a:tr>
            </a:tbl>
          </a:graphicData>
        </a:graphic>
      </p:graphicFrame>
      <p:sp>
        <p:nvSpPr>
          <p:cNvPr id="7" name="6 Dikdörtgen"/>
          <p:cNvSpPr/>
          <p:nvPr/>
        </p:nvSpPr>
        <p:spPr>
          <a:xfrm>
            <a:off x="3067045" y="6776254"/>
            <a:ext cx="1469136" cy="170688"/>
          </a:xfrm>
          <a:prstGeom prst="rect">
            <a:avLst/>
          </a:prstGeom>
        </p:spPr>
        <p:txBody>
          <a:bodyPr lIns="0" tIns="0" rIns="0" bIns="0">
            <a:noAutofit/>
          </a:bodyPr>
          <a:lstStyle/>
          <a:p>
            <a:pPr indent="0"/>
            <a:r>
              <a:rPr lang="tr" sz="1000" spc="-50" dirty="0">
                <a:solidFill>
                  <a:srgbClr val="1F1919"/>
                </a:solidFill>
                <a:latin typeface="Lucida Sans Unicode"/>
              </a:rPr>
              <a:t>Z:</a:t>
            </a:r>
            <a:r>
              <a:rPr lang="tr" sz="900" spc="-50" dirty="0">
                <a:solidFill>
                  <a:srgbClr val="1F1919"/>
                </a:solidFill>
                <a:latin typeface="Lucida Sans Unicode"/>
              </a:rPr>
              <a:t> Zayıf,</a:t>
            </a:r>
            <a:r>
              <a:rPr lang="tr" sz="1000" spc="-50" dirty="0">
                <a:solidFill>
                  <a:srgbClr val="1F1919"/>
                </a:solidFill>
                <a:latin typeface="Lucida Sans Unicode"/>
              </a:rPr>
              <a:t> O:</a:t>
            </a:r>
            <a:r>
              <a:rPr lang="tr" sz="900" spc="-50" dirty="0">
                <a:solidFill>
                  <a:srgbClr val="1F1919"/>
                </a:solidFill>
                <a:latin typeface="Lucida Sans Unicode"/>
              </a:rPr>
              <a:t> Orta,</a:t>
            </a:r>
            <a:r>
              <a:rPr lang="tr" sz="1000" spc="-50" dirty="0">
                <a:solidFill>
                  <a:srgbClr val="1F1919"/>
                </a:solidFill>
                <a:latin typeface="Lucida Sans Unicode"/>
              </a:rPr>
              <a:t> G:</a:t>
            </a:r>
            <a:r>
              <a:rPr lang="tr" sz="900" spc="-50" dirty="0">
                <a:solidFill>
                  <a:srgbClr val="1F1919"/>
                </a:solidFill>
                <a:latin typeface="Lucida Sans Unicode"/>
              </a:rPr>
              <a:t> Güçlü</a:t>
            </a:r>
          </a:p>
        </p:txBody>
      </p:sp>
      <p:sp>
        <p:nvSpPr>
          <p:cNvPr id="8" name="7 Dikdörtgen"/>
          <p:cNvSpPr/>
          <p:nvPr/>
        </p:nvSpPr>
        <p:spPr>
          <a:xfrm>
            <a:off x="3067045" y="6990568"/>
            <a:ext cx="3810000" cy="697992"/>
          </a:xfrm>
          <a:prstGeom prst="rect">
            <a:avLst/>
          </a:prstGeom>
        </p:spPr>
        <p:txBody>
          <a:bodyPr lIns="0" tIns="0" rIns="0" bIns="0">
            <a:noAutofit/>
          </a:bodyPr>
          <a:lstStyle/>
          <a:p>
            <a:pPr indent="0" algn="just"/>
            <a:r>
              <a:rPr lang="tr" sz="900" dirty="0" smtClean="0">
                <a:solidFill>
                  <a:srgbClr val="FA1825"/>
                </a:solidFill>
                <a:latin typeface="Lucida Sans Unicode"/>
              </a:rPr>
              <a:t>   Dış </a:t>
            </a:r>
            <a:r>
              <a:rPr lang="tr" sz="900" dirty="0">
                <a:solidFill>
                  <a:srgbClr val="FA1825"/>
                </a:solidFill>
                <a:latin typeface="Lucida Sans Unicode"/>
              </a:rPr>
              <a:t>Paydaş Matrisi</a:t>
            </a: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1423971" y="1418404"/>
            <a:ext cx="4453128" cy="256032"/>
          </a:xfrm>
          <a:prstGeom prst="rect">
            <a:avLst/>
          </a:prstGeom>
        </p:spPr>
      </p:pic>
      <p:sp>
        <p:nvSpPr>
          <p:cNvPr id="4" name="3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 I </a:t>
            </a:r>
            <a:r>
              <a:rPr lang="tr" sz="1000" spc="-100" dirty="0">
                <a:solidFill>
                  <a:srgbClr val="808282"/>
                </a:solidFill>
                <a:latin typeface="Trebuchet MS"/>
              </a:rPr>
              <a:t>GELECEĞE TAŞIYORUZ</a:t>
            </a:r>
          </a:p>
        </p:txBody>
      </p:sp>
      <p:sp>
        <p:nvSpPr>
          <p:cNvPr id="5" name="4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6" name="5 Dikdörtgen"/>
          <p:cNvSpPr/>
          <p:nvPr/>
        </p:nvSpPr>
        <p:spPr>
          <a:xfrm>
            <a:off x="5928360"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1551432" y="1524000"/>
            <a:ext cx="97536" cy="152400"/>
          </a:xfrm>
          <a:prstGeom prst="rect">
            <a:avLst/>
          </a:prstGeom>
        </p:spPr>
        <p:txBody>
          <a:bodyPr lIns="0" tIns="0" rIns="0" bIns="0">
            <a:noAutofit/>
          </a:bodyPr>
          <a:lstStyle/>
          <a:p>
            <a:pPr indent="0"/>
            <a:endParaRPr lang="tr" sz="1200" dirty="0">
              <a:solidFill>
                <a:srgbClr val="FA273F"/>
              </a:solidFill>
              <a:latin typeface="Bookman Old Style"/>
            </a:endParaRPr>
          </a:p>
        </p:txBody>
      </p:sp>
      <p:sp>
        <p:nvSpPr>
          <p:cNvPr id="8" name="7 Dikdörtgen"/>
          <p:cNvSpPr/>
          <p:nvPr/>
        </p:nvSpPr>
        <p:spPr>
          <a:xfrm>
            <a:off x="920496" y="1725168"/>
            <a:ext cx="5873496" cy="6989064"/>
          </a:xfrm>
          <a:prstGeom prst="rect">
            <a:avLst/>
          </a:prstGeom>
        </p:spPr>
        <p:txBody>
          <a:bodyPr lIns="0" tIns="0" rIns="0" bIns="0">
            <a:noAutofit/>
          </a:bodyPr>
          <a:lstStyle/>
          <a:p>
            <a:pPr marL="12700" marR="38100" indent="355600" algn="just">
              <a:lnSpc>
                <a:spcPts val="1320"/>
              </a:lnSpc>
              <a:spcAft>
                <a:spcPts val="630"/>
              </a:spcAft>
            </a:pPr>
            <a:r>
              <a:rPr lang="tr" sz="1000" spc="-50" dirty="0" smtClean="0">
                <a:solidFill>
                  <a:srgbClr val="1F1919"/>
                </a:solidFill>
                <a:latin typeface="Lucida Sans Unicode"/>
              </a:rPr>
              <a:t>Erzincan </a:t>
            </a:r>
            <a:r>
              <a:rPr lang="tr" sz="1000" spc="-50" dirty="0">
                <a:solidFill>
                  <a:srgbClr val="1F1919"/>
                </a:solidFill>
                <a:latin typeface="Lucida Sans Unicode"/>
              </a:rPr>
              <a:t>İl Özel İdaresinin stratejik planının başarılı şekilde oluşturulması için paydaş analizi</a:t>
            </a:r>
            <a:r>
              <a:rPr lang="tr" sz="1000" spc="-50" dirty="0">
                <a:solidFill>
                  <a:srgbClr val="1E1819"/>
                </a:solidFill>
                <a:latin typeface="Lucida Sans Unicode"/>
              </a:rPr>
              <a:t> </a:t>
            </a:r>
            <a:r>
              <a:rPr lang="tr" sz="1000" spc="-50" dirty="0">
                <a:solidFill>
                  <a:srgbClr val="1F1919"/>
                </a:solidFill>
                <a:latin typeface="Lucida Sans Unicode"/>
              </a:rPr>
              <a:t>çalışması gerçekleştirilmiştir.</a:t>
            </a:r>
          </a:p>
          <a:p>
            <a:pPr marL="12700" marR="38100" indent="355600" algn="just">
              <a:lnSpc>
                <a:spcPts val="1320"/>
              </a:lnSpc>
              <a:spcAft>
                <a:spcPts val="630"/>
              </a:spcAft>
            </a:pPr>
            <a:r>
              <a:rPr lang="tr" sz="1000" spc="-50" dirty="0">
                <a:solidFill>
                  <a:srgbClr val="1F1919"/>
                </a:solidFill>
                <a:latin typeface="Lucida Sans Unicode"/>
              </a:rPr>
              <a:t>Paydaş, kurumdan doğrudan veya dolaylı, olumlu veya olumsuz yönde etkilenen ve aynı</a:t>
            </a:r>
            <a:r>
              <a:rPr lang="tr" sz="1000" spc="-50" dirty="0">
                <a:solidFill>
                  <a:srgbClr val="1E1819"/>
                </a:solidFill>
                <a:latin typeface="Lucida Sans Unicode"/>
              </a:rPr>
              <a:t> </a:t>
            </a:r>
            <a:r>
              <a:rPr lang="tr" sz="1000" spc="-50" dirty="0">
                <a:solidFill>
                  <a:srgbClr val="1F1919"/>
                </a:solidFill>
                <a:latin typeface="Lucida Sans Unicode"/>
              </a:rPr>
              <a:t>şekilde o kurumu etkileyen kuruma girdi sağlayan (hizmet veren kuruluşlar</a:t>
            </a:r>
            <a:r>
              <a:rPr lang="tr" sz="1000" spc="-50" dirty="0" smtClean="0">
                <a:solidFill>
                  <a:srgbClr val="1F1919"/>
                </a:solidFill>
                <a:latin typeface="Lucida Sans Unicode"/>
              </a:rPr>
              <a:t>) ; </a:t>
            </a:r>
            <a:r>
              <a:rPr lang="tr" sz="1000" spc="-50" dirty="0">
                <a:solidFill>
                  <a:srgbClr val="1F1919"/>
                </a:solidFill>
                <a:latin typeface="Lucida Sans Unicode"/>
              </a:rPr>
              <a:t>kurumun hizmet sunduğu,</a:t>
            </a:r>
            <a:r>
              <a:rPr lang="tr" sz="1000" spc="-50" dirty="0">
                <a:solidFill>
                  <a:srgbClr val="1E1819"/>
                </a:solidFill>
                <a:latin typeface="Lucida Sans Unicode"/>
              </a:rPr>
              <a:t> </a:t>
            </a:r>
            <a:r>
              <a:rPr lang="tr" sz="1000" spc="-50" dirty="0">
                <a:solidFill>
                  <a:srgbClr val="1F1919"/>
                </a:solidFill>
                <a:latin typeface="Lucida Sans Unicode"/>
              </a:rPr>
              <a:t>iş birliği yaptığı kesimler veya </a:t>
            </a:r>
            <a:r>
              <a:rPr lang="tr" sz="1000" spc="-50" dirty="0" smtClean="0">
                <a:solidFill>
                  <a:srgbClr val="1F1919"/>
                </a:solidFill>
                <a:latin typeface="Lucida Sans Unicode"/>
              </a:rPr>
              <a:t>taraflar olarak tanımlanmaktadır</a:t>
            </a:r>
            <a:r>
              <a:rPr lang="tr" sz="1000" spc="-50" dirty="0">
                <a:solidFill>
                  <a:srgbClr val="1F1919"/>
                </a:solidFill>
                <a:latin typeface="Lucida Sans Unicode"/>
              </a:rPr>
              <a:t>.</a:t>
            </a:r>
          </a:p>
          <a:p>
            <a:pPr marL="12700" indent="355600" algn="just">
              <a:spcAft>
                <a:spcPts val="630"/>
              </a:spcAft>
            </a:pPr>
            <a:r>
              <a:rPr lang="tr" sz="1000" spc="-50" dirty="0">
                <a:solidFill>
                  <a:srgbClr val="1F1919"/>
                </a:solidFill>
                <a:latin typeface="Lucida Sans Unicode"/>
              </a:rPr>
              <a:t>Paydaş kavramı tanımı gereği iç paydaş ve dış paydaş olarakiki kısma ayrılmaktadır.</a:t>
            </a:r>
          </a:p>
          <a:p>
            <a:pPr marL="12700" marR="38100" indent="355600" algn="just">
              <a:lnSpc>
                <a:spcPts val="1320"/>
              </a:lnSpc>
              <a:spcAft>
                <a:spcPts val="630"/>
              </a:spcAft>
            </a:pPr>
            <a:r>
              <a:rPr lang="tr" sz="1000" spc="-50" dirty="0">
                <a:solidFill>
                  <a:srgbClr val="1F1919"/>
                </a:solidFill>
                <a:latin typeface="Lucida Sans Unicode"/>
              </a:rPr>
              <a:t>İç paydaşlar kurumdan etkilenen veya kurumu etkileyen, kurum içerisindeki kişi, grup veya ilgili</a:t>
            </a:r>
            <a:r>
              <a:rPr lang="tr" sz="1000" spc="-50" dirty="0">
                <a:solidFill>
                  <a:srgbClr val="1E1819"/>
                </a:solidFill>
                <a:latin typeface="Lucida Sans Unicode"/>
              </a:rPr>
              <a:t> </a:t>
            </a:r>
            <a:r>
              <a:rPr lang="tr" sz="1000" spc="-50" dirty="0">
                <a:solidFill>
                  <a:srgbClr val="1F1919"/>
                </a:solidFill>
                <a:latin typeface="Lucida Sans Unicode"/>
              </a:rPr>
              <a:t>bağlı kuruluşlardır. Kurumun çalışanları</a:t>
            </a:r>
            <a:r>
              <a:rPr lang="tr" sz="1000" spc="-50" dirty="0" smtClean="0">
                <a:solidFill>
                  <a:srgbClr val="1F1919"/>
                </a:solidFill>
                <a:latin typeface="Lucida Sans Unicode"/>
              </a:rPr>
              <a:t>, yöneticileri </a:t>
            </a:r>
            <a:r>
              <a:rPr lang="tr" sz="1000" spc="-50" dirty="0">
                <a:solidFill>
                  <a:srgbClr val="1F1919"/>
                </a:solidFill>
                <a:latin typeface="Lucida Sans Unicode"/>
              </a:rPr>
              <a:t>iç paydaş </a:t>
            </a:r>
            <a:r>
              <a:rPr lang="tr" sz="1000" spc="-50" dirty="0" smtClean="0">
                <a:solidFill>
                  <a:srgbClr val="1F1919"/>
                </a:solidFill>
                <a:latin typeface="Lucida Sans Unicode"/>
              </a:rPr>
              <a:t>olarak değerlendirilebilir</a:t>
            </a:r>
            <a:r>
              <a:rPr lang="tr" sz="1000" spc="-50" dirty="0">
                <a:solidFill>
                  <a:srgbClr val="1F1919"/>
                </a:solidFill>
                <a:latin typeface="Lucida Sans Unicode"/>
              </a:rPr>
              <a:t>.</a:t>
            </a:r>
          </a:p>
          <a:p>
            <a:pPr marL="12700" marR="38100" indent="355600" algn="just">
              <a:lnSpc>
                <a:spcPts val="1320"/>
              </a:lnSpc>
              <a:spcAft>
                <a:spcPts val="630"/>
              </a:spcAft>
            </a:pPr>
            <a:r>
              <a:rPr lang="tr" sz="1000" spc="-50" dirty="0">
                <a:solidFill>
                  <a:srgbClr val="1F1919"/>
                </a:solidFill>
                <a:latin typeface="Lucida Sans Unicode"/>
              </a:rPr>
              <a:t>Dış paydaşlar kurumdan etkilenen veya kurumu etkileyen, kurum dışındaki kişi, grup veya ilgili</a:t>
            </a:r>
            <a:r>
              <a:rPr lang="tr" sz="1000" spc="-50" dirty="0">
                <a:solidFill>
                  <a:srgbClr val="1E1819"/>
                </a:solidFill>
                <a:latin typeface="Lucida Sans Unicode"/>
              </a:rPr>
              <a:t> </a:t>
            </a:r>
            <a:r>
              <a:rPr lang="tr" sz="1000" spc="-50" dirty="0">
                <a:solidFill>
                  <a:srgbClr val="1F1919"/>
                </a:solidFill>
                <a:latin typeface="Lucida Sans Unicode"/>
              </a:rPr>
              <a:t>bağlı kuruluşlardır. Kurum faaliyetlerinden etkilenen vatandaşlar, ilişkili olan kamu ve özel sektör</a:t>
            </a:r>
            <a:r>
              <a:rPr lang="tr" sz="1000" spc="-50" dirty="0">
                <a:solidFill>
                  <a:srgbClr val="1E1819"/>
                </a:solidFill>
                <a:latin typeface="Lucida Sans Unicode"/>
              </a:rPr>
              <a:t> </a:t>
            </a:r>
            <a:r>
              <a:rPr lang="tr" sz="1000" spc="-50" dirty="0">
                <a:solidFill>
                  <a:srgbClr val="1F1919"/>
                </a:solidFill>
                <a:latin typeface="Lucida Sans Unicode"/>
              </a:rPr>
              <a:t>kuruluşları, sendikalar, </a:t>
            </a:r>
            <a:r>
              <a:rPr lang="tr" sz="1000" spc="-50" dirty="0" smtClean="0">
                <a:solidFill>
                  <a:srgbClr val="1F1919"/>
                </a:solidFill>
                <a:latin typeface="Lucida Sans Unicode"/>
              </a:rPr>
              <a:t>STK‘ lar </a:t>
            </a:r>
            <a:r>
              <a:rPr lang="tr" sz="1000" spc="-50" dirty="0">
                <a:solidFill>
                  <a:srgbClr val="1F1919"/>
                </a:solidFill>
                <a:latin typeface="Lucida Sans Unicode"/>
              </a:rPr>
              <a:t>ve ilgili sektör birlikleri dış paydaşlara </a:t>
            </a:r>
            <a:r>
              <a:rPr lang="tr" sz="1000" spc="-50" dirty="0" smtClean="0">
                <a:solidFill>
                  <a:srgbClr val="1F1919"/>
                </a:solidFill>
                <a:latin typeface="Lucida Sans Unicode"/>
              </a:rPr>
              <a:t>örnek olarak verilebilir</a:t>
            </a:r>
            <a:r>
              <a:rPr lang="tr" sz="1000" spc="-50" dirty="0">
                <a:solidFill>
                  <a:srgbClr val="1F1919"/>
                </a:solidFill>
                <a:latin typeface="Lucida Sans Unicode"/>
              </a:rPr>
              <a:t>.</a:t>
            </a:r>
          </a:p>
          <a:p>
            <a:pPr marL="12700" indent="355600" algn="just">
              <a:spcAft>
                <a:spcPts val="630"/>
              </a:spcAft>
            </a:pPr>
            <a:endParaRPr lang="tr" sz="900" dirty="0" smtClean="0">
              <a:solidFill>
                <a:srgbClr val="FA1825"/>
              </a:solidFill>
              <a:latin typeface="Lucida Sans Unicode"/>
            </a:endParaRPr>
          </a:p>
          <a:p>
            <a:pPr marL="12700" indent="355600" algn="just">
              <a:spcAft>
                <a:spcPts val="630"/>
              </a:spcAft>
            </a:pPr>
            <a:r>
              <a:rPr lang="tr" sz="900" dirty="0" smtClean="0">
                <a:solidFill>
                  <a:srgbClr val="FA1825"/>
                </a:solidFill>
                <a:latin typeface="Lucida Sans Unicode"/>
              </a:rPr>
              <a:t>Yapılan </a:t>
            </a:r>
            <a:r>
              <a:rPr lang="tr" sz="900" dirty="0">
                <a:solidFill>
                  <a:srgbClr val="FA1825"/>
                </a:solidFill>
                <a:latin typeface="Lucida Sans Unicode"/>
              </a:rPr>
              <a:t>anket çalışmaları neticesinde:</a:t>
            </a:r>
          </a:p>
          <a:p>
            <a:pPr marL="12700" indent="355600" algn="just">
              <a:lnSpc>
                <a:spcPts val="1632"/>
              </a:lnSpc>
            </a:pPr>
            <a:r>
              <a:rPr lang="tr" sz="900" dirty="0">
                <a:solidFill>
                  <a:srgbClr val="FA1825"/>
                </a:solidFill>
                <a:latin typeface="Lucida Sans Unicode"/>
              </a:rPr>
              <a:t>İl Özel İdaresinin faaliyetlerinde olumlu bulunan yönler;</a:t>
            </a:r>
          </a:p>
          <a:p>
            <a:pPr marL="12700" indent="3556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Köy altyapısı ile ilgili çalışmalar,</a:t>
            </a:r>
          </a:p>
          <a:p>
            <a:pPr marL="12700" indent="3556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Sosyal Sorumluluk Projeleri,</a:t>
            </a:r>
          </a:p>
          <a:p>
            <a:pPr marL="12700" indent="355600" algn="just">
              <a:lnSpc>
                <a:spcPts val="1632"/>
              </a:lnSpc>
            </a:pPr>
            <a:r>
              <a:rPr lang="tr" sz="1000" spc="-50" dirty="0">
                <a:solidFill>
                  <a:srgbClr val="FA1825"/>
                </a:solidFill>
                <a:latin typeface="Lucida Sans Unicode"/>
              </a:rPr>
              <a:t>• </a:t>
            </a:r>
            <a:r>
              <a:rPr lang="tr" sz="1000" spc="-50" dirty="0" smtClean="0">
                <a:solidFill>
                  <a:srgbClr val="1F1919"/>
                </a:solidFill>
                <a:latin typeface="Lucida Sans Unicode"/>
              </a:rPr>
              <a:t>Yerinden yönetim/Özerk bütçe</a:t>
            </a:r>
            <a:r>
              <a:rPr lang="tr" sz="1000" spc="-50" dirty="0">
                <a:solidFill>
                  <a:srgbClr val="1F1919"/>
                </a:solidFill>
                <a:latin typeface="Lucida Sans Unicode"/>
              </a:rPr>
              <a:t>,</a:t>
            </a:r>
          </a:p>
          <a:p>
            <a:pPr marL="12700" indent="3556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Hızlı </a:t>
            </a:r>
            <a:r>
              <a:rPr lang="tr" sz="1000" spc="-50" dirty="0" smtClean="0">
                <a:solidFill>
                  <a:srgbClr val="1F1919"/>
                </a:solidFill>
                <a:latin typeface="Lucida Sans Unicode"/>
              </a:rPr>
              <a:t>karar alma</a:t>
            </a:r>
            <a:r>
              <a:rPr lang="tr" sz="1000" spc="-50" dirty="0">
                <a:solidFill>
                  <a:srgbClr val="1F1919"/>
                </a:solidFill>
                <a:latin typeface="Lucida Sans Unicode"/>
              </a:rPr>
              <a:t>,</a:t>
            </a:r>
          </a:p>
          <a:p>
            <a:pPr marL="12700" indent="3556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Personelin çaba ve gayreti,</a:t>
            </a:r>
          </a:p>
          <a:p>
            <a:pPr marL="12700" indent="355600" algn="just">
              <a:lnSpc>
                <a:spcPts val="1632"/>
              </a:lnSpc>
              <a:spcAft>
                <a:spcPts val="1470"/>
              </a:spcAft>
            </a:pPr>
            <a:r>
              <a:rPr lang="tr" sz="1000" spc="-50" dirty="0">
                <a:solidFill>
                  <a:srgbClr val="FA1825"/>
                </a:solidFill>
                <a:latin typeface="Lucida Sans Unicode"/>
              </a:rPr>
              <a:t>• </a:t>
            </a:r>
            <a:r>
              <a:rPr lang="tr" sz="1000" spc="-50" dirty="0">
                <a:solidFill>
                  <a:srgbClr val="1F1919"/>
                </a:solidFill>
                <a:latin typeface="Lucida Sans Unicode"/>
              </a:rPr>
              <a:t>Taleplerin alınması ve geri dönüşler.</a:t>
            </a:r>
          </a:p>
          <a:p>
            <a:pPr marL="12700" indent="355600" algn="just">
              <a:lnSpc>
                <a:spcPts val="1632"/>
              </a:lnSpc>
            </a:pPr>
            <a:r>
              <a:rPr lang="tr" sz="900" dirty="0">
                <a:solidFill>
                  <a:srgbClr val="FA1825"/>
                </a:solidFill>
                <a:latin typeface="Lucida Sans Unicode"/>
              </a:rPr>
              <a:t>İl Özel İdaresinin faaliyetlerinde olumsuz bulunan yönler;</a:t>
            </a:r>
          </a:p>
          <a:p>
            <a:pPr marL="12700" indent="355600" algn="just">
              <a:lnSpc>
                <a:spcPts val="1632"/>
              </a:lnSpc>
            </a:pPr>
            <a:r>
              <a:rPr lang="tr" sz="1000" spc="-50" dirty="0">
                <a:solidFill>
                  <a:srgbClr val="FA1825"/>
                </a:solidFill>
                <a:latin typeface="Lucida Sans Unicode"/>
              </a:rPr>
              <a:t>• </a:t>
            </a:r>
            <a:r>
              <a:rPr lang="tr" sz="1000" spc="-50" dirty="0" smtClean="0">
                <a:solidFill>
                  <a:srgbClr val="1F1919"/>
                </a:solidFill>
                <a:latin typeface="Lucida Sans Unicode"/>
              </a:rPr>
              <a:t>Plansız ve programsız çalışmalar</a:t>
            </a:r>
            <a:r>
              <a:rPr lang="tr" sz="1000" spc="-50" dirty="0">
                <a:solidFill>
                  <a:srgbClr val="1F1919"/>
                </a:solidFill>
                <a:latin typeface="Lucida Sans Unicode"/>
              </a:rPr>
              <a:t>,</a:t>
            </a:r>
          </a:p>
          <a:p>
            <a:pPr marL="12700" indent="3556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Makine parkı yetersizliği,</a:t>
            </a:r>
          </a:p>
          <a:p>
            <a:pPr marL="12700" indent="355600" algn="just">
              <a:lnSpc>
                <a:spcPts val="1632"/>
              </a:lnSpc>
            </a:pPr>
            <a:r>
              <a:rPr lang="tr" sz="1000" spc="-50" dirty="0">
                <a:solidFill>
                  <a:srgbClr val="FA1825"/>
                </a:solidFill>
                <a:latin typeface="Lucida Sans Unicode"/>
              </a:rPr>
              <a:t>• </a:t>
            </a:r>
            <a:r>
              <a:rPr lang="tr" sz="1000" spc="-50" dirty="0" smtClean="0">
                <a:solidFill>
                  <a:srgbClr val="1F1919"/>
                </a:solidFill>
                <a:latin typeface="Lucida Sans Unicode"/>
              </a:rPr>
              <a:t>Köy alt yapısının yetersizliği</a:t>
            </a:r>
            <a:r>
              <a:rPr lang="tr" sz="1000" spc="-50" dirty="0">
                <a:solidFill>
                  <a:srgbClr val="1F1919"/>
                </a:solidFill>
                <a:latin typeface="Lucida Sans Unicode"/>
              </a:rPr>
              <a:t>,</a:t>
            </a:r>
          </a:p>
          <a:p>
            <a:pPr marL="12700" indent="355600" algn="just">
              <a:lnSpc>
                <a:spcPts val="1632"/>
              </a:lnSpc>
              <a:spcAft>
                <a:spcPts val="1470"/>
              </a:spcAft>
            </a:pPr>
            <a:r>
              <a:rPr lang="tr" sz="1000" spc="-50" dirty="0">
                <a:solidFill>
                  <a:srgbClr val="FA1825"/>
                </a:solidFill>
                <a:latin typeface="Lucida Sans Unicode"/>
              </a:rPr>
              <a:t>• </a:t>
            </a:r>
            <a:r>
              <a:rPr lang="tr" sz="1000" spc="-50" dirty="0">
                <a:solidFill>
                  <a:srgbClr val="1F1919"/>
                </a:solidFill>
                <a:latin typeface="Lucida Sans Unicode"/>
              </a:rPr>
              <a:t>Verimli çalışmama.</a:t>
            </a:r>
          </a:p>
          <a:p>
            <a:pPr marL="12700" indent="355600" algn="just">
              <a:lnSpc>
                <a:spcPts val="1632"/>
              </a:lnSpc>
            </a:pPr>
            <a:r>
              <a:rPr lang="tr" sz="900" dirty="0">
                <a:solidFill>
                  <a:srgbClr val="FA1825"/>
                </a:solidFill>
                <a:latin typeface="Lucida Sans Unicode"/>
              </a:rPr>
              <a:t>İl özel İdaresi'nin yaptığı çalışmalarda geliştirmesini gereken yönler;</a:t>
            </a:r>
          </a:p>
          <a:p>
            <a:pPr marL="12700" indent="3556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Köy </a:t>
            </a:r>
            <a:r>
              <a:rPr lang="tr" sz="1000" spc="-50" dirty="0" smtClean="0">
                <a:solidFill>
                  <a:srgbClr val="1F1919"/>
                </a:solidFill>
                <a:latin typeface="Lucida Sans Unicode"/>
              </a:rPr>
              <a:t>Alt Yapısının </a:t>
            </a:r>
            <a:r>
              <a:rPr lang="tr" sz="1000" spc="-50" dirty="0">
                <a:solidFill>
                  <a:srgbClr val="1F1919"/>
                </a:solidFill>
                <a:latin typeface="Lucida Sans Unicode"/>
              </a:rPr>
              <a:t>İyileştirilmesi</a:t>
            </a:r>
          </a:p>
          <a:p>
            <a:pPr marL="12700" indent="3556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Planlı ve Programlı Çalışma</a:t>
            </a:r>
          </a:p>
          <a:p>
            <a:pPr marL="12700" indent="3556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Araç Parkının Yenilenmesi</a:t>
            </a:r>
          </a:p>
          <a:p>
            <a:pPr marL="12700" indent="3556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Nitelikli Personelin Artırılması</a:t>
            </a:r>
          </a:p>
          <a:p>
            <a:pPr marL="12700" indent="355600" algn="just">
              <a:lnSpc>
                <a:spcPts val="1632"/>
              </a:lnSpc>
              <a:spcAft>
                <a:spcPts val="5670"/>
              </a:spcAft>
            </a:pPr>
            <a:r>
              <a:rPr lang="tr" sz="1000" spc="-50" dirty="0">
                <a:solidFill>
                  <a:srgbClr val="FA1825"/>
                </a:solidFill>
                <a:latin typeface="Lucida Sans Unicode"/>
              </a:rPr>
              <a:t>• </a:t>
            </a:r>
            <a:r>
              <a:rPr lang="tr" sz="1000" spc="-50" dirty="0">
                <a:solidFill>
                  <a:srgbClr val="1F1919"/>
                </a:solidFill>
                <a:latin typeface="Lucida Sans Unicode"/>
              </a:rPr>
              <a:t>Eğitim ve İstişarenin Artırılması.</a:t>
            </a: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1164336" y="1664208"/>
            <a:ext cx="5608320" cy="4413504"/>
          </a:xfrm>
          <a:prstGeom prst="rect">
            <a:avLst/>
          </a:prstGeom>
        </p:spPr>
      </p:pic>
      <p:sp>
        <p:nvSpPr>
          <p:cNvPr id="3" name="2 Dikdörtgen"/>
          <p:cNvSpPr/>
          <p:nvPr/>
        </p:nvSpPr>
        <p:spPr>
          <a:xfrm>
            <a:off x="911352" y="850392"/>
            <a:ext cx="1810512" cy="182880"/>
          </a:xfrm>
          <a:prstGeom prst="rect">
            <a:avLst/>
          </a:prstGeom>
        </p:spPr>
        <p:txBody>
          <a:bodyPr lIns="0" tIns="0" rIns="0" bIns="0">
            <a:noAutofit/>
          </a:bodyPr>
          <a:lstStyle/>
          <a:p>
            <a:pPr indent="0" algn="just"/>
            <a:endParaRPr lang="tr" sz="1000" spc="-100" dirty="0">
              <a:solidFill>
                <a:srgbClr val="808282"/>
              </a:solidFill>
              <a:latin typeface="Trebuchet MS"/>
            </a:endParaRPr>
          </a:p>
        </p:txBody>
      </p:sp>
      <p:sp>
        <p:nvSpPr>
          <p:cNvPr id="4" name="3 Dikdörtgen"/>
          <p:cNvSpPr/>
          <p:nvPr/>
        </p:nvSpPr>
        <p:spPr>
          <a:xfrm>
            <a:off x="5928360" y="673608"/>
            <a:ext cx="737616" cy="124968"/>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5928360" y="795528"/>
            <a:ext cx="932688" cy="185928"/>
          </a:xfrm>
          <a:prstGeom prst="rect">
            <a:avLst/>
          </a:prstGeom>
        </p:spPr>
        <p:txBody>
          <a:bodyPr lIns="0" tIns="0" rIns="0" bIns="0">
            <a:noAutofit/>
          </a:bodyPr>
          <a:lstStyle/>
          <a:p>
            <a:pPr marL="63500"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1752599" y="5918998"/>
            <a:ext cx="1957387" cy="142876"/>
          </a:xfrm>
          <a:prstGeom prst="rect">
            <a:avLst/>
          </a:prstGeom>
          <a:solidFill>
            <a:srgbClr val="FD222C"/>
          </a:solidFill>
        </p:spPr>
        <p:txBody>
          <a:bodyPr lIns="0" tIns="0" rIns="0" bIns="0">
            <a:noAutofit/>
          </a:bodyPr>
          <a:lstStyle/>
          <a:p>
            <a:pPr indent="0"/>
            <a:r>
              <a:rPr lang="tr" sz="1100" spc="-50" dirty="0">
                <a:solidFill>
                  <a:srgbClr val="FFFFFF"/>
                </a:solidFill>
                <a:latin typeface="Arial Black" pitchFamily="34" charset="0"/>
              </a:rPr>
              <a:t>STRATEJİK PLAN / GİRİŞ</a:t>
            </a:r>
          </a:p>
        </p:txBody>
      </p:sp>
      <p:sp>
        <p:nvSpPr>
          <p:cNvPr id="7" name="6 Dikdörtgen"/>
          <p:cNvSpPr/>
          <p:nvPr/>
        </p:nvSpPr>
        <p:spPr>
          <a:xfrm>
            <a:off x="932688" y="6455664"/>
            <a:ext cx="5846064" cy="2688336"/>
          </a:xfrm>
          <a:prstGeom prst="rect">
            <a:avLst/>
          </a:prstGeom>
        </p:spPr>
        <p:txBody>
          <a:bodyPr lIns="0" tIns="0" rIns="0" bIns="0">
            <a:noAutofit/>
          </a:bodyPr>
          <a:lstStyle/>
          <a:p>
            <a:pPr marL="12700" marR="12700" indent="457200" algn="just">
              <a:lnSpc>
                <a:spcPts val="1320"/>
              </a:lnSpc>
              <a:spcBef>
                <a:spcPts val="1260"/>
              </a:spcBef>
              <a:spcAft>
                <a:spcPts val="420"/>
              </a:spcAft>
            </a:pPr>
            <a:r>
              <a:rPr lang="tr" sz="1000" spc="-50" dirty="0">
                <a:solidFill>
                  <a:srgbClr val="1F1919"/>
                </a:solidFill>
                <a:latin typeface="Lucida Sans Unicode"/>
              </a:rPr>
              <a:t>Stratejik plan; kuruluşun bulunduğu nokta ile ulaşmayı arzu ettiği durum arasındaki yolu tarif</a:t>
            </a:r>
            <a:r>
              <a:rPr lang="tr" sz="1000" spc="-50" dirty="0">
                <a:solidFill>
                  <a:srgbClr val="1E191A"/>
                </a:solidFill>
                <a:latin typeface="Lucida Sans Unicode"/>
              </a:rPr>
              <a:t> </a:t>
            </a:r>
            <a:r>
              <a:rPr lang="tr" sz="1000" spc="-50" dirty="0">
                <a:solidFill>
                  <a:srgbClr val="1F1919"/>
                </a:solidFill>
                <a:latin typeface="Lucida Sans Unicode"/>
              </a:rPr>
              <a:t>eder. Kamu idarelerinin; orta ve uzun vadeli amaçlarını, temel ilke ve politikalarını, hedef ve</a:t>
            </a:r>
            <a:r>
              <a:rPr lang="tr" sz="1000" spc="-50" dirty="0">
                <a:solidFill>
                  <a:srgbClr val="1E191A"/>
                </a:solidFill>
                <a:latin typeface="Lucida Sans Unicode"/>
              </a:rPr>
              <a:t> </a:t>
            </a:r>
            <a:r>
              <a:rPr lang="tr" sz="1000" spc="-50" dirty="0">
                <a:solidFill>
                  <a:srgbClr val="1F1919"/>
                </a:solidFill>
                <a:latin typeface="Lucida Sans Unicode"/>
              </a:rPr>
              <a:t>önceliklerini, performans ölçütlerini, bunlara ulaşmak için izlenecek yöntemleri ve kaynakdağılımlarını</a:t>
            </a:r>
            <a:r>
              <a:rPr lang="tr" sz="1000" spc="-50" dirty="0">
                <a:solidFill>
                  <a:srgbClr val="1E191A"/>
                </a:solidFill>
                <a:latin typeface="Lucida Sans Unicode"/>
              </a:rPr>
              <a:t> </a:t>
            </a:r>
            <a:r>
              <a:rPr lang="tr" sz="1000" spc="-50" dirty="0">
                <a:solidFill>
                  <a:srgbClr val="1F1919"/>
                </a:solidFill>
                <a:latin typeface="Lucida Sans Unicode"/>
              </a:rPr>
              <a:t>içeren plandır.</a:t>
            </a:r>
          </a:p>
          <a:p>
            <a:pPr marL="12700" marR="12700" indent="457200" algn="just">
              <a:lnSpc>
                <a:spcPts val="1296"/>
              </a:lnSpc>
              <a:spcAft>
                <a:spcPts val="420"/>
              </a:spcAft>
            </a:pPr>
            <a:r>
              <a:rPr lang="tr" sz="1000" spc="-50" dirty="0">
                <a:solidFill>
                  <a:srgbClr val="1F1919"/>
                </a:solidFill>
                <a:latin typeface="Lucida Sans Unicode"/>
              </a:rPr>
              <a:t>Strateji, bir amaca ulaşmak için kullanılacak yol ve yöntemler bütünüdür. Stratejik planlar da</a:t>
            </a:r>
            <a:r>
              <a:rPr lang="tr" sz="1000" spc="-50" dirty="0">
                <a:solidFill>
                  <a:srgbClr val="1E191A"/>
                </a:solidFill>
                <a:latin typeface="Lucida Sans Unicode"/>
              </a:rPr>
              <a:t> </a:t>
            </a:r>
            <a:r>
              <a:rPr lang="tr" sz="1000" spc="-50" dirty="0">
                <a:solidFill>
                  <a:srgbClr val="1F1919"/>
                </a:solidFill>
                <a:latin typeface="Lucida Sans Unicode"/>
              </a:rPr>
              <a:t>yerel yönetimlerinin, özel de ise İl Özel İdareleri'nin hizmet alanlarında gelecek beş yıl için ne tür</a:t>
            </a:r>
            <a:r>
              <a:rPr lang="tr" sz="1000" spc="-50" dirty="0">
                <a:solidFill>
                  <a:srgbClr val="1E191A"/>
                </a:solidFill>
                <a:latin typeface="Lucida Sans Unicode"/>
              </a:rPr>
              <a:t> </a:t>
            </a:r>
            <a:r>
              <a:rPr lang="tr" sz="1000" spc="-50" dirty="0">
                <a:solidFill>
                  <a:srgbClr val="1F1919"/>
                </a:solidFill>
                <a:latin typeface="Lucida Sans Unicode"/>
              </a:rPr>
              <a:t>yatırımlar yapacaklarını, bu yatırımları yaparken hangi kaynakları ve ne kadar kullanacaklarını içeren</a:t>
            </a:r>
            <a:r>
              <a:rPr lang="tr" sz="1000" spc="-50" dirty="0">
                <a:solidFill>
                  <a:srgbClr val="1E191A"/>
                </a:solidFill>
                <a:latin typeface="Lucida Sans Unicode"/>
              </a:rPr>
              <a:t> </a:t>
            </a:r>
            <a:r>
              <a:rPr lang="tr" sz="1000" spc="-50" dirty="0">
                <a:solidFill>
                  <a:srgbClr val="1F1919"/>
                </a:solidFill>
                <a:latin typeface="Lucida Sans Unicode"/>
              </a:rPr>
              <a:t>planlamalardır.</a:t>
            </a:r>
          </a:p>
          <a:p>
            <a:pPr marL="12700" marR="12700" indent="457200" algn="just">
              <a:lnSpc>
                <a:spcPts val="1296"/>
              </a:lnSpc>
              <a:spcAft>
                <a:spcPts val="420"/>
              </a:spcAft>
            </a:pPr>
            <a:r>
              <a:rPr lang="tr" sz="1000" spc="-50" dirty="0">
                <a:solidFill>
                  <a:srgbClr val="1F1919"/>
                </a:solidFill>
                <a:latin typeface="Lucida Sans Unicode"/>
              </a:rPr>
              <a:t>Bilgi ve teknolojilerde yaşanan hızlı gelişme, küreselleşme, vatandaşların kamudan</a:t>
            </a:r>
            <a:r>
              <a:rPr lang="tr" sz="1000" spc="-50" dirty="0">
                <a:solidFill>
                  <a:srgbClr val="1E191A"/>
                </a:solidFill>
                <a:latin typeface="Lucida Sans Unicode"/>
              </a:rPr>
              <a:t> </a:t>
            </a:r>
            <a:r>
              <a:rPr lang="tr" sz="1000" spc="-50" dirty="0">
                <a:solidFill>
                  <a:srgbClr val="1F1919"/>
                </a:solidFill>
                <a:latin typeface="Lucida Sans Unicode"/>
              </a:rPr>
              <a:t>beklentilerindeki değişim demokrasi ve katılımcılığın artan önemi gibi olgular İl Özel İdaresi'nin anlayış</a:t>
            </a:r>
            <a:r>
              <a:rPr lang="tr" sz="1000" spc="-50" dirty="0">
                <a:solidFill>
                  <a:srgbClr val="1E191A"/>
                </a:solidFill>
                <a:latin typeface="Lucida Sans Unicode"/>
              </a:rPr>
              <a:t> </a:t>
            </a:r>
            <a:r>
              <a:rPr lang="tr" sz="1000" spc="-50" dirty="0">
                <a:solidFill>
                  <a:srgbClr val="1F1919"/>
                </a:solidFill>
                <a:latin typeface="Lucida Sans Unicode"/>
              </a:rPr>
              <a:t>amaç, yapı, işleyiş, kullandığı </a:t>
            </a:r>
            <a:r>
              <a:rPr lang="tr" sz="1000" spc="-50" dirty="0" smtClean="0">
                <a:solidFill>
                  <a:srgbClr val="1F1919"/>
                </a:solidFill>
                <a:latin typeface="Lucida Sans Unicode"/>
              </a:rPr>
              <a:t>araçla  ve </a:t>
            </a:r>
            <a:r>
              <a:rPr lang="tr" sz="1000" spc="-50" dirty="0">
                <a:solidFill>
                  <a:srgbClr val="1F1919"/>
                </a:solidFill>
                <a:latin typeface="Lucida Sans Unicode"/>
              </a:rPr>
              <a:t>yöntemlerde önemli değişimleri gerekli kılmaktadır.</a:t>
            </a:r>
          </a:p>
          <a:p>
            <a:pPr marL="12700" marR="12700" indent="457200" algn="just">
              <a:lnSpc>
                <a:spcPts val="1296"/>
              </a:lnSpc>
            </a:pPr>
            <a:r>
              <a:rPr lang="tr" sz="1000" spc="-50" dirty="0">
                <a:solidFill>
                  <a:srgbClr val="1F1919"/>
                </a:solidFill>
                <a:latin typeface="Lucida Sans Unicode"/>
              </a:rPr>
              <a:t>Günümüzde daha esnek ve hızlı karar alabilen, amaç ve sonuçlara odaklanmış, politika</a:t>
            </a:r>
            <a:r>
              <a:rPr lang="tr" sz="1000" spc="-50" dirty="0">
                <a:solidFill>
                  <a:srgbClr val="1E191A"/>
                </a:solidFill>
                <a:latin typeface="Lucida Sans Unicode"/>
              </a:rPr>
              <a:t> </a:t>
            </a:r>
            <a:r>
              <a:rPr lang="tr" sz="1000" spc="-50" dirty="0">
                <a:solidFill>
                  <a:srgbClr val="1F1919"/>
                </a:solidFill>
                <a:latin typeface="Lucida Sans Unicode"/>
              </a:rPr>
              <a:t>oluşturma ve uygulama süreçlerinde yaratıcı çözümler üretebilen, gelecek yönelimli yönetsel</a:t>
            </a:r>
            <a:r>
              <a:rPr lang="tr" sz="1000" spc="-50" dirty="0">
                <a:solidFill>
                  <a:srgbClr val="1E191A"/>
                </a:solidFill>
                <a:latin typeface="Lucida Sans Unicode"/>
              </a:rPr>
              <a:t> </a:t>
            </a:r>
            <a:r>
              <a:rPr lang="tr" sz="1000" spc="-50" dirty="0" smtClean="0">
                <a:solidFill>
                  <a:srgbClr val="1F1919"/>
                </a:solidFill>
                <a:latin typeface="Lucida Sans Unicode"/>
              </a:rPr>
              <a:t>yaklaşımlar önem </a:t>
            </a:r>
            <a:r>
              <a:rPr lang="tr" sz="1000" spc="-50" dirty="0">
                <a:solidFill>
                  <a:srgbClr val="1F1919"/>
                </a:solidFill>
                <a:latin typeface="Lucida Sans Unicode"/>
              </a:rPr>
              <a:t>kazanmıştır.</a:t>
            </a:r>
          </a:p>
        </p:txBody>
      </p:sp>
      <p:sp>
        <p:nvSpPr>
          <p:cNvPr id="8" name="7 Dikdörtgen"/>
          <p:cNvSpPr/>
          <p:nvPr/>
        </p:nvSpPr>
        <p:spPr>
          <a:xfrm>
            <a:off x="6382512" y="9649968"/>
            <a:ext cx="441960" cy="365760"/>
          </a:xfrm>
          <a:prstGeom prst="rect">
            <a:avLst/>
          </a:prstGeom>
        </p:spPr>
        <p:txBody>
          <a:bodyPr lIns="0" tIns="0" rIns="0" bIns="0">
            <a:noAutofit/>
          </a:bodyPr>
          <a:lstStyle/>
          <a:p>
            <a:pPr indent="0" algn="just"/>
            <a:endParaRPr lang="tr" sz="3000" cap="small" spc="-150" dirty="0">
              <a:solidFill>
                <a:srgbClr val="9A9697"/>
              </a:solidFill>
              <a:latin typeface="Arial Unicode M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3895344" y="0"/>
            <a:ext cx="3663696" cy="691896"/>
          </a:xfrm>
          <a:prstGeom prst="rect">
            <a:avLst/>
          </a:prstGeom>
        </p:spPr>
      </p:pic>
      <p:sp>
        <p:nvSpPr>
          <p:cNvPr id="4" name="3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5285232" y="847344"/>
            <a:ext cx="1371600" cy="158496"/>
          </a:xfrm>
          <a:prstGeom prst="rect">
            <a:avLst/>
          </a:prstGeom>
        </p:spPr>
        <p:txBody>
          <a:bodyPr lIns="0" tIns="0" rIns="0" bIns="0">
            <a:noAutofit/>
          </a:bodyPr>
          <a:lstStyle/>
          <a:p>
            <a:pPr marL="1409700" indent="0">
              <a:spcBef>
                <a:spcPts val="840"/>
              </a:spcBef>
            </a:pPr>
            <a:endParaRPr lang="tr" sz="1000" spc="-50" dirty="0">
              <a:solidFill>
                <a:srgbClr val="808282"/>
              </a:solidFill>
              <a:latin typeface="Lucida Sans Unicode"/>
            </a:endParaRPr>
          </a:p>
        </p:txBody>
      </p:sp>
      <p:sp>
        <p:nvSpPr>
          <p:cNvPr id="7" name="6 Dikdörtgen"/>
          <p:cNvSpPr/>
          <p:nvPr/>
        </p:nvSpPr>
        <p:spPr>
          <a:xfrm>
            <a:off x="774192" y="1423416"/>
            <a:ext cx="5995416" cy="7077456"/>
          </a:xfrm>
          <a:prstGeom prst="rect">
            <a:avLst/>
          </a:prstGeom>
        </p:spPr>
        <p:txBody>
          <a:bodyPr lIns="0" tIns="0" rIns="0" bIns="0">
            <a:noAutofit/>
          </a:bodyPr>
          <a:lstStyle/>
          <a:p>
            <a:pPr marL="12700" indent="368300" algn="just">
              <a:lnSpc>
                <a:spcPts val="1656"/>
              </a:lnSpc>
            </a:pPr>
            <a:r>
              <a:rPr lang="tr" sz="1000" cap="small" dirty="0">
                <a:solidFill>
                  <a:srgbClr val="FA1825"/>
                </a:solidFill>
                <a:latin typeface="Lucida Sans Unicode"/>
              </a:rPr>
              <a:t>İl Özel İdaresi tarafından yürütülen çalışmaların etkililiği ve verimliliği;</a:t>
            </a:r>
          </a:p>
          <a:p>
            <a:pPr marL="12700" indent="368300" algn="just">
              <a:lnSpc>
                <a:spcPts val="1656"/>
              </a:lnSpc>
            </a:pPr>
            <a:r>
              <a:rPr lang="tr" sz="1000" spc="-50" dirty="0">
                <a:solidFill>
                  <a:srgbClr val="FA1825"/>
                </a:solidFill>
                <a:latin typeface="Lucida Sans Unicode"/>
              </a:rPr>
              <a:t>• </a:t>
            </a:r>
            <a:r>
              <a:rPr lang="tr" sz="1000" spc="-50" dirty="0">
                <a:solidFill>
                  <a:srgbClr val="1F1919"/>
                </a:solidFill>
                <a:latin typeface="Lucida Sans Unicode"/>
              </a:rPr>
              <a:t>Planlı ve uzun vadeli işler olmalı,</a:t>
            </a:r>
          </a:p>
          <a:p>
            <a:pPr marL="12700" indent="368300" algn="just">
              <a:lnSpc>
                <a:spcPts val="1656"/>
              </a:lnSpc>
            </a:pPr>
            <a:r>
              <a:rPr lang="tr" sz="1000" spc="-50" dirty="0">
                <a:solidFill>
                  <a:srgbClr val="FA1825"/>
                </a:solidFill>
                <a:latin typeface="Lucida Sans Unicode"/>
              </a:rPr>
              <a:t>• </a:t>
            </a:r>
            <a:r>
              <a:rPr lang="tr" sz="1000" spc="-50" dirty="0" smtClean="0">
                <a:solidFill>
                  <a:srgbClr val="1F1919"/>
                </a:solidFill>
                <a:latin typeface="Lucida Sans Unicode"/>
              </a:rPr>
              <a:t>Denetimler ve </a:t>
            </a:r>
            <a:r>
              <a:rPr lang="tr" sz="1000" spc="-50" dirty="0">
                <a:solidFill>
                  <a:srgbClr val="1F1919"/>
                </a:solidFill>
                <a:latin typeface="Lucida Sans Unicode"/>
              </a:rPr>
              <a:t>bütçe artırılmalı,</a:t>
            </a:r>
          </a:p>
          <a:p>
            <a:pPr marL="12700" indent="368300" algn="just">
              <a:lnSpc>
                <a:spcPts val="1656"/>
              </a:lnSpc>
              <a:spcAft>
                <a:spcPts val="1470"/>
              </a:spcAft>
            </a:pPr>
            <a:r>
              <a:rPr lang="tr" sz="1000" spc="-50" dirty="0">
                <a:solidFill>
                  <a:srgbClr val="FA1825"/>
                </a:solidFill>
                <a:latin typeface="Lucida Sans Unicode"/>
              </a:rPr>
              <a:t>• </a:t>
            </a:r>
            <a:r>
              <a:rPr lang="tr" sz="1000" spc="-50" dirty="0">
                <a:solidFill>
                  <a:srgbClr val="1F1919"/>
                </a:solidFill>
                <a:latin typeface="Lucida Sans Unicode"/>
              </a:rPr>
              <a:t>Koordinasyon sağlanmalı.</a:t>
            </a:r>
          </a:p>
          <a:p>
            <a:pPr marL="12700" marR="152400" indent="368300" algn="just">
              <a:lnSpc>
                <a:spcPts val="1320"/>
              </a:lnSpc>
            </a:pPr>
            <a:r>
              <a:rPr lang="tr" sz="1000" dirty="0">
                <a:solidFill>
                  <a:srgbClr val="FA1825"/>
                </a:solidFill>
                <a:latin typeface="Lucida Sans Unicode"/>
              </a:rPr>
              <a:t>Plan döneminde İl Özel İdaresinin çalışma yapması gerekli en az 3 sorunun önem sırasına</a:t>
            </a:r>
            <a:r>
              <a:rPr lang="tr" sz="1000" dirty="0">
                <a:solidFill>
                  <a:srgbClr val="FD161F"/>
                </a:solidFill>
                <a:latin typeface="Lucida Sans Unicode"/>
              </a:rPr>
              <a:t> </a:t>
            </a:r>
            <a:r>
              <a:rPr lang="tr" sz="1000" dirty="0">
                <a:solidFill>
                  <a:srgbClr val="FA1825"/>
                </a:solidFill>
                <a:latin typeface="Lucida Sans Unicode"/>
              </a:rPr>
              <a:t>göre sıralanması;</a:t>
            </a:r>
          </a:p>
          <a:p>
            <a:pPr marL="12700" indent="3683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Köy </a:t>
            </a:r>
            <a:r>
              <a:rPr lang="tr" sz="1000" spc="-50" dirty="0" smtClean="0">
                <a:solidFill>
                  <a:srgbClr val="1F1919"/>
                </a:solidFill>
                <a:latin typeface="Lucida Sans Unicode"/>
              </a:rPr>
              <a:t>alt yapısı </a:t>
            </a:r>
            <a:r>
              <a:rPr lang="tr" sz="1000" spc="-50" dirty="0">
                <a:solidFill>
                  <a:srgbClr val="1F1919"/>
                </a:solidFill>
                <a:latin typeface="Lucida Sans Unicode"/>
              </a:rPr>
              <a:t>tamamlanmalı,</a:t>
            </a:r>
          </a:p>
          <a:p>
            <a:pPr marL="12700" indent="3683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Araç parkı yenilenmeli,</a:t>
            </a:r>
          </a:p>
          <a:p>
            <a:pPr marL="12700" indent="368300" algn="just">
              <a:lnSpc>
                <a:spcPts val="1632"/>
              </a:lnSpc>
              <a:spcAft>
                <a:spcPts val="1470"/>
              </a:spcAft>
            </a:pPr>
            <a:r>
              <a:rPr lang="tr" sz="1000" spc="-50" dirty="0">
                <a:solidFill>
                  <a:srgbClr val="FA1825"/>
                </a:solidFill>
                <a:latin typeface="Lucida Sans Unicode"/>
              </a:rPr>
              <a:t>• </a:t>
            </a:r>
            <a:r>
              <a:rPr lang="tr" sz="1000" spc="-50" dirty="0">
                <a:solidFill>
                  <a:srgbClr val="1F1919"/>
                </a:solidFill>
                <a:latin typeface="Lucida Sans Unicode"/>
              </a:rPr>
              <a:t>Eğitim altyapısı tamamlanmalı.</a:t>
            </a:r>
          </a:p>
          <a:p>
            <a:pPr marL="12700" indent="368300" algn="just">
              <a:lnSpc>
                <a:spcPts val="1632"/>
              </a:lnSpc>
            </a:pPr>
            <a:r>
              <a:rPr lang="tr" sz="1000" dirty="0">
                <a:solidFill>
                  <a:srgbClr val="FA1825"/>
                </a:solidFill>
                <a:latin typeface="Lucida Sans Unicode"/>
              </a:rPr>
              <a:t>Plan döneminde İl Özel İdaresi faaliyetlerini olumlu olarak etkileyebilecek faktörler;</a:t>
            </a:r>
          </a:p>
          <a:p>
            <a:pPr marL="12700" indent="3683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Nitelikli personelin artırılması,</a:t>
            </a:r>
          </a:p>
          <a:p>
            <a:pPr marL="12700" indent="368300" algn="just">
              <a:lnSpc>
                <a:spcPts val="1632"/>
              </a:lnSpc>
            </a:pPr>
            <a:r>
              <a:rPr lang="tr" sz="1000" spc="-50" dirty="0">
                <a:solidFill>
                  <a:srgbClr val="FA1825"/>
                </a:solidFill>
                <a:latin typeface="Lucida Sans Unicode"/>
              </a:rPr>
              <a:t>• </a:t>
            </a:r>
            <a:r>
              <a:rPr lang="tr" sz="1000" cap="small" spc="-50" dirty="0">
                <a:solidFill>
                  <a:srgbClr val="1F1919"/>
                </a:solidFill>
                <a:latin typeface="Lucida Sans Unicode"/>
              </a:rPr>
              <a:t>Mikro kredinin desteklenmesi,</a:t>
            </a:r>
          </a:p>
          <a:p>
            <a:pPr marL="12700" indent="368300" algn="just">
              <a:lnSpc>
                <a:spcPts val="1632"/>
              </a:lnSpc>
              <a:spcAft>
                <a:spcPts val="1470"/>
              </a:spcAft>
            </a:pPr>
            <a:r>
              <a:rPr lang="tr" sz="1000" spc="-50" dirty="0">
                <a:solidFill>
                  <a:srgbClr val="FA1825"/>
                </a:solidFill>
                <a:latin typeface="Lucida Sans Unicode"/>
              </a:rPr>
              <a:t>• </a:t>
            </a:r>
            <a:r>
              <a:rPr lang="tr" sz="1000" spc="-50" dirty="0">
                <a:solidFill>
                  <a:srgbClr val="1F1919"/>
                </a:solidFill>
                <a:latin typeface="Lucida Sans Unicode"/>
              </a:rPr>
              <a:t>Eğitim altyapısının güçlendirilmesi.</a:t>
            </a:r>
          </a:p>
          <a:p>
            <a:pPr marL="12700" indent="368300" algn="just">
              <a:lnSpc>
                <a:spcPts val="1656"/>
              </a:lnSpc>
            </a:pPr>
            <a:r>
              <a:rPr lang="tr" sz="1000" dirty="0">
                <a:solidFill>
                  <a:srgbClr val="FA1825"/>
                </a:solidFill>
                <a:latin typeface="Lucida Sans Unicode"/>
              </a:rPr>
              <a:t>Plan döneminde İl Özel İdaresi faaliyetlerini olumsuz olarak etkileyebilecek faktörler;</a:t>
            </a:r>
          </a:p>
          <a:p>
            <a:pPr marL="12700" indent="368300" algn="just">
              <a:lnSpc>
                <a:spcPts val="1656"/>
              </a:lnSpc>
            </a:pPr>
            <a:r>
              <a:rPr lang="tr" sz="1000" spc="-50" dirty="0">
                <a:solidFill>
                  <a:srgbClr val="FA1825"/>
                </a:solidFill>
                <a:latin typeface="Lucida Sans Unicode"/>
              </a:rPr>
              <a:t>• </a:t>
            </a:r>
            <a:r>
              <a:rPr lang="tr" sz="1000" spc="-50" dirty="0">
                <a:solidFill>
                  <a:srgbClr val="1F1919"/>
                </a:solidFill>
                <a:latin typeface="Lucida Sans Unicode"/>
              </a:rPr>
              <a:t>Operatör eksikliği,</a:t>
            </a:r>
          </a:p>
          <a:p>
            <a:pPr marL="12700" indent="368300" algn="just">
              <a:lnSpc>
                <a:spcPts val="1656"/>
              </a:lnSpc>
            </a:pPr>
            <a:r>
              <a:rPr lang="tr" sz="1000" spc="-50" dirty="0">
                <a:solidFill>
                  <a:srgbClr val="FA1825"/>
                </a:solidFill>
                <a:latin typeface="Lucida Sans Unicode"/>
              </a:rPr>
              <a:t>• </a:t>
            </a:r>
            <a:r>
              <a:rPr lang="tr" sz="1000" spc="-50" dirty="0">
                <a:solidFill>
                  <a:srgbClr val="1F1919"/>
                </a:solidFill>
                <a:latin typeface="Lucida Sans Unicode"/>
              </a:rPr>
              <a:t>Küresel ısınma,</a:t>
            </a:r>
          </a:p>
          <a:p>
            <a:pPr marL="12700" indent="368300" algn="just">
              <a:lnSpc>
                <a:spcPts val="1656"/>
              </a:lnSpc>
              <a:spcAft>
                <a:spcPts val="1050"/>
              </a:spcAft>
            </a:pPr>
            <a:r>
              <a:rPr lang="tr" sz="1000" spc="-50" dirty="0">
                <a:solidFill>
                  <a:srgbClr val="FA1825"/>
                </a:solidFill>
                <a:latin typeface="Lucida Sans Unicode"/>
              </a:rPr>
              <a:t>• </a:t>
            </a:r>
            <a:r>
              <a:rPr lang="tr" sz="1000" spc="-50" dirty="0">
                <a:solidFill>
                  <a:srgbClr val="1F1919"/>
                </a:solidFill>
                <a:latin typeface="Lucida Sans Unicode"/>
              </a:rPr>
              <a:t>Siyasallaşma.</a:t>
            </a:r>
          </a:p>
          <a:p>
            <a:pPr marL="12700" indent="368300" algn="just">
              <a:lnSpc>
                <a:spcPts val="1632"/>
              </a:lnSpc>
            </a:pPr>
            <a:r>
              <a:rPr lang="tr" sz="1000" cap="small" dirty="0">
                <a:solidFill>
                  <a:srgbClr val="FA1825"/>
                </a:solidFill>
                <a:latin typeface="Lucida Sans Unicode"/>
              </a:rPr>
              <a:t>İl Özel Idaresi'nin hedefleri;</a:t>
            </a:r>
          </a:p>
          <a:p>
            <a:pPr marL="12700" indent="368300" algn="just">
              <a:lnSpc>
                <a:spcPts val="1632"/>
              </a:lnSpc>
            </a:pPr>
            <a:r>
              <a:rPr lang="tr" sz="1000" spc="-50" dirty="0">
                <a:solidFill>
                  <a:srgbClr val="FA1825"/>
                </a:solidFill>
                <a:latin typeface="Lucida Sans Unicode"/>
              </a:rPr>
              <a:t>(</a:t>
            </a:r>
            <a:r>
              <a:rPr lang="tr" sz="1000" spc="-50" dirty="0" smtClean="0">
                <a:solidFill>
                  <a:srgbClr val="FA1825"/>
                </a:solidFill>
                <a:latin typeface="Lucida Sans Unicode"/>
              </a:rPr>
              <a:t>Öncelik sırasına göre</a:t>
            </a:r>
            <a:r>
              <a:rPr lang="tr" sz="1000" spc="-50" dirty="0">
                <a:solidFill>
                  <a:srgbClr val="FA1825"/>
                </a:solidFill>
                <a:latin typeface="Lucida Sans Unicode"/>
              </a:rPr>
              <a:t>)</a:t>
            </a:r>
          </a:p>
          <a:p>
            <a:pPr marL="12700" indent="3683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Köy altyapısının tamamlanması,</a:t>
            </a:r>
          </a:p>
          <a:p>
            <a:pPr marL="12700" indent="368300" algn="just">
              <a:lnSpc>
                <a:spcPts val="1632"/>
              </a:lnSpc>
            </a:pPr>
            <a:r>
              <a:rPr lang="tr" sz="1000" spc="-50" dirty="0">
                <a:solidFill>
                  <a:srgbClr val="FA1825"/>
                </a:solidFill>
                <a:latin typeface="Lucida Sans Unicode"/>
              </a:rPr>
              <a:t>• </a:t>
            </a:r>
            <a:r>
              <a:rPr lang="tr" sz="1000" spc="-50" dirty="0" smtClean="0">
                <a:solidFill>
                  <a:srgbClr val="1F1919"/>
                </a:solidFill>
                <a:latin typeface="Lucida Sans Unicode"/>
              </a:rPr>
              <a:t>Kültür ve </a:t>
            </a:r>
            <a:r>
              <a:rPr lang="tr" sz="1000" spc="-50" dirty="0">
                <a:solidFill>
                  <a:srgbClr val="1F1919"/>
                </a:solidFill>
                <a:latin typeface="Lucida Sans Unicode"/>
              </a:rPr>
              <a:t>Turizm,</a:t>
            </a:r>
          </a:p>
          <a:p>
            <a:pPr marL="12700" indent="368300" algn="just">
              <a:lnSpc>
                <a:spcPts val="1632"/>
              </a:lnSpc>
              <a:spcAft>
                <a:spcPts val="1470"/>
              </a:spcAft>
            </a:pPr>
            <a:r>
              <a:rPr lang="tr" sz="1000" spc="-50" dirty="0">
                <a:solidFill>
                  <a:srgbClr val="FA1825"/>
                </a:solidFill>
                <a:latin typeface="Lucida Sans Unicode"/>
              </a:rPr>
              <a:t>• </a:t>
            </a:r>
            <a:r>
              <a:rPr lang="tr" sz="1000" spc="-50" dirty="0">
                <a:solidFill>
                  <a:srgbClr val="1F1919"/>
                </a:solidFill>
                <a:latin typeface="Lucida Sans Unicode"/>
              </a:rPr>
              <a:t>Eğitim,</a:t>
            </a:r>
          </a:p>
          <a:p>
            <a:pPr marL="12700" indent="368300" algn="just">
              <a:spcAft>
                <a:spcPts val="420"/>
              </a:spcAft>
            </a:pPr>
            <a:r>
              <a:rPr lang="tr" sz="1000" dirty="0" smtClean="0">
                <a:solidFill>
                  <a:srgbClr val="FA1825"/>
                </a:solidFill>
                <a:latin typeface="Lucida Sans Unicode"/>
              </a:rPr>
              <a:t>Erzincan'ın gelişimine yönelik olan </a:t>
            </a:r>
            <a:r>
              <a:rPr lang="tr" sz="1000" dirty="0">
                <a:solidFill>
                  <a:srgbClr val="FA1825"/>
                </a:solidFill>
                <a:latin typeface="Lucida Sans Unicode"/>
              </a:rPr>
              <a:t>fırsatlar</a:t>
            </a:r>
            <a:r>
              <a:rPr lang="tr" sz="1000" dirty="0" smtClean="0">
                <a:solidFill>
                  <a:srgbClr val="FA1825"/>
                </a:solidFill>
                <a:latin typeface="Lucida Sans Unicode"/>
              </a:rPr>
              <a:t>;</a:t>
            </a:r>
            <a:endParaRPr lang="tr" sz="1000" spc="-50" dirty="0">
              <a:solidFill>
                <a:srgbClr val="FA1825"/>
              </a:solidFill>
              <a:latin typeface="Lucida Sans Unicode"/>
            </a:endParaRPr>
          </a:p>
          <a:p>
            <a:pPr marL="12700" indent="3683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Yeraltı kaynakları,</a:t>
            </a:r>
          </a:p>
          <a:p>
            <a:pPr marL="12700" indent="368300" algn="just">
              <a:lnSpc>
                <a:spcPts val="1632"/>
              </a:lnSpc>
            </a:pPr>
            <a:r>
              <a:rPr lang="tr" sz="1000" spc="-50" dirty="0">
                <a:solidFill>
                  <a:srgbClr val="FA1825"/>
                </a:solidFill>
                <a:latin typeface="Lucida Sans Unicode"/>
              </a:rPr>
              <a:t>• </a:t>
            </a:r>
            <a:r>
              <a:rPr lang="tr" sz="1000" spc="-50" dirty="0">
                <a:solidFill>
                  <a:srgbClr val="1F1919"/>
                </a:solidFill>
                <a:latin typeface="Lucida Sans Unicode"/>
              </a:rPr>
              <a:t>Su ürünleri sektörü</a:t>
            </a:r>
          </a:p>
          <a:p>
            <a:pPr marL="12700" indent="368300" algn="just">
              <a:lnSpc>
                <a:spcPts val="1632"/>
              </a:lnSpc>
              <a:spcAft>
                <a:spcPts val="6720"/>
              </a:spcAft>
            </a:pPr>
            <a:r>
              <a:rPr lang="tr" sz="1000" cap="small" spc="-50" dirty="0" smtClean="0">
                <a:solidFill>
                  <a:srgbClr val="1F1919"/>
                </a:solidFill>
                <a:latin typeface="Lucida Sans Unicode"/>
              </a:rPr>
              <a:t>•</a:t>
            </a:r>
            <a:r>
              <a:rPr lang="tr-TR" sz="1000" dirty="0" smtClean="0"/>
              <a:t> </a:t>
            </a:r>
            <a:r>
              <a:rPr lang="tr-TR" sz="1050" dirty="0" smtClean="0"/>
              <a:t>Kültür ve Turizm</a:t>
            </a:r>
            <a:r>
              <a:rPr lang="tr-TR" sz="1000" dirty="0" smtClean="0"/>
              <a:t>,</a:t>
            </a:r>
          </a:p>
          <a:p>
            <a:pPr marL="12700" indent="368300" algn="just">
              <a:lnSpc>
                <a:spcPts val="1632"/>
              </a:lnSpc>
              <a:spcAft>
                <a:spcPts val="6720"/>
              </a:spcAft>
            </a:pPr>
            <a:endParaRPr lang="tr" sz="1000" cap="small" spc="-50" dirty="0">
              <a:solidFill>
                <a:srgbClr val="1F1919"/>
              </a:solidFill>
              <a:latin typeface="Lucida Sans Unicode"/>
            </a:endParaRP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2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TAŞIYORUZ</a:t>
            </a:r>
          </a:p>
        </p:txBody>
      </p:sp>
      <p:sp>
        <p:nvSpPr>
          <p:cNvPr id="4" name="3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920496" y="795528"/>
            <a:ext cx="6071616" cy="182880"/>
          </a:xfrm>
          <a:prstGeom prst="rect">
            <a:avLst/>
          </a:prstGeom>
        </p:spPr>
        <p:txBody>
          <a:bodyPr lIns="0" tIns="0" rIns="0" bIns="0">
            <a:noAutofit/>
          </a:bodyPr>
          <a:lstStyle/>
          <a:p>
            <a:pPr marL="5029200" indent="0">
              <a:spcAft>
                <a:spcPts val="420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920496" y="1740408"/>
            <a:ext cx="6071616" cy="4879848"/>
          </a:xfrm>
          <a:prstGeom prst="rect">
            <a:avLst/>
          </a:prstGeom>
        </p:spPr>
        <p:txBody>
          <a:bodyPr lIns="0" tIns="0" rIns="0" bIns="0">
            <a:noAutofit/>
          </a:bodyPr>
          <a:lstStyle/>
          <a:p>
            <a:pPr indent="355600">
              <a:spcBef>
                <a:spcPts val="4200"/>
              </a:spcBef>
              <a:spcAft>
                <a:spcPts val="630"/>
              </a:spcAft>
            </a:pPr>
            <a:r>
              <a:rPr lang="tr" sz="1000" dirty="0" smtClean="0">
                <a:solidFill>
                  <a:srgbClr val="FA1825"/>
                </a:solidFill>
                <a:latin typeface="Lucida Sans Unicode"/>
              </a:rPr>
              <a:t>Erzincan'ın </a:t>
            </a:r>
            <a:r>
              <a:rPr lang="tr" sz="1000" dirty="0">
                <a:solidFill>
                  <a:srgbClr val="FA1825"/>
                </a:solidFill>
                <a:latin typeface="Lucida Sans Unicode"/>
              </a:rPr>
              <a:t>gelişimini tehdit eden unsurlar;</a:t>
            </a:r>
          </a:p>
          <a:p>
            <a:pPr indent="355600">
              <a:lnSpc>
                <a:spcPts val="1632"/>
              </a:lnSpc>
            </a:pPr>
            <a:r>
              <a:rPr lang="tr" sz="1000" spc="-50" dirty="0">
                <a:solidFill>
                  <a:srgbClr val="FA1825"/>
                </a:solidFill>
                <a:latin typeface="Lucida Sans Unicode"/>
              </a:rPr>
              <a:t>(</a:t>
            </a:r>
            <a:r>
              <a:rPr lang="tr" sz="1000" spc="-50" dirty="0" smtClean="0">
                <a:solidFill>
                  <a:srgbClr val="FA1825"/>
                </a:solidFill>
                <a:latin typeface="Lucida Sans Unicode"/>
              </a:rPr>
              <a:t>Öncelik sırasına </a:t>
            </a:r>
            <a:r>
              <a:rPr lang="tr" sz="1000" spc="-50" dirty="0">
                <a:solidFill>
                  <a:srgbClr val="FA1825"/>
                </a:solidFill>
                <a:latin typeface="Lucida Sans Unicode"/>
              </a:rPr>
              <a:t>göre</a:t>
            </a:r>
            <a:r>
              <a:rPr lang="tr" sz="1000" spc="-50" dirty="0" smtClean="0">
                <a:solidFill>
                  <a:srgbClr val="FA1825"/>
                </a:solidFill>
                <a:latin typeface="Lucida Sans Unicode"/>
              </a:rPr>
              <a:t>)</a:t>
            </a:r>
            <a:endParaRPr lang="tr" sz="1000" spc="-50" dirty="0">
              <a:solidFill>
                <a:srgbClr val="1F1919"/>
              </a:solidFill>
              <a:latin typeface="Lucida Sans Unicode"/>
            </a:endParaRPr>
          </a:p>
          <a:p>
            <a:pPr indent="355600">
              <a:lnSpc>
                <a:spcPts val="1632"/>
              </a:lnSpc>
            </a:pPr>
            <a:r>
              <a:rPr lang="tr" sz="1000" spc="-50" dirty="0">
                <a:solidFill>
                  <a:srgbClr val="FA1825"/>
                </a:solidFill>
                <a:latin typeface="Lucida Sans Unicode"/>
              </a:rPr>
              <a:t>• </a:t>
            </a:r>
            <a:r>
              <a:rPr lang="tr" sz="1000" spc="-50" dirty="0">
                <a:solidFill>
                  <a:srgbClr val="1F1919"/>
                </a:solidFill>
                <a:latin typeface="Lucida Sans Unicode"/>
              </a:rPr>
              <a:t>Susuzluk, </a:t>
            </a:r>
            <a:r>
              <a:rPr lang="tr" sz="1000" spc="-50" dirty="0" smtClean="0">
                <a:solidFill>
                  <a:srgbClr val="1F1919"/>
                </a:solidFill>
                <a:latin typeface="Lucida Sans Unicode"/>
              </a:rPr>
              <a:t>kuraklık ve </a:t>
            </a:r>
            <a:r>
              <a:rPr lang="tr" sz="1000" spc="-50" dirty="0">
                <a:solidFill>
                  <a:srgbClr val="1F1919"/>
                </a:solidFill>
                <a:latin typeface="Lucida Sans Unicode"/>
              </a:rPr>
              <a:t>sulamada yaşanan sorunlar,</a:t>
            </a:r>
          </a:p>
          <a:p>
            <a:pPr indent="355600">
              <a:lnSpc>
                <a:spcPts val="1632"/>
              </a:lnSpc>
            </a:pPr>
            <a:r>
              <a:rPr lang="tr" sz="1000" spc="-50" dirty="0">
                <a:solidFill>
                  <a:srgbClr val="FA1825"/>
                </a:solidFill>
                <a:latin typeface="Lucida Sans Unicode"/>
              </a:rPr>
              <a:t>• </a:t>
            </a:r>
            <a:r>
              <a:rPr lang="tr" sz="1000" spc="-50" dirty="0" smtClean="0">
                <a:solidFill>
                  <a:srgbClr val="1F1919"/>
                </a:solidFill>
                <a:latin typeface="Lucida Sans Unicode"/>
              </a:rPr>
              <a:t>İşsizlik ve </a:t>
            </a:r>
            <a:r>
              <a:rPr lang="tr" sz="1000" spc="-50" dirty="0">
                <a:solidFill>
                  <a:srgbClr val="1F1919"/>
                </a:solidFill>
                <a:latin typeface="Lucida Sans Unicode"/>
              </a:rPr>
              <a:t>buna bağlı </a:t>
            </a:r>
            <a:r>
              <a:rPr lang="tr" sz="1000" spc="-50" dirty="0" smtClean="0">
                <a:solidFill>
                  <a:srgbClr val="1F1919"/>
                </a:solidFill>
                <a:latin typeface="Lucida Sans Unicode"/>
              </a:rPr>
              <a:t>olarak göç</a:t>
            </a:r>
            <a:r>
              <a:rPr lang="tr" sz="1000" spc="-50" dirty="0">
                <a:solidFill>
                  <a:srgbClr val="1F1919"/>
                </a:solidFill>
                <a:latin typeface="Lucida Sans Unicode"/>
              </a:rPr>
              <a:t>,</a:t>
            </a:r>
          </a:p>
          <a:p>
            <a:pPr indent="355600">
              <a:lnSpc>
                <a:spcPts val="1632"/>
              </a:lnSpc>
            </a:pPr>
            <a:r>
              <a:rPr lang="tr" sz="1000" spc="-50" dirty="0">
                <a:solidFill>
                  <a:srgbClr val="FA1825"/>
                </a:solidFill>
                <a:latin typeface="Lucida Sans Unicode"/>
              </a:rPr>
              <a:t>• </a:t>
            </a:r>
            <a:r>
              <a:rPr lang="tr" sz="1000" spc="-50" dirty="0">
                <a:solidFill>
                  <a:srgbClr val="1F1919"/>
                </a:solidFill>
                <a:latin typeface="Lucida Sans Unicode"/>
              </a:rPr>
              <a:t>Sanayileşmedeki yetersizlik,</a:t>
            </a:r>
          </a:p>
          <a:p>
            <a:pPr indent="355600">
              <a:lnSpc>
                <a:spcPts val="1632"/>
              </a:lnSpc>
              <a:spcAft>
                <a:spcPts val="1050"/>
              </a:spcAft>
            </a:pPr>
            <a:r>
              <a:rPr lang="tr" sz="1000" spc="-50" dirty="0">
                <a:solidFill>
                  <a:srgbClr val="FA1825"/>
                </a:solidFill>
                <a:latin typeface="Lucida Sans Unicode"/>
              </a:rPr>
              <a:t>• </a:t>
            </a:r>
            <a:r>
              <a:rPr lang="tr" sz="1000" spc="-50" dirty="0">
                <a:solidFill>
                  <a:srgbClr val="1F1919"/>
                </a:solidFill>
                <a:latin typeface="Lucida Sans Unicode"/>
              </a:rPr>
              <a:t>Siyasi yanlışlıklar/Bölgecilik.</a:t>
            </a:r>
          </a:p>
          <a:p>
            <a:pPr indent="355600">
              <a:lnSpc>
                <a:spcPts val="1632"/>
              </a:lnSpc>
            </a:pPr>
            <a:r>
              <a:rPr lang="tr" sz="1000" dirty="0">
                <a:solidFill>
                  <a:srgbClr val="FA1825"/>
                </a:solidFill>
                <a:latin typeface="Lucida Sans Unicode"/>
              </a:rPr>
              <a:t>Kurum iş akış şemasında yer alan yetki ve görevlendirme (koordinasyon) konuları;</a:t>
            </a:r>
          </a:p>
          <a:p>
            <a:pPr indent="355600">
              <a:lnSpc>
                <a:spcPts val="1632"/>
              </a:lnSpc>
            </a:pPr>
            <a:r>
              <a:rPr lang="tr" sz="1000" spc="-50" dirty="0">
                <a:solidFill>
                  <a:srgbClr val="FA1825"/>
                </a:solidFill>
                <a:latin typeface="Lucida Sans Unicode"/>
              </a:rPr>
              <a:t>• </a:t>
            </a:r>
            <a:r>
              <a:rPr lang="tr" sz="1000" spc="-50" dirty="0">
                <a:solidFill>
                  <a:srgbClr val="1F1919"/>
                </a:solidFill>
                <a:latin typeface="Lucida Sans Unicode"/>
              </a:rPr>
              <a:t>Kurum taassubu ve iletişim sorunları,</a:t>
            </a:r>
          </a:p>
          <a:p>
            <a:pPr indent="355600">
              <a:lnSpc>
                <a:spcPts val="1632"/>
              </a:lnSpc>
            </a:pPr>
            <a:r>
              <a:rPr lang="tr" sz="1000" spc="-50" dirty="0">
                <a:solidFill>
                  <a:srgbClr val="FA1825"/>
                </a:solidFill>
                <a:latin typeface="Lucida Sans Unicode"/>
              </a:rPr>
              <a:t>• </a:t>
            </a:r>
            <a:r>
              <a:rPr lang="tr" sz="1000" spc="-50" dirty="0" smtClean="0">
                <a:solidFill>
                  <a:srgbClr val="1F1919"/>
                </a:solidFill>
                <a:latin typeface="Lucida Sans Unicode"/>
              </a:rPr>
              <a:t>Ağır ve yavaş olduğu</a:t>
            </a:r>
            <a:endParaRPr lang="tr" sz="1000" spc="-50" dirty="0">
              <a:solidFill>
                <a:srgbClr val="1F1919"/>
              </a:solidFill>
              <a:latin typeface="Lucida Sans Unicode"/>
            </a:endParaRPr>
          </a:p>
          <a:p>
            <a:pPr indent="355600">
              <a:lnSpc>
                <a:spcPts val="1632"/>
              </a:lnSpc>
            </a:pPr>
            <a:r>
              <a:rPr lang="tr" sz="1000" spc="-50" dirty="0">
                <a:solidFill>
                  <a:srgbClr val="FA1825"/>
                </a:solidFill>
                <a:latin typeface="Lucida Sans Unicode"/>
              </a:rPr>
              <a:t>• </a:t>
            </a:r>
            <a:r>
              <a:rPr lang="tr" sz="1000" spc="-50" dirty="0">
                <a:solidFill>
                  <a:srgbClr val="1F1919"/>
                </a:solidFill>
                <a:latin typeface="Lucida Sans Unicode"/>
              </a:rPr>
              <a:t>Süreçlerde ilçe görüşlerinin alınması gerektiği,</a:t>
            </a:r>
          </a:p>
          <a:p>
            <a:pPr indent="355600">
              <a:lnSpc>
                <a:spcPts val="1632"/>
              </a:lnSpc>
            </a:pPr>
            <a:r>
              <a:rPr lang="tr" sz="1000" spc="-50" dirty="0">
                <a:solidFill>
                  <a:srgbClr val="FA1825"/>
                </a:solidFill>
                <a:latin typeface="Lucida Sans Unicode"/>
              </a:rPr>
              <a:t>• </a:t>
            </a:r>
            <a:r>
              <a:rPr lang="tr" sz="1000" spc="-50" dirty="0">
                <a:solidFill>
                  <a:srgbClr val="1F1919"/>
                </a:solidFill>
                <a:latin typeface="Lucida Sans Unicode"/>
              </a:rPr>
              <a:t>Nitelikle personelin artırılması gerektiği,</a:t>
            </a:r>
          </a:p>
          <a:p>
            <a:pPr indent="355600">
              <a:lnSpc>
                <a:spcPts val="1632"/>
              </a:lnSpc>
              <a:spcAft>
                <a:spcPts val="1470"/>
              </a:spcAft>
            </a:pPr>
            <a:r>
              <a:rPr lang="tr" sz="1000" spc="-50" dirty="0">
                <a:solidFill>
                  <a:srgbClr val="FA1825"/>
                </a:solidFill>
                <a:latin typeface="Lucida Sans Unicode"/>
              </a:rPr>
              <a:t>• </a:t>
            </a:r>
            <a:r>
              <a:rPr lang="tr" sz="1000" spc="-50" dirty="0" smtClean="0">
                <a:solidFill>
                  <a:srgbClr val="1F1919"/>
                </a:solidFill>
                <a:latin typeface="Lucida Sans Unicode"/>
              </a:rPr>
              <a:t>Araç yetersizliği</a:t>
            </a:r>
            <a:r>
              <a:rPr lang="tr" sz="1000" spc="-50" dirty="0">
                <a:solidFill>
                  <a:srgbClr val="1F1919"/>
                </a:solidFill>
                <a:latin typeface="Lucida Sans Unicode"/>
              </a:rPr>
              <a:t>,</a:t>
            </a:r>
          </a:p>
          <a:p>
            <a:pPr marR="203200" indent="355600">
              <a:lnSpc>
                <a:spcPts val="1320"/>
              </a:lnSpc>
            </a:pPr>
            <a:r>
              <a:rPr lang="tr" sz="1000" dirty="0">
                <a:solidFill>
                  <a:srgbClr val="FA1825"/>
                </a:solidFill>
                <a:latin typeface="Lucida Sans Unicode"/>
              </a:rPr>
              <a:t>Ayrıca yüz yüze görüşmeler sonucunda soru ve cevaplardan bağımsız olarak paydaşlardan</a:t>
            </a:r>
            <a:r>
              <a:rPr lang="tr" sz="1000" dirty="0">
                <a:solidFill>
                  <a:srgbClr val="FD161F"/>
                </a:solidFill>
                <a:latin typeface="Lucida Sans Unicode"/>
              </a:rPr>
              <a:t> </a:t>
            </a:r>
            <a:r>
              <a:rPr lang="tr" sz="1000" dirty="0">
                <a:solidFill>
                  <a:srgbClr val="FA1825"/>
                </a:solidFill>
                <a:latin typeface="Lucida Sans Unicode"/>
              </a:rPr>
              <a:t>elde edilen kategoriler;</a:t>
            </a:r>
          </a:p>
          <a:p>
            <a:pPr indent="355600">
              <a:lnSpc>
                <a:spcPts val="1632"/>
              </a:lnSpc>
            </a:pPr>
            <a:r>
              <a:rPr lang="tr" sz="1000" spc="-50" dirty="0">
                <a:solidFill>
                  <a:srgbClr val="FA1825"/>
                </a:solidFill>
                <a:latin typeface="Lucida Sans Unicode"/>
              </a:rPr>
              <a:t>• </a:t>
            </a:r>
            <a:r>
              <a:rPr lang="tr" sz="1000" spc="-50" dirty="0" smtClean="0">
                <a:solidFill>
                  <a:srgbClr val="1F1919"/>
                </a:solidFill>
                <a:latin typeface="Lucida Sans Unicode"/>
              </a:rPr>
              <a:t>Eşit ve adil hizmet yapılmalı</a:t>
            </a:r>
            <a:r>
              <a:rPr lang="tr" sz="1000" spc="-50" dirty="0">
                <a:solidFill>
                  <a:srgbClr val="1F1919"/>
                </a:solidFill>
                <a:latin typeface="Lucida Sans Unicode"/>
              </a:rPr>
              <a:t>,</a:t>
            </a:r>
          </a:p>
          <a:p>
            <a:pPr indent="355600">
              <a:lnSpc>
                <a:spcPts val="1632"/>
              </a:lnSpc>
            </a:pPr>
            <a:r>
              <a:rPr lang="tr" sz="1000" spc="-50" dirty="0">
                <a:solidFill>
                  <a:srgbClr val="FA1825"/>
                </a:solidFill>
                <a:latin typeface="Lucida Sans Unicode"/>
              </a:rPr>
              <a:t>• </a:t>
            </a:r>
            <a:r>
              <a:rPr lang="tr" sz="1000" spc="-50" dirty="0" smtClean="0">
                <a:solidFill>
                  <a:srgbClr val="1F1919"/>
                </a:solidFill>
                <a:latin typeface="Lucida Sans Unicode"/>
              </a:rPr>
              <a:t>Bakım evleri </a:t>
            </a:r>
            <a:r>
              <a:rPr lang="tr" sz="1000" spc="-50" dirty="0">
                <a:solidFill>
                  <a:srgbClr val="1F1919"/>
                </a:solidFill>
                <a:latin typeface="Lucida Sans Unicode"/>
              </a:rPr>
              <a:t>geliştirilmeli,</a:t>
            </a:r>
          </a:p>
          <a:p>
            <a:pPr indent="355600">
              <a:lnSpc>
                <a:spcPts val="1632"/>
              </a:lnSpc>
            </a:pPr>
            <a:r>
              <a:rPr lang="tr" sz="1000" spc="-50" dirty="0">
                <a:solidFill>
                  <a:srgbClr val="FA1825"/>
                </a:solidFill>
                <a:latin typeface="Lucida Sans Unicode"/>
              </a:rPr>
              <a:t>• </a:t>
            </a:r>
            <a:r>
              <a:rPr lang="tr" sz="1000" spc="-50" dirty="0">
                <a:solidFill>
                  <a:srgbClr val="1F1919"/>
                </a:solidFill>
                <a:latin typeface="Lucida Sans Unicode"/>
              </a:rPr>
              <a:t>İşlerin </a:t>
            </a:r>
            <a:r>
              <a:rPr lang="tr" sz="1000" spc="-50" dirty="0" smtClean="0">
                <a:solidFill>
                  <a:srgbClr val="1F1919"/>
                </a:solidFill>
                <a:latin typeface="Lucida Sans Unicode"/>
              </a:rPr>
              <a:t>önceliklerine görev yapılmalı</a:t>
            </a:r>
            <a:r>
              <a:rPr lang="tr" sz="1000" spc="-50" dirty="0">
                <a:solidFill>
                  <a:srgbClr val="1F1919"/>
                </a:solidFill>
                <a:latin typeface="Lucida Sans Unicode"/>
              </a:rPr>
              <a:t>,</a:t>
            </a:r>
          </a:p>
          <a:p>
            <a:pPr indent="355600">
              <a:lnSpc>
                <a:spcPts val="1632"/>
              </a:lnSpc>
            </a:pPr>
            <a:r>
              <a:rPr lang="tr" sz="1000" spc="-50" dirty="0">
                <a:solidFill>
                  <a:srgbClr val="FA1825"/>
                </a:solidFill>
                <a:latin typeface="Lucida Sans Unicode"/>
              </a:rPr>
              <a:t>• </a:t>
            </a:r>
            <a:r>
              <a:rPr lang="tr" sz="1000" spc="-50" dirty="0" smtClean="0">
                <a:solidFill>
                  <a:srgbClr val="1F1919"/>
                </a:solidFill>
                <a:latin typeface="Lucida Sans Unicode"/>
              </a:rPr>
              <a:t>Denetimler artırılmalı</a:t>
            </a:r>
            <a:r>
              <a:rPr lang="tr" sz="1000" spc="-50" dirty="0">
                <a:solidFill>
                  <a:srgbClr val="1F1919"/>
                </a:solidFill>
                <a:latin typeface="Lucida Sans Unicode"/>
              </a:rPr>
              <a:t>,</a:t>
            </a:r>
          </a:p>
          <a:p>
            <a:pPr indent="355600">
              <a:lnSpc>
                <a:spcPts val="1632"/>
              </a:lnSpc>
            </a:pPr>
            <a:r>
              <a:rPr lang="tr" sz="1000" spc="-50" dirty="0">
                <a:solidFill>
                  <a:srgbClr val="FA1825"/>
                </a:solidFill>
                <a:latin typeface="Lucida Sans Unicode"/>
              </a:rPr>
              <a:t>• </a:t>
            </a:r>
            <a:r>
              <a:rPr lang="tr" sz="1000" spc="-50" dirty="0">
                <a:solidFill>
                  <a:srgbClr val="1F1919"/>
                </a:solidFill>
                <a:latin typeface="Lucida Sans Unicode"/>
              </a:rPr>
              <a:t>Bütçe artırılmalı,</a:t>
            </a:r>
          </a:p>
          <a:p>
            <a:pPr indent="355600">
              <a:lnSpc>
                <a:spcPts val="1632"/>
              </a:lnSpc>
              <a:spcAft>
                <a:spcPts val="17220"/>
              </a:spcAft>
            </a:pPr>
            <a:r>
              <a:rPr lang="tr" sz="1000" spc="-50" dirty="0">
                <a:solidFill>
                  <a:srgbClr val="FA1825"/>
                </a:solidFill>
                <a:latin typeface="Lucida Sans Unicode"/>
              </a:rPr>
              <a:t>• </a:t>
            </a:r>
            <a:r>
              <a:rPr lang="tr" sz="1000" spc="-50" dirty="0">
                <a:solidFill>
                  <a:srgbClr val="1F1919"/>
                </a:solidFill>
                <a:latin typeface="Lucida Sans Unicode"/>
              </a:rPr>
              <a:t>Köylerdeki sosyal faaliyetlerin artırılması görüşleri ön plana çıkmıştır.</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1328928" y="1405128"/>
            <a:ext cx="4840224" cy="252984"/>
          </a:xfrm>
          <a:prstGeom prst="rect">
            <a:avLst/>
          </a:prstGeom>
        </p:spPr>
      </p:pic>
      <p:pic>
        <p:nvPicPr>
          <p:cNvPr id="3" name="2 Resim"/>
          <p:cNvPicPr>
            <a:picLocks noChangeAspect="1"/>
          </p:cNvPicPr>
          <p:nvPr/>
        </p:nvPicPr>
        <p:blipFill>
          <a:blip r:embed="rId3" cstate="print"/>
          <a:stretch>
            <a:fillRect/>
          </a:stretch>
        </p:blipFill>
        <p:spPr>
          <a:xfrm>
            <a:off x="2596896" y="4779264"/>
            <a:ext cx="2310384" cy="256032"/>
          </a:xfrm>
          <a:prstGeom prst="rect">
            <a:avLst/>
          </a:prstGeom>
        </p:spPr>
      </p:pic>
      <p:sp>
        <p:nvSpPr>
          <p:cNvPr id="5" name="4 Dikdörtgen"/>
          <p:cNvSpPr/>
          <p:nvPr/>
        </p:nvSpPr>
        <p:spPr>
          <a:xfrm>
            <a:off x="893064" y="673608"/>
            <a:ext cx="737616" cy="128016"/>
          </a:xfrm>
          <a:prstGeom prst="rect">
            <a:avLst/>
          </a:prstGeom>
        </p:spPr>
        <p:txBody>
          <a:bodyPr lIns="0" tIns="0" rIns="0" bIns="0">
            <a:noAutofit/>
          </a:bodyPr>
          <a:lstStyle/>
          <a:p>
            <a:pPr indent="0" algn="just"/>
            <a:r>
              <a:rPr lang="tr" sz="600" dirty="0">
                <a:solidFill>
                  <a:srgbClr val="FA273F"/>
                </a:solidFill>
                <a:latin typeface="Lucida Sans Unicode"/>
              </a:rPr>
              <a:t>STRATEJİK PLAN</a:t>
            </a:r>
          </a:p>
        </p:txBody>
      </p:sp>
      <p:sp>
        <p:nvSpPr>
          <p:cNvPr id="6" name="5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İL ÖZEL İDARESİ</a:t>
            </a:r>
          </a:p>
        </p:txBody>
      </p:sp>
      <p:sp>
        <p:nvSpPr>
          <p:cNvPr id="8" name="7 Dikdörtgen"/>
          <p:cNvSpPr/>
          <p:nvPr/>
        </p:nvSpPr>
        <p:spPr>
          <a:xfrm>
            <a:off x="1210056" y="1520952"/>
            <a:ext cx="112776" cy="155448"/>
          </a:xfrm>
          <a:prstGeom prst="rect">
            <a:avLst/>
          </a:prstGeom>
        </p:spPr>
        <p:txBody>
          <a:bodyPr lIns="0" tIns="0" rIns="0" bIns="0">
            <a:noAutofit/>
          </a:bodyPr>
          <a:lstStyle/>
          <a:p>
            <a:pPr indent="0"/>
            <a:endParaRPr lang="tr" sz="1200" dirty="0">
              <a:solidFill>
                <a:srgbClr val="FA1825"/>
              </a:solidFill>
              <a:latin typeface="SimHei"/>
            </a:endParaRPr>
          </a:p>
        </p:txBody>
      </p:sp>
      <p:sp>
        <p:nvSpPr>
          <p:cNvPr id="9" name="8 Dikdörtgen"/>
          <p:cNvSpPr/>
          <p:nvPr/>
        </p:nvSpPr>
        <p:spPr>
          <a:xfrm>
            <a:off x="771144" y="1837944"/>
            <a:ext cx="5846064" cy="2401824"/>
          </a:xfrm>
          <a:prstGeom prst="rect">
            <a:avLst/>
          </a:prstGeom>
        </p:spPr>
        <p:txBody>
          <a:bodyPr lIns="0" tIns="0" rIns="0" bIns="0">
            <a:noAutofit/>
          </a:bodyPr>
          <a:lstStyle/>
          <a:p>
            <a:pPr marL="12700" marR="12700" indent="381000" algn="just">
              <a:lnSpc>
                <a:spcPts val="1320"/>
              </a:lnSpc>
              <a:spcAft>
                <a:spcPts val="420"/>
              </a:spcAft>
            </a:pPr>
            <a:r>
              <a:rPr lang="tr" sz="1000" spc="-50" dirty="0">
                <a:solidFill>
                  <a:srgbClr val="1F1919"/>
                </a:solidFill>
                <a:latin typeface="Lucida Sans Unicode"/>
              </a:rPr>
              <a:t>Kurumumuz verdiği hizmetler kapsamında iç ve dış paydaşları ile dolaylı olarak</a:t>
            </a:r>
            <a:r>
              <a:rPr lang="tr" sz="1000" spc="-50" dirty="0">
                <a:solidFill>
                  <a:srgbClr val="1E181A"/>
                </a:solidFill>
                <a:latin typeface="Lucida Sans Unicode"/>
              </a:rPr>
              <a:t> </a:t>
            </a:r>
            <a:r>
              <a:rPr lang="tr" sz="1000" spc="-50" dirty="0">
                <a:solidFill>
                  <a:srgbClr val="1F1919"/>
                </a:solidFill>
                <a:latin typeface="Lucida Sans Unicode"/>
              </a:rPr>
              <a:t>hizmetlerimizden ve bütçemizden yararlanıcılar belirlenmiştir. Paydaşlar kendi içinde sıralandırılarak,</a:t>
            </a:r>
            <a:r>
              <a:rPr lang="tr" sz="1000" spc="-50" dirty="0">
                <a:solidFill>
                  <a:srgbClr val="1E181A"/>
                </a:solidFill>
                <a:latin typeface="Lucida Sans Unicode"/>
              </a:rPr>
              <a:t> </a:t>
            </a:r>
            <a:r>
              <a:rPr lang="tr" sz="1000" spc="-50" dirty="0">
                <a:solidFill>
                  <a:srgbClr val="1F1919"/>
                </a:solidFill>
                <a:latin typeface="Lucida Sans Unicode"/>
              </a:rPr>
              <a:t>paydaş görüşleri alınma yöntemleri ile görüşlerin stratejik plan içindeki değerlendirme kıstasları</a:t>
            </a:r>
            <a:r>
              <a:rPr lang="tr" sz="1000" spc="-50" dirty="0">
                <a:solidFill>
                  <a:srgbClr val="1E181A"/>
                </a:solidFill>
                <a:latin typeface="Lucida Sans Unicode"/>
              </a:rPr>
              <a:t> </a:t>
            </a:r>
            <a:r>
              <a:rPr lang="tr" sz="1000" spc="-50" dirty="0">
                <a:solidFill>
                  <a:srgbClr val="1F1919"/>
                </a:solidFill>
                <a:latin typeface="Lucida Sans Unicode"/>
              </a:rPr>
              <a:t>oluşturulmuştur. Plan uygulamasını stratejikplan ekibimiz yerine getirmiştir.</a:t>
            </a:r>
          </a:p>
          <a:p>
            <a:pPr marL="12700" marR="12700" indent="381000" algn="just">
              <a:lnSpc>
                <a:spcPts val="1320"/>
              </a:lnSpc>
              <a:spcAft>
                <a:spcPts val="420"/>
              </a:spcAft>
            </a:pPr>
            <a:r>
              <a:rPr lang="tr" sz="1000" spc="-50" dirty="0">
                <a:solidFill>
                  <a:srgbClr val="1F1919"/>
                </a:solidFill>
                <a:latin typeface="Lucida Sans Unicode"/>
              </a:rPr>
              <a:t>Karar verilen plan uygulamasına göre; paydaşların Müdürlüğümüze bakışlarını, mevcut</a:t>
            </a:r>
            <a:r>
              <a:rPr lang="tr" sz="1000" spc="-50" dirty="0">
                <a:solidFill>
                  <a:srgbClr val="1E181A"/>
                </a:solidFill>
                <a:latin typeface="Lucida Sans Unicode"/>
              </a:rPr>
              <a:t> </a:t>
            </a:r>
            <a:r>
              <a:rPr lang="tr" sz="1000" spc="-50" dirty="0">
                <a:solidFill>
                  <a:srgbClr val="1F1919"/>
                </a:solidFill>
                <a:latin typeface="Lucida Sans Unicode"/>
              </a:rPr>
              <a:t>duruma ilişkin değerlendirmelerini ve değerlendirmelere temel olan olguları belirlemek amacıyla iç</a:t>
            </a:r>
            <a:r>
              <a:rPr lang="tr" sz="1000" spc="-50" dirty="0">
                <a:solidFill>
                  <a:srgbClr val="1E181A"/>
                </a:solidFill>
                <a:latin typeface="Lucida Sans Unicode"/>
              </a:rPr>
              <a:t> </a:t>
            </a:r>
            <a:r>
              <a:rPr lang="tr" sz="1000" spc="-50" dirty="0">
                <a:solidFill>
                  <a:srgbClr val="1F1919"/>
                </a:solidFill>
                <a:latin typeface="Lucida Sans Unicode"/>
              </a:rPr>
              <a:t>paydaş ve dış paydaş analizi olmak üzere iki anket formu hazırlanarak katılımcılara uygulanmıştır. İç</a:t>
            </a:r>
            <a:r>
              <a:rPr lang="tr" sz="1000" spc="-50" dirty="0">
                <a:solidFill>
                  <a:srgbClr val="1E181A"/>
                </a:solidFill>
                <a:latin typeface="Lucida Sans Unicode"/>
              </a:rPr>
              <a:t> </a:t>
            </a:r>
            <a:r>
              <a:rPr lang="tr" sz="1000" spc="-50" dirty="0">
                <a:solidFill>
                  <a:srgbClr val="1F1919"/>
                </a:solidFill>
                <a:latin typeface="Lucida Sans Unicode"/>
              </a:rPr>
              <a:t>paydaşlarımızla mülakat ve toplantı çalışmaları yapılmış, dış paydaşlarımız ve hizmet</a:t>
            </a:r>
            <a:r>
              <a:rPr lang="tr" sz="1000" spc="-50" dirty="0">
                <a:solidFill>
                  <a:srgbClr val="1E181A"/>
                </a:solidFill>
                <a:latin typeface="Lucida Sans Unicode"/>
              </a:rPr>
              <a:t> </a:t>
            </a:r>
            <a:r>
              <a:rPr lang="tr" sz="1000" spc="-50" dirty="0">
                <a:solidFill>
                  <a:srgbClr val="1F1919"/>
                </a:solidFill>
                <a:latin typeface="Lucida Sans Unicode"/>
              </a:rPr>
              <a:t>yararlanıcılarımızla da soru ve cevap şeklinde anket düzenlenmiştir.</a:t>
            </a:r>
          </a:p>
          <a:p>
            <a:pPr marL="12700" marR="12700" indent="381000" algn="just">
              <a:lnSpc>
                <a:spcPts val="1320"/>
              </a:lnSpc>
              <a:spcAft>
                <a:spcPts val="3150"/>
              </a:spcAft>
            </a:pPr>
            <a:r>
              <a:rPr lang="tr" sz="1000" spc="-50" dirty="0">
                <a:solidFill>
                  <a:srgbClr val="1F1919"/>
                </a:solidFill>
                <a:latin typeface="Lucida Sans Unicode"/>
              </a:rPr>
              <a:t>Anket ve mülakatlarda kurum çalışmaları, hizmet alanları ve diğer kurumlarla olan</a:t>
            </a:r>
            <a:r>
              <a:rPr lang="tr" sz="1000" spc="-50" dirty="0">
                <a:solidFill>
                  <a:srgbClr val="1E181A"/>
                </a:solidFill>
                <a:latin typeface="Lucida Sans Unicode"/>
              </a:rPr>
              <a:t> </a:t>
            </a:r>
            <a:r>
              <a:rPr lang="tr" sz="1000" spc="-50" dirty="0">
                <a:solidFill>
                  <a:srgbClr val="1F1919"/>
                </a:solidFill>
                <a:latin typeface="Lucida Sans Unicode"/>
              </a:rPr>
              <a:t>koordinasyon konuları genelinde soru sorularak güçlü ve zayıf yönlerimiz ile fırsat ve tehditler de tespit</a:t>
            </a:r>
            <a:r>
              <a:rPr lang="tr" sz="1000" spc="-50" dirty="0">
                <a:solidFill>
                  <a:srgbClr val="1E181A"/>
                </a:solidFill>
                <a:latin typeface="Lucida Sans Unicode"/>
              </a:rPr>
              <a:t> </a:t>
            </a:r>
            <a:r>
              <a:rPr lang="tr" sz="1000" spc="-50" dirty="0">
                <a:solidFill>
                  <a:srgbClr val="1F1919"/>
                </a:solidFill>
                <a:latin typeface="Lucida Sans Unicode"/>
              </a:rPr>
              <a:t>edilmeye çalışılmıştır. Anket sonuçlarında göze çarpan en önemli bulgular ekibimiz tarafından büyük</a:t>
            </a:r>
            <a:r>
              <a:rPr lang="tr" sz="1000" spc="-50" dirty="0">
                <a:solidFill>
                  <a:srgbClr val="1E181A"/>
                </a:solidFill>
                <a:latin typeface="Lucida Sans Unicode"/>
              </a:rPr>
              <a:t> </a:t>
            </a:r>
            <a:r>
              <a:rPr lang="tr" sz="1000" spc="-50" dirty="0" smtClean="0">
                <a:solidFill>
                  <a:srgbClr val="1F1919"/>
                </a:solidFill>
                <a:latin typeface="Lucida Sans Unicode"/>
              </a:rPr>
              <a:t>bir titizlikle  irdelenerek svvot analizi </a:t>
            </a:r>
            <a:r>
              <a:rPr lang="tr" sz="1000" spc="-50" dirty="0">
                <a:solidFill>
                  <a:srgbClr val="1F1919"/>
                </a:solidFill>
                <a:latin typeface="Lucida Sans Unicode"/>
              </a:rPr>
              <a:t>oluşturulmuştur.</a:t>
            </a:r>
          </a:p>
        </p:txBody>
      </p:sp>
      <p:sp>
        <p:nvSpPr>
          <p:cNvPr id="10" name="9 Dikdörtgen"/>
          <p:cNvSpPr/>
          <p:nvPr/>
        </p:nvSpPr>
        <p:spPr>
          <a:xfrm>
            <a:off x="771144" y="5111496"/>
            <a:ext cx="5846064" cy="3200400"/>
          </a:xfrm>
          <a:prstGeom prst="rect">
            <a:avLst/>
          </a:prstGeom>
        </p:spPr>
        <p:txBody>
          <a:bodyPr lIns="0" tIns="0" rIns="0" bIns="0">
            <a:noAutofit/>
          </a:bodyPr>
          <a:lstStyle/>
          <a:p>
            <a:pPr marL="12700" indent="381000" algn="just">
              <a:spcBef>
                <a:spcPts val="420"/>
              </a:spcBef>
              <a:spcAft>
                <a:spcPts val="630"/>
              </a:spcAft>
            </a:pPr>
            <a:endParaRPr lang="tr" sz="1000" spc="-50" dirty="0">
              <a:solidFill>
                <a:srgbClr val="1F1919"/>
              </a:solidFill>
              <a:latin typeface="Lucida Sans Unicode"/>
            </a:endParaRPr>
          </a:p>
        </p:txBody>
      </p:sp>
      <p:graphicFrame>
        <p:nvGraphicFramePr>
          <p:cNvPr id="12" name="11 Tablo"/>
          <p:cNvGraphicFramePr>
            <a:graphicFrameLocks noGrp="1"/>
          </p:cNvGraphicFramePr>
          <p:nvPr/>
        </p:nvGraphicFramePr>
        <p:xfrm>
          <a:off x="1281095" y="5347494"/>
          <a:ext cx="5041900" cy="2754373"/>
        </p:xfrm>
        <a:graphic>
          <a:graphicData uri="http://schemas.openxmlformats.org/drawingml/2006/table">
            <a:tbl>
              <a:tblPr>
                <a:tableStyleId>{93296810-A885-4BE3-A3E7-6D5BEEA58F35}</a:tableStyleId>
              </a:tblPr>
              <a:tblGrid>
                <a:gridCol w="5041900"/>
              </a:tblGrid>
              <a:tr h="205411">
                <a:tc>
                  <a:txBody>
                    <a:bodyPr/>
                    <a:lstStyle/>
                    <a:p>
                      <a:pPr algn="ctr">
                        <a:spcAft>
                          <a:spcPts val="0"/>
                        </a:spcAft>
                      </a:pPr>
                      <a:r>
                        <a:rPr lang="tr-TR" sz="1200" b="1" dirty="0"/>
                        <a:t>Güçlü Yönler</a:t>
                      </a:r>
                      <a:endParaRPr lang="tr-TR" sz="1200" b="1" dirty="0">
                        <a:latin typeface="Lucida Sans Unicode" pitchFamily="34" charset="0"/>
                        <a:ea typeface="Times New Roman"/>
                        <a:cs typeface="Lucida Sans Unicode" pitchFamily="34" charset="0"/>
                      </a:endParaRPr>
                    </a:p>
                  </a:txBody>
                  <a:tcPr marL="43572" marR="43572" marT="0" marB="0" anchor="ctr"/>
                </a:tc>
              </a:tr>
              <a:tr h="196074">
                <a:tc>
                  <a:txBody>
                    <a:bodyPr/>
                    <a:lstStyle/>
                    <a:p>
                      <a:pPr>
                        <a:spcAft>
                          <a:spcPts val="0"/>
                        </a:spcAft>
                      </a:pPr>
                      <a:r>
                        <a:rPr lang="tr-TR" sz="1000" dirty="0"/>
                        <a:t>Coğrafi avantajlar</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Tarıma elverişli bir yapıya sahip olması ve su bolluğu </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Suyun bol olması, </a:t>
                      </a:r>
                      <a:r>
                        <a:rPr lang="tr-TR" sz="1000" dirty="0" err="1"/>
                        <a:t>hidro</a:t>
                      </a:r>
                      <a:r>
                        <a:rPr lang="tr-TR" sz="1000" dirty="0"/>
                        <a:t> elektrik enerji potansiyeli</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Ulaşım kolaylığı</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Bölgede maden suyunun bulunması</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Coğrafi yapının spor yapmaya uygun olması (doğa sporları)</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Peynir, üzüm, bal, ve leblebide marka olması</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Depremle yaşamayı öğrenmiş olması </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Zengin maden kaynaklarının olması</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3 ordunun ilimizde olması</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İklim</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Şehrin büyümeye ve sanayileşmeye uygun düz bir ova üzerinde kurulmuş olması</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000" dirty="0"/>
                        <a:t>Tarım potansiyeli var</a:t>
                      </a:r>
                      <a:endParaRPr lang="tr-TR" sz="1000" dirty="0">
                        <a:latin typeface="Lucida Sans Unicode" pitchFamily="34" charset="0"/>
                        <a:ea typeface="Times New Roman"/>
                        <a:cs typeface="Lucida Sans Unicode" pitchFamily="34" charset="0"/>
                      </a:endParaRPr>
                    </a:p>
                  </a:txBody>
                  <a:tcPr marL="43572" marR="43572" marT="0" marB="0" anchor="b"/>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209657" y="1561280"/>
          <a:ext cx="5429288" cy="4643465"/>
        </p:xfrm>
        <a:graphic>
          <a:graphicData uri="http://schemas.openxmlformats.org/drawingml/2006/table">
            <a:tbl>
              <a:tblPr>
                <a:tableStyleId>{93296810-A885-4BE3-A3E7-6D5BEEA58F35}</a:tableStyleId>
              </a:tblPr>
              <a:tblGrid>
                <a:gridCol w="5429288"/>
              </a:tblGrid>
              <a:tr h="302090">
                <a:tc>
                  <a:txBody>
                    <a:bodyPr/>
                    <a:lstStyle/>
                    <a:p>
                      <a:pPr>
                        <a:spcAft>
                          <a:spcPts val="0"/>
                        </a:spcAft>
                      </a:pPr>
                      <a:r>
                        <a:rPr lang="tr-TR" sz="1100" b="1" dirty="0"/>
                        <a:t>Ekonomi ve kalkınma</a:t>
                      </a:r>
                      <a:endParaRPr lang="tr-TR" sz="1100" b="1" dirty="0">
                        <a:solidFill>
                          <a:srgbClr val="FF0000"/>
                        </a:solidFill>
                        <a:latin typeface="Lucida Sans Unicode" pitchFamily="34" charset="0"/>
                        <a:ea typeface="Times New Roman"/>
                        <a:cs typeface="Lucida Sans Unicode" pitchFamily="34" charset="0"/>
                      </a:endParaRPr>
                    </a:p>
                  </a:txBody>
                  <a:tcPr marL="30672" marR="30672" marT="0" marB="0" anchor="ctr"/>
                </a:tc>
              </a:tr>
              <a:tr h="155918">
                <a:tc>
                  <a:txBody>
                    <a:bodyPr/>
                    <a:lstStyle/>
                    <a:p>
                      <a:pPr>
                        <a:spcAft>
                          <a:spcPts val="0"/>
                        </a:spcAft>
                      </a:pPr>
                      <a:r>
                        <a:rPr lang="tr-TR" sz="1000" dirty="0" err="1"/>
                        <a:t>Ergan</a:t>
                      </a:r>
                      <a:r>
                        <a:rPr lang="tr-TR" sz="1000" dirty="0"/>
                        <a:t> dağı projesi</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El sanatları (bakırcılık vs.) Çeşitliliği</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Kalkınmada öncelikli iller arasında olması</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Şeker fabrikasının bulunması</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Hayır sever iş adamlarının eğitim ve sağlık altyapısına katkıları</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Organize sanayi bölgesi oluşu</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Kaçak elektrikte doğunun en kontrollü şehri olması</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Genç nüfus potansiyelinin fazla oluşu</a:t>
                      </a:r>
                      <a:endParaRPr lang="tr-TR" sz="1000" dirty="0">
                        <a:latin typeface="Lucida Sans Unicode" pitchFamily="34" charset="0"/>
                        <a:ea typeface="Times New Roman"/>
                        <a:cs typeface="Lucida Sans Unicode" pitchFamily="34" charset="0"/>
                      </a:endParaRPr>
                    </a:p>
                  </a:txBody>
                  <a:tcPr marL="30672" marR="30672" marT="0" marB="0" anchor="b"/>
                </a:tc>
              </a:tr>
              <a:tr h="277744">
                <a:tc>
                  <a:txBody>
                    <a:bodyPr/>
                    <a:lstStyle/>
                    <a:p>
                      <a:pPr>
                        <a:spcAft>
                          <a:spcPts val="0"/>
                        </a:spcAft>
                      </a:pPr>
                      <a:r>
                        <a:rPr lang="tr-TR" sz="1100" b="1" dirty="0"/>
                        <a:t>Eğitim</a:t>
                      </a:r>
                      <a:endParaRPr lang="tr-TR" sz="1100" b="1" dirty="0">
                        <a:solidFill>
                          <a:srgbClr val="FF0000"/>
                        </a:solidFill>
                        <a:latin typeface="Lucida Sans Unicode" pitchFamily="34" charset="0"/>
                        <a:ea typeface="Times New Roman"/>
                        <a:cs typeface="Lucida Sans Unicode" pitchFamily="34" charset="0"/>
                      </a:endParaRPr>
                    </a:p>
                  </a:txBody>
                  <a:tcPr marL="30672" marR="30672" marT="0" marB="0" anchor="ctr"/>
                </a:tc>
              </a:tr>
              <a:tr h="155918">
                <a:tc>
                  <a:txBody>
                    <a:bodyPr/>
                    <a:lstStyle/>
                    <a:p>
                      <a:pPr>
                        <a:spcAft>
                          <a:spcPts val="0"/>
                        </a:spcAft>
                      </a:pPr>
                      <a:r>
                        <a:rPr lang="tr-TR" sz="1000" dirty="0"/>
                        <a:t>İldeki eğitim olanağının üniversite düzeyine ulaşması ve mesleki eğitim çeşitliliği</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Üniversitede beden eğitimi ve spor bölümünün bulunması</a:t>
                      </a:r>
                      <a:endParaRPr lang="tr-TR" sz="1000" dirty="0">
                        <a:latin typeface="Lucida Sans Unicode" pitchFamily="34" charset="0"/>
                        <a:ea typeface="Times New Roman"/>
                        <a:cs typeface="Lucida Sans Unicode" pitchFamily="34" charset="0"/>
                      </a:endParaRPr>
                    </a:p>
                  </a:txBody>
                  <a:tcPr marL="30672" marR="30672" marT="0" marB="0" anchor="b"/>
                </a:tc>
              </a:tr>
              <a:tr h="311837">
                <a:tc>
                  <a:txBody>
                    <a:bodyPr/>
                    <a:lstStyle/>
                    <a:p>
                      <a:pPr>
                        <a:spcAft>
                          <a:spcPts val="0"/>
                        </a:spcAft>
                      </a:pPr>
                      <a:r>
                        <a:rPr lang="tr-TR" sz="1000" dirty="0"/>
                        <a:t>Fiziki altyapının iyi oluşu, derslik başına düşen öğrenci sayısı bakımından Türkiye ortalamasının altında olması</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Raylı sistem okulunun olması okul zenginliği bakımından zengin olması</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Köy altyapısında </a:t>
                      </a:r>
                      <a:r>
                        <a:rPr lang="tr-TR" sz="1000" dirty="0" err="1" smtClean="0"/>
                        <a:t>Köydes</a:t>
                      </a:r>
                      <a:r>
                        <a:rPr lang="tr-TR" sz="1000" dirty="0" smtClean="0"/>
                        <a:t>‘ in </a:t>
                      </a:r>
                      <a:r>
                        <a:rPr lang="tr-TR" sz="1000" dirty="0"/>
                        <a:t>katkısı</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Kız öğrencilerin okullaşma oranında ileri düzeyde oluşu</a:t>
                      </a:r>
                      <a:endParaRPr lang="tr-TR" sz="1000" dirty="0">
                        <a:latin typeface="Lucida Sans Unicode" pitchFamily="34" charset="0"/>
                        <a:ea typeface="Times New Roman"/>
                        <a:cs typeface="Lucida Sans Unicode" pitchFamily="34" charset="0"/>
                      </a:endParaRPr>
                    </a:p>
                  </a:txBody>
                  <a:tcPr marL="30672" marR="30672" marT="0" marB="0" anchor="b"/>
                </a:tc>
              </a:tr>
              <a:tr h="297229">
                <a:tc>
                  <a:txBody>
                    <a:bodyPr/>
                    <a:lstStyle/>
                    <a:p>
                      <a:pPr>
                        <a:spcAft>
                          <a:spcPts val="0"/>
                        </a:spcAft>
                      </a:pPr>
                      <a:r>
                        <a:rPr lang="tr-TR" sz="1100" b="1" dirty="0"/>
                        <a:t>Kültür </a:t>
                      </a:r>
                      <a:r>
                        <a:rPr lang="tr-TR" sz="1100" b="1" dirty="0" smtClean="0"/>
                        <a:t> ve </a:t>
                      </a:r>
                      <a:r>
                        <a:rPr lang="tr-TR" sz="1100" b="1" dirty="0"/>
                        <a:t>Spor</a:t>
                      </a:r>
                      <a:endParaRPr lang="tr-TR" sz="1100" b="1" dirty="0">
                        <a:solidFill>
                          <a:srgbClr val="FF0000"/>
                        </a:solidFill>
                        <a:latin typeface="Lucida Sans Unicode" pitchFamily="34" charset="0"/>
                        <a:ea typeface="Times New Roman"/>
                        <a:cs typeface="Lucida Sans Unicode" pitchFamily="34" charset="0"/>
                      </a:endParaRPr>
                    </a:p>
                  </a:txBody>
                  <a:tcPr marL="30672" marR="30672" marT="0" marB="0" anchor="ctr"/>
                </a:tc>
              </a:tr>
              <a:tr h="155918">
                <a:tc>
                  <a:txBody>
                    <a:bodyPr/>
                    <a:lstStyle/>
                    <a:p>
                      <a:pPr>
                        <a:spcAft>
                          <a:spcPts val="0"/>
                        </a:spcAft>
                      </a:pPr>
                      <a:r>
                        <a:rPr lang="tr-TR" sz="1000" dirty="0"/>
                        <a:t>Dönem Dönem gelen idarecilerin spora ilgi duymaları ve sporu desteklemeleri</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Kültürel zenginliğin çok oluşu</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İlimizin taşınmaz kültür varlığına çokça sahip olması</a:t>
                      </a:r>
                      <a:endParaRPr lang="tr-TR" sz="1000" dirty="0">
                        <a:latin typeface="Lucida Sans Unicode" pitchFamily="34" charset="0"/>
                        <a:ea typeface="Times New Roman"/>
                        <a:cs typeface="Lucida Sans Unicode" pitchFamily="34" charset="0"/>
                      </a:endParaRPr>
                    </a:p>
                  </a:txBody>
                  <a:tcPr marL="30672" marR="30672" marT="0" marB="0" anchor="b"/>
                </a:tc>
              </a:tr>
              <a:tr h="336204">
                <a:tc>
                  <a:txBody>
                    <a:bodyPr/>
                    <a:lstStyle/>
                    <a:p>
                      <a:pPr>
                        <a:spcAft>
                          <a:spcPts val="0"/>
                        </a:spcAft>
                      </a:pPr>
                      <a:r>
                        <a:rPr lang="tr-TR" sz="1100" b="1" dirty="0"/>
                        <a:t>Sağlık</a:t>
                      </a:r>
                      <a:endParaRPr lang="tr-TR" sz="1100" b="1" dirty="0">
                        <a:solidFill>
                          <a:srgbClr val="FF0000"/>
                        </a:solidFill>
                        <a:latin typeface="Lucida Sans Unicode" pitchFamily="34" charset="0"/>
                        <a:ea typeface="Times New Roman"/>
                        <a:cs typeface="Lucida Sans Unicode" pitchFamily="34" charset="0"/>
                      </a:endParaRPr>
                    </a:p>
                  </a:txBody>
                  <a:tcPr marL="30672" marR="30672" marT="0" marB="0" anchor="ctr"/>
                </a:tc>
              </a:tr>
              <a:tr h="155918">
                <a:tc>
                  <a:txBody>
                    <a:bodyPr/>
                    <a:lstStyle/>
                    <a:p>
                      <a:pPr>
                        <a:spcAft>
                          <a:spcPts val="0"/>
                        </a:spcAft>
                      </a:pPr>
                      <a:r>
                        <a:rPr lang="tr-TR" sz="1000" dirty="0"/>
                        <a:t>Sağlık personelinin çok genç olması</a:t>
                      </a:r>
                      <a:endParaRPr lang="tr-TR" sz="1000" dirty="0">
                        <a:latin typeface="Lucida Sans Unicode" pitchFamily="34" charset="0"/>
                        <a:ea typeface="Times New Roman"/>
                        <a:cs typeface="Lucida Sans Unicode" pitchFamily="34" charset="0"/>
                      </a:endParaRPr>
                    </a:p>
                  </a:txBody>
                  <a:tcPr marL="30672" marR="30672" marT="0" marB="0" anchor="b"/>
                </a:tc>
              </a:tr>
              <a:tr h="311837">
                <a:tc>
                  <a:txBody>
                    <a:bodyPr/>
                    <a:lstStyle/>
                    <a:p>
                      <a:pPr>
                        <a:spcAft>
                          <a:spcPts val="0"/>
                        </a:spcAft>
                      </a:pPr>
                      <a:r>
                        <a:rPr lang="tr-TR" sz="1000" dirty="0"/>
                        <a:t>Sağlık  müdürlüğünün istihdam politikasında koruyucu sağlık hizmetlerine öncelik verilmesi</a:t>
                      </a:r>
                      <a:endParaRPr lang="tr-TR" sz="1000" dirty="0">
                        <a:latin typeface="Lucida Sans Unicode" pitchFamily="34" charset="0"/>
                        <a:ea typeface="Times New Roman"/>
                        <a:cs typeface="Lucida Sans Unicode" pitchFamily="34" charset="0"/>
                      </a:endParaRPr>
                    </a:p>
                  </a:txBody>
                  <a:tcPr marL="30672" marR="30672" marT="0" marB="0" anchor="b"/>
                </a:tc>
              </a:tr>
              <a:tr h="155918">
                <a:tc>
                  <a:txBody>
                    <a:bodyPr/>
                    <a:lstStyle/>
                    <a:p>
                      <a:pPr>
                        <a:spcAft>
                          <a:spcPts val="0"/>
                        </a:spcAft>
                      </a:pPr>
                      <a:r>
                        <a:rPr lang="tr-TR" sz="1000" dirty="0"/>
                        <a:t>Tüm ilçe merkezlerinde ihtiyacı karşılayabilecek eczane sayısına sahip olması</a:t>
                      </a:r>
                      <a:endParaRPr lang="tr-TR" sz="1000" dirty="0">
                        <a:latin typeface="Lucida Sans Unicode" pitchFamily="34" charset="0"/>
                        <a:ea typeface="Times New Roman"/>
                        <a:cs typeface="Lucida Sans Unicode" pitchFamily="34" charset="0"/>
                      </a:endParaRPr>
                    </a:p>
                  </a:txBody>
                  <a:tcPr marL="30672" marR="30672" marT="0" marB="0" anchor="b"/>
                </a:tc>
              </a:tr>
            </a:tbl>
          </a:graphicData>
        </a:graphic>
      </p:graphicFrame>
      <p:graphicFrame>
        <p:nvGraphicFramePr>
          <p:cNvPr id="3" name="2 Tablo"/>
          <p:cNvGraphicFramePr>
            <a:graphicFrameLocks noGrp="1"/>
          </p:cNvGraphicFramePr>
          <p:nvPr/>
        </p:nvGraphicFramePr>
        <p:xfrm>
          <a:off x="1209657" y="6204750"/>
          <a:ext cx="5429288" cy="1557431"/>
        </p:xfrm>
        <a:graphic>
          <a:graphicData uri="http://schemas.openxmlformats.org/drawingml/2006/table">
            <a:tbl>
              <a:tblPr>
                <a:tableStyleId>{93296810-A885-4BE3-A3E7-6D5BEEA58F35}</a:tableStyleId>
              </a:tblPr>
              <a:tblGrid>
                <a:gridCol w="5429288"/>
              </a:tblGrid>
              <a:tr h="285752">
                <a:tc>
                  <a:txBody>
                    <a:bodyPr/>
                    <a:lstStyle/>
                    <a:p>
                      <a:pPr>
                        <a:spcAft>
                          <a:spcPts val="0"/>
                        </a:spcAft>
                      </a:pPr>
                      <a:r>
                        <a:rPr lang="tr-TR" sz="1100" b="1" dirty="0"/>
                        <a:t>Diğer</a:t>
                      </a:r>
                      <a:endParaRPr lang="tr-TR" sz="1100" b="1" dirty="0">
                        <a:solidFill>
                          <a:srgbClr val="FF0000"/>
                        </a:solidFill>
                        <a:latin typeface="Lucida Sans Unicode" pitchFamily="34" charset="0"/>
                        <a:ea typeface="Times New Roman"/>
                        <a:cs typeface="Lucida Sans Unicode" pitchFamily="34" charset="0"/>
                      </a:endParaRPr>
                    </a:p>
                  </a:txBody>
                  <a:tcPr marL="43572" marR="43572" marT="0" marB="0" anchor="ctr"/>
                </a:tc>
              </a:tr>
              <a:tr h="186737">
                <a:tc>
                  <a:txBody>
                    <a:bodyPr/>
                    <a:lstStyle/>
                    <a:p>
                      <a:pPr>
                        <a:spcAft>
                          <a:spcPts val="0"/>
                        </a:spcAft>
                      </a:pPr>
                      <a:r>
                        <a:rPr lang="tr-TR" sz="1000"/>
                        <a:t>Terör eylemlerinin olmaması</a:t>
                      </a:r>
                      <a:endParaRPr lang="tr-TR" sz="1000">
                        <a:latin typeface="Lucida Sans Unicode" pitchFamily="34" charset="0"/>
                        <a:ea typeface="Times New Roman"/>
                        <a:cs typeface="Lucida Sans Unicode" pitchFamily="34" charset="0"/>
                      </a:endParaRPr>
                    </a:p>
                  </a:txBody>
                  <a:tcPr marL="43572" marR="43572" marT="0" marB="0" anchor="b"/>
                </a:tc>
              </a:tr>
              <a:tr h="186737">
                <a:tc>
                  <a:txBody>
                    <a:bodyPr/>
                    <a:lstStyle/>
                    <a:p>
                      <a:pPr>
                        <a:spcAft>
                          <a:spcPts val="0"/>
                        </a:spcAft>
                      </a:pPr>
                      <a:r>
                        <a:rPr lang="tr-TR" sz="1000"/>
                        <a:t>Farklı kültür ve mezheplerin bir arada kardeşçe yaşamaları</a:t>
                      </a:r>
                      <a:endParaRPr lang="tr-TR" sz="1000">
                        <a:latin typeface="Lucida Sans Unicode" pitchFamily="34" charset="0"/>
                        <a:ea typeface="Times New Roman"/>
                        <a:cs typeface="Lucida Sans Unicode" pitchFamily="34" charset="0"/>
                      </a:endParaRPr>
                    </a:p>
                  </a:txBody>
                  <a:tcPr marL="43572" marR="43572" marT="0" marB="0" anchor="b"/>
                </a:tc>
              </a:tr>
              <a:tr h="186737">
                <a:tc>
                  <a:txBody>
                    <a:bodyPr/>
                    <a:lstStyle/>
                    <a:p>
                      <a:pPr>
                        <a:spcAft>
                          <a:spcPts val="0"/>
                        </a:spcAft>
                      </a:pPr>
                      <a:r>
                        <a:rPr lang="tr-TR" sz="1000"/>
                        <a:t>Halkın yeniliklere açık olması</a:t>
                      </a:r>
                      <a:endParaRPr lang="tr-TR" sz="1000">
                        <a:latin typeface="Lucida Sans Unicode" pitchFamily="34" charset="0"/>
                        <a:ea typeface="Times New Roman"/>
                        <a:cs typeface="Lucida Sans Unicode" pitchFamily="34" charset="0"/>
                      </a:endParaRPr>
                    </a:p>
                  </a:txBody>
                  <a:tcPr marL="43572" marR="43572" marT="0" marB="0" anchor="b"/>
                </a:tc>
              </a:tr>
              <a:tr h="328657">
                <a:tc>
                  <a:txBody>
                    <a:bodyPr/>
                    <a:lstStyle/>
                    <a:p>
                      <a:pPr>
                        <a:spcAft>
                          <a:spcPts val="0"/>
                        </a:spcAft>
                      </a:pPr>
                      <a:r>
                        <a:rPr lang="tr-TR" sz="1000" dirty="0"/>
                        <a:t>Gençler arasında uyuşturucu madde, sigara ve alkol kullanımının ileri düzeylerde olmaması</a:t>
                      </a:r>
                      <a:endParaRPr lang="tr-TR" sz="1000" dirty="0">
                        <a:latin typeface="Lucida Sans Unicode" pitchFamily="34" charset="0"/>
                        <a:ea typeface="Times New Roman"/>
                        <a:cs typeface="Lucida Sans Unicode" pitchFamily="34" charset="0"/>
                      </a:endParaRPr>
                    </a:p>
                  </a:txBody>
                  <a:tcPr marL="43572" marR="43572" marT="0" marB="0" anchor="b"/>
                </a:tc>
              </a:tr>
              <a:tr h="186737">
                <a:tc>
                  <a:txBody>
                    <a:bodyPr/>
                    <a:lstStyle/>
                    <a:p>
                      <a:pPr>
                        <a:spcAft>
                          <a:spcPts val="0"/>
                        </a:spcAft>
                      </a:pPr>
                      <a:r>
                        <a:rPr lang="tr-TR" sz="1000" dirty="0"/>
                        <a:t>Badminton sporunda Türkiye’de söz sahibi olması</a:t>
                      </a:r>
                      <a:endParaRPr lang="tr-TR" sz="1000" dirty="0">
                        <a:latin typeface="Lucida Sans Unicode" pitchFamily="34" charset="0"/>
                        <a:ea typeface="Times New Roman"/>
                        <a:cs typeface="Lucida Sans Unicode" pitchFamily="34" charset="0"/>
                      </a:endParaRPr>
                    </a:p>
                  </a:txBody>
                  <a:tcPr marL="43572" marR="43572" marT="0" marB="0" anchor="b"/>
                </a:tc>
              </a:tr>
              <a:tr h="196074">
                <a:tc>
                  <a:txBody>
                    <a:bodyPr/>
                    <a:lstStyle/>
                    <a:p>
                      <a:pPr>
                        <a:spcAft>
                          <a:spcPts val="0"/>
                        </a:spcAft>
                      </a:pPr>
                      <a:r>
                        <a:rPr lang="tr-TR" sz="1100" dirty="0"/>
                        <a:t> </a:t>
                      </a:r>
                      <a:endParaRPr lang="tr-TR" sz="1200" dirty="0">
                        <a:latin typeface="Times New Roman"/>
                        <a:ea typeface="Times New Roman"/>
                        <a:cs typeface="Times New Roman"/>
                      </a:endParaRPr>
                    </a:p>
                  </a:txBody>
                  <a:tcPr marL="43572" marR="43572" marT="0" marB="0" anchor="b"/>
                </a:tc>
              </a:tr>
            </a:tbl>
          </a:graphicData>
        </a:graphic>
      </p:graphicFrame>
      <p:sp>
        <p:nvSpPr>
          <p:cNvPr id="4" name="3 Dikdörtgen"/>
          <p:cNvSpPr/>
          <p:nvPr/>
        </p:nvSpPr>
        <p:spPr>
          <a:xfrm>
            <a:off x="709591" y="346834"/>
            <a:ext cx="1071570" cy="142876"/>
          </a:xfrm>
          <a:prstGeom prst="rect">
            <a:avLst/>
          </a:prstGeom>
        </p:spPr>
        <p:txBody>
          <a:bodyPr lIns="0" tIns="0" rIns="0" bIns="0">
            <a:noAutofit/>
          </a:bodyPr>
          <a:lstStyle/>
          <a:p>
            <a:pPr indent="0" algn="just"/>
            <a:endParaRPr lang="tr" sz="800" dirty="0">
              <a:solidFill>
                <a:schemeClr val="tx1">
                  <a:lumMod val="95000"/>
                  <a:lumOff val="5000"/>
                </a:schemeClr>
              </a:solidFill>
              <a:latin typeface="Lucida Sans Unicode"/>
            </a:endParaRPr>
          </a:p>
        </p:txBody>
      </p:sp>
      <p:sp>
        <p:nvSpPr>
          <p:cNvPr id="5" name="4 Dikdörtgen"/>
          <p:cNvSpPr/>
          <p:nvPr/>
        </p:nvSpPr>
        <p:spPr>
          <a:xfrm>
            <a:off x="5067309" y="346834"/>
            <a:ext cx="1936749" cy="246221"/>
          </a:xfrm>
          <a:prstGeom prst="rect">
            <a:avLst/>
          </a:prstGeom>
        </p:spPr>
        <p:txBody>
          <a:bodyPr wrap="none">
            <a:spAutoFit/>
          </a:bodyPr>
          <a:lstStyle/>
          <a:p>
            <a:pPr indent="0" algn="just"/>
            <a:r>
              <a:rPr lang="tr" sz="1000" spc="-100" dirty="0" smtClean="0">
                <a:solidFill>
                  <a:srgbClr val="808282"/>
                </a:solidFill>
                <a:latin typeface="Lucida Sans Unicode" pitchFamily="34" charset="0"/>
                <a:cs typeface="Lucida Sans Unicode" pitchFamily="34" charset="0"/>
              </a:rPr>
              <a:t>ERZİNCAN 'I GELECEĞE TAŞIYORUZ</a:t>
            </a:r>
            <a:endParaRPr lang="tr" sz="1000" spc="-100" dirty="0">
              <a:solidFill>
                <a:srgbClr val="808282"/>
              </a:solidFill>
              <a:latin typeface="Lucida Sans Unicode" pitchFamily="34" charset="0"/>
              <a:cs typeface="Lucida Sans Unicode"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926592" y="1426464"/>
            <a:ext cx="5843016" cy="2209800"/>
          </a:xfrm>
          <a:prstGeom prst="rect">
            <a:avLst/>
          </a:prstGeom>
        </p:spPr>
      </p:pic>
      <p:sp>
        <p:nvSpPr>
          <p:cNvPr id="3" name="2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 GELECEĞE TAŞIYORUZ</a:t>
            </a:r>
          </a:p>
        </p:txBody>
      </p:sp>
      <p:sp>
        <p:nvSpPr>
          <p:cNvPr id="4" name="3 Dikdörtgen"/>
          <p:cNvSpPr/>
          <p:nvPr/>
        </p:nvSpPr>
        <p:spPr>
          <a:xfrm>
            <a:off x="5931408" y="673608"/>
            <a:ext cx="734568" cy="124968"/>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923544" y="795528"/>
            <a:ext cx="6068568" cy="182880"/>
          </a:xfrm>
          <a:prstGeom prst="rect">
            <a:avLst/>
          </a:prstGeom>
        </p:spPr>
        <p:txBody>
          <a:bodyPr lIns="0" tIns="0" rIns="0" bIns="0">
            <a:noAutofit/>
          </a:bodyPr>
          <a:lstStyle/>
          <a:p>
            <a:pPr marL="5029200" indent="0">
              <a:spcAft>
                <a:spcPts val="231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8" name="7 Dikdörtgen"/>
          <p:cNvSpPr/>
          <p:nvPr/>
        </p:nvSpPr>
        <p:spPr>
          <a:xfrm>
            <a:off x="923544" y="4047744"/>
            <a:ext cx="6068568" cy="4864608"/>
          </a:xfrm>
          <a:prstGeom prst="rect">
            <a:avLst/>
          </a:prstGeom>
        </p:spPr>
        <p:txBody>
          <a:bodyPr lIns="0" tIns="0" rIns="0" bIns="0">
            <a:noAutofit/>
          </a:bodyPr>
          <a:lstStyle/>
          <a:p>
            <a:pPr marL="228600" marR="1739900" indent="0">
              <a:lnSpc>
                <a:spcPts val="2208"/>
              </a:lnSpc>
              <a:spcBef>
                <a:spcPts val="630"/>
              </a:spcBef>
            </a:pPr>
            <a:endParaRPr lang="tr" sz="1000" spc="-50" dirty="0">
              <a:solidFill>
                <a:srgbClr val="1F1919"/>
              </a:solidFill>
              <a:latin typeface="Lucida Sans Unicode"/>
            </a:endParaRPr>
          </a:p>
        </p:txBody>
      </p:sp>
      <p:sp>
        <p:nvSpPr>
          <p:cNvPr id="9" name="8 Dikdörtgen"/>
          <p:cNvSpPr/>
          <p:nvPr/>
        </p:nvSpPr>
        <p:spPr>
          <a:xfrm>
            <a:off x="923544" y="9704832"/>
            <a:ext cx="6068568" cy="304800"/>
          </a:xfrm>
          <a:prstGeom prst="rect">
            <a:avLst/>
          </a:prstGeom>
        </p:spPr>
        <p:txBody>
          <a:bodyPr lIns="0" tIns="0" rIns="0" bIns="0">
            <a:noAutofit/>
          </a:bodyPr>
          <a:lstStyle/>
          <a:p>
            <a:pPr marL="5422900" indent="0">
              <a:spcBef>
                <a:spcPts val="4410"/>
              </a:spcBef>
            </a:pPr>
            <a:endParaRPr lang="tr" sz="1600" cap="small" dirty="0">
              <a:solidFill>
                <a:srgbClr val="9A9697"/>
              </a:solidFill>
              <a:latin typeface="Arial"/>
            </a:endParaRPr>
          </a:p>
        </p:txBody>
      </p:sp>
      <p:graphicFrame>
        <p:nvGraphicFramePr>
          <p:cNvPr id="10" name="9 Tablo"/>
          <p:cNvGraphicFramePr>
            <a:graphicFrameLocks noGrp="1"/>
          </p:cNvGraphicFramePr>
          <p:nvPr/>
        </p:nvGraphicFramePr>
        <p:xfrm>
          <a:off x="1066781" y="4133048"/>
          <a:ext cx="5643602" cy="4347471"/>
        </p:xfrm>
        <a:graphic>
          <a:graphicData uri="http://schemas.openxmlformats.org/drawingml/2006/table">
            <a:tbl>
              <a:tblPr>
                <a:tableStyleId>{073A0DAA-6AF3-43AB-8588-CEC1D06C72B9}</a:tableStyleId>
              </a:tblPr>
              <a:tblGrid>
                <a:gridCol w="5643602"/>
              </a:tblGrid>
              <a:tr h="500066">
                <a:tc>
                  <a:txBody>
                    <a:bodyPr/>
                    <a:lstStyle/>
                    <a:p>
                      <a:pPr algn="l">
                        <a:spcAft>
                          <a:spcPts val="0"/>
                        </a:spcAft>
                      </a:pPr>
                      <a:r>
                        <a:rPr lang="tr-TR" sz="1200" b="1" dirty="0" smtClean="0"/>
                        <a:t>ZAYIF YÖNLER</a:t>
                      </a:r>
                      <a:endParaRPr lang="tr-TR" sz="1200" b="1" dirty="0">
                        <a:latin typeface="Lucida Sans Unicode" pitchFamily="34" charset="0"/>
                        <a:ea typeface="Times New Roman"/>
                        <a:cs typeface="Lucida Sans Unicode" pitchFamily="34" charset="0"/>
                      </a:endParaRPr>
                    </a:p>
                  </a:txBody>
                  <a:tcPr marL="31727" marR="31727" marT="0" marB="0" anchor="ctr"/>
                </a:tc>
              </a:tr>
              <a:tr h="214314">
                <a:tc>
                  <a:txBody>
                    <a:bodyPr/>
                    <a:lstStyle/>
                    <a:p>
                      <a:pPr algn="l">
                        <a:spcAft>
                          <a:spcPts val="0"/>
                        </a:spcAft>
                      </a:pPr>
                      <a:r>
                        <a:rPr lang="tr-TR" sz="1000" b="1" dirty="0"/>
                        <a:t>Ekonomi ve Kalkınma</a:t>
                      </a:r>
                      <a:endParaRPr lang="tr-TR" sz="1000" b="1" dirty="0">
                        <a:solidFill>
                          <a:srgbClr val="FF0000"/>
                        </a:solidFill>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İl tanıtımının yetersiz olması</a:t>
                      </a:r>
                      <a:endParaRPr lang="tr-TR" sz="1000" dirty="0">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Markalaşmanın olmaması</a:t>
                      </a:r>
                      <a:endParaRPr lang="tr-TR" sz="1000" dirty="0">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Çok ortaklı işletmelerin kurulmaması</a:t>
                      </a:r>
                      <a:endParaRPr lang="tr-TR" sz="1000" dirty="0">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Ekonomik gücü düşük ailelilere ait sokak çocuklarının artması</a:t>
                      </a:r>
                      <a:endParaRPr lang="tr-TR" sz="1000" dirty="0">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Yetişmiş insan ve sermayenin il dışına göç etmesi</a:t>
                      </a:r>
                      <a:endParaRPr lang="tr-TR" sz="1000" dirty="0">
                        <a:latin typeface="Lucida Sans Unicode" pitchFamily="34" charset="0"/>
                        <a:ea typeface="Times New Roman"/>
                        <a:cs typeface="Lucida Sans Unicode" pitchFamily="34" charset="0"/>
                      </a:endParaRPr>
                    </a:p>
                  </a:txBody>
                  <a:tcPr marL="31727" marR="31727" marT="0" marB="0" anchor="ctr"/>
                </a:tc>
              </a:tr>
              <a:tr h="239313">
                <a:tc>
                  <a:txBody>
                    <a:bodyPr/>
                    <a:lstStyle/>
                    <a:p>
                      <a:pPr algn="l">
                        <a:spcAft>
                          <a:spcPts val="0"/>
                        </a:spcAft>
                      </a:pPr>
                      <a:r>
                        <a:rPr lang="tr-TR" sz="1000" dirty="0"/>
                        <a:t>Tarıma uygun olduğu halde kullanılmayan arazilerin fazlalığı ve arazi toplulaştırılmasının yapılmaması</a:t>
                      </a:r>
                      <a:endParaRPr lang="tr-TR" sz="1000" dirty="0">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Halkın ürettiklerini pazarlama alanına aktarmada sıkıntı yaşaması</a:t>
                      </a:r>
                      <a:endParaRPr lang="tr-TR" sz="1000" dirty="0">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Kamu kuruluşlarının dağınık olması devlet memurlarının lojman ihtiyacının olması</a:t>
                      </a:r>
                      <a:endParaRPr lang="tr-TR" sz="1000" dirty="0">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İlde üretilen ürünlerin il nüfusunca tüketim önceliği verilmemesi</a:t>
                      </a:r>
                      <a:endParaRPr lang="tr-TR" sz="1000" dirty="0">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İlin Erzurum ve Sivas gibi iki büyük il arasında kalması</a:t>
                      </a:r>
                      <a:endParaRPr lang="tr-TR" sz="1000" dirty="0">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İlden göç olması</a:t>
                      </a:r>
                      <a:endParaRPr lang="tr-TR" sz="1000" dirty="0">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Tarımsal üretime yönelik kooperatifçiliğin gelişmemesi</a:t>
                      </a:r>
                      <a:endParaRPr lang="tr-TR" sz="1000" dirty="0">
                        <a:latin typeface="Lucida Sans Unicode" pitchFamily="34" charset="0"/>
                        <a:ea typeface="Times New Roman"/>
                        <a:cs typeface="Lucida Sans Unicode" pitchFamily="34" charset="0"/>
                      </a:endParaRPr>
                    </a:p>
                  </a:txBody>
                  <a:tcPr marL="31727" marR="31727" marT="0" marB="0" anchor="ctr"/>
                </a:tc>
              </a:tr>
              <a:tr h="233378">
                <a:tc>
                  <a:txBody>
                    <a:bodyPr/>
                    <a:lstStyle/>
                    <a:p>
                      <a:pPr algn="l">
                        <a:spcAft>
                          <a:spcPts val="0"/>
                        </a:spcAft>
                      </a:pPr>
                      <a:r>
                        <a:rPr lang="tr-TR" sz="1000" b="1" dirty="0"/>
                        <a:t>Sağlık</a:t>
                      </a:r>
                      <a:endParaRPr lang="tr-TR" sz="1000" b="1" dirty="0">
                        <a:solidFill>
                          <a:srgbClr val="FF0000"/>
                        </a:solidFill>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İldeki sağlık hizmetinin yetersiz olması</a:t>
                      </a:r>
                      <a:endParaRPr lang="tr-TR" sz="1000" dirty="0">
                        <a:latin typeface="Lucida Sans Unicode" pitchFamily="34" charset="0"/>
                        <a:ea typeface="Times New Roman"/>
                        <a:cs typeface="Lucida Sans Unicode" pitchFamily="34" charset="0"/>
                      </a:endParaRPr>
                    </a:p>
                  </a:txBody>
                  <a:tcPr marL="31727" marR="31727" marT="0" marB="0" anchor="ctr"/>
                </a:tc>
              </a:tr>
              <a:tr h="204790">
                <a:tc>
                  <a:txBody>
                    <a:bodyPr/>
                    <a:lstStyle/>
                    <a:p>
                      <a:pPr algn="l">
                        <a:spcAft>
                          <a:spcPts val="0"/>
                        </a:spcAft>
                      </a:pPr>
                      <a:r>
                        <a:rPr lang="tr-TR" sz="1000" b="1" dirty="0"/>
                        <a:t>Kültür</a:t>
                      </a:r>
                      <a:endParaRPr lang="tr-TR" sz="1000" b="1" dirty="0">
                        <a:solidFill>
                          <a:srgbClr val="FF0000"/>
                        </a:solidFill>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Spor ve kültürel etkinliklerde ilin başarısız olması ve koordinasyon eksikliği</a:t>
                      </a:r>
                      <a:endParaRPr lang="tr-TR" sz="1000" dirty="0">
                        <a:latin typeface="Lucida Sans Unicode" pitchFamily="34" charset="0"/>
                        <a:ea typeface="Times New Roman"/>
                        <a:cs typeface="Lucida Sans Unicode" pitchFamily="34" charset="0"/>
                      </a:endParaRPr>
                    </a:p>
                  </a:txBody>
                  <a:tcPr marL="31727" marR="31727" marT="0" marB="0" anchor="ctr"/>
                </a:tc>
              </a:tr>
              <a:tr h="204790">
                <a:tc>
                  <a:txBody>
                    <a:bodyPr/>
                    <a:lstStyle/>
                    <a:p>
                      <a:pPr algn="l">
                        <a:spcAft>
                          <a:spcPts val="0"/>
                        </a:spcAft>
                      </a:pPr>
                      <a:r>
                        <a:rPr lang="tr-TR" sz="1000" b="1" dirty="0"/>
                        <a:t>Coğrafi Dezavantajlar</a:t>
                      </a:r>
                      <a:endParaRPr lang="tr-TR" sz="1000" b="1" dirty="0">
                        <a:solidFill>
                          <a:srgbClr val="FF0000"/>
                        </a:solidFill>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Hava alanı şehre çok uzak ve ulaşım güçlükleri</a:t>
                      </a:r>
                      <a:endParaRPr lang="tr-TR" sz="1000" dirty="0">
                        <a:latin typeface="Lucida Sans Unicode" pitchFamily="34" charset="0"/>
                        <a:ea typeface="Times New Roman"/>
                        <a:cs typeface="Lucida Sans Unicode" pitchFamily="34" charset="0"/>
                      </a:endParaRPr>
                    </a:p>
                  </a:txBody>
                  <a:tcPr marL="31727" marR="31727" marT="0" marB="0" anchor="ctr"/>
                </a:tc>
              </a:tr>
              <a:tr h="239313">
                <a:tc>
                  <a:txBody>
                    <a:bodyPr/>
                    <a:lstStyle/>
                    <a:p>
                      <a:pPr algn="l">
                        <a:spcAft>
                          <a:spcPts val="0"/>
                        </a:spcAft>
                      </a:pPr>
                      <a:r>
                        <a:rPr lang="tr-TR" sz="1000" dirty="0"/>
                        <a:t>Yapılaşma sorunu (imar planlamada deprem nedeni ile kat sayısının az olması bu nedenle arsa ve konut fiyatlarının yüksek olması)</a:t>
                      </a:r>
                      <a:endParaRPr lang="tr-TR" sz="1000" dirty="0">
                        <a:latin typeface="Lucida Sans Unicode" pitchFamily="34" charset="0"/>
                        <a:ea typeface="Times New Roman"/>
                        <a:cs typeface="Lucida Sans Unicode" pitchFamily="34" charset="0"/>
                      </a:endParaRPr>
                    </a:p>
                  </a:txBody>
                  <a:tcPr marL="31727" marR="31727" marT="0" marB="0" anchor="ctr"/>
                </a:tc>
              </a:tr>
              <a:tr h="135974">
                <a:tc>
                  <a:txBody>
                    <a:bodyPr/>
                    <a:lstStyle/>
                    <a:p>
                      <a:pPr algn="l">
                        <a:spcAft>
                          <a:spcPts val="0"/>
                        </a:spcAft>
                      </a:pPr>
                      <a:r>
                        <a:rPr lang="tr-TR" sz="1000" dirty="0"/>
                        <a:t>Kışların uzun geçmesi</a:t>
                      </a:r>
                      <a:endParaRPr lang="tr-TR" sz="1000" dirty="0">
                        <a:latin typeface="Lucida Sans Unicode" pitchFamily="34" charset="0"/>
                        <a:ea typeface="Times New Roman"/>
                        <a:cs typeface="Lucida Sans Unicode" pitchFamily="34" charset="0"/>
                      </a:endParaRPr>
                    </a:p>
                  </a:txBody>
                  <a:tcPr marL="31727" marR="31727" marT="0" marB="0" anchor="ctr"/>
                </a:tc>
              </a:tr>
              <a:tr h="142772">
                <a:tc>
                  <a:txBody>
                    <a:bodyPr/>
                    <a:lstStyle/>
                    <a:p>
                      <a:pPr>
                        <a:spcAft>
                          <a:spcPts val="0"/>
                        </a:spcAft>
                      </a:pPr>
                      <a:r>
                        <a:rPr lang="tr-TR" sz="1050" dirty="0"/>
                        <a:t> </a:t>
                      </a:r>
                      <a:endParaRPr lang="tr-TR" sz="1050" dirty="0">
                        <a:latin typeface="Times New Roman"/>
                        <a:ea typeface="Times New Roman"/>
                        <a:cs typeface="Times New Roman"/>
                      </a:endParaRPr>
                    </a:p>
                  </a:txBody>
                  <a:tcPr marL="31727" marR="31727" marT="0" marB="0" anchor="b"/>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3898392" y="0"/>
            <a:ext cx="3663696" cy="691896"/>
          </a:xfrm>
          <a:prstGeom prst="rect">
            <a:avLst/>
          </a:prstGeom>
        </p:spPr>
      </p:pic>
      <p:sp>
        <p:nvSpPr>
          <p:cNvPr id="5" name="4 Dikdörtgen"/>
          <p:cNvSpPr/>
          <p:nvPr/>
        </p:nvSpPr>
        <p:spPr>
          <a:xfrm>
            <a:off x="893064" y="673608"/>
            <a:ext cx="737616" cy="124968"/>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6" name="5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5285232" y="847344"/>
            <a:ext cx="1374648" cy="161544"/>
          </a:xfrm>
          <a:prstGeom prst="rect">
            <a:avLst/>
          </a:prstGeom>
        </p:spPr>
        <p:txBody>
          <a:bodyPr lIns="0" tIns="0" rIns="0" bIns="0">
            <a:noAutofit/>
          </a:bodyPr>
          <a:lstStyle/>
          <a:p>
            <a:pPr marL="1409700" indent="0">
              <a:spcBef>
                <a:spcPts val="840"/>
              </a:spcBef>
            </a:pPr>
            <a:endParaRPr lang="tr" sz="1000" spc="-50" dirty="0">
              <a:solidFill>
                <a:srgbClr val="808282"/>
              </a:solidFill>
              <a:latin typeface="Lucida Sans Unicode"/>
            </a:endParaRPr>
          </a:p>
        </p:txBody>
      </p:sp>
      <p:sp>
        <p:nvSpPr>
          <p:cNvPr id="8" name="7 Dikdörtgen"/>
          <p:cNvSpPr/>
          <p:nvPr/>
        </p:nvSpPr>
        <p:spPr>
          <a:xfrm>
            <a:off x="852467" y="1132652"/>
            <a:ext cx="5986272" cy="7324344"/>
          </a:xfrm>
          <a:prstGeom prst="rect">
            <a:avLst/>
          </a:prstGeom>
        </p:spPr>
        <p:txBody>
          <a:bodyPr lIns="0" tIns="0" rIns="0" bIns="0">
            <a:noAutofit/>
          </a:bodyPr>
          <a:lstStyle/>
          <a:p>
            <a:pPr marL="114300" indent="0" algn="just">
              <a:lnSpc>
                <a:spcPts val="2184"/>
              </a:lnSpc>
              <a:spcBef>
                <a:spcPts val="1050"/>
              </a:spcBef>
            </a:pPr>
            <a:endParaRPr lang="tr" sz="1000" spc="-50" dirty="0">
              <a:solidFill>
                <a:srgbClr val="1F1919"/>
              </a:solidFill>
              <a:latin typeface="Lucida Sans Unicode"/>
            </a:endParaRPr>
          </a:p>
        </p:txBody>
      </p:sp>
      <p:graphicFrame>
        <p:nvGraphicFramePr>
          <p:cNvPr id="9" name="8 Tablo"/>
          <p:cNvGraphicFramePr>
            <a:graphicFrameLocks noGrp="1"/>
          </p:cNvGraphicFramePr>
          <p:nvPr/>
        </p:nvGraphicFramePr>
        <p:xfrm>
          <a:off x="923905" y="1918470"/>
          <a:ext cx="5643602" cy="6714728"/>
        </p:xfrm>
        <a:graphic>
          <a:graphicData uri="http://schemas.openxmlformats.org/drawingml/2006/table">
            <a:tbl>
              <a:tblPr>
                <a:tableStyleId>{21E4AEA4-8DFA-4A89-87EB-49C32662AFE0}</a:tableStyleId>
              </a:tblPr>
              <a:tblGrid>
                <a:gridCol w="5643602"/>
              </a:tblGrid>
              <a:tr h="438370">
                <a:tc>
                  <a:txBody>
                    <a:bodyPr/>
                    <a:lstStyle/>
                    <a:p>
                      <a:pPr algn="ctr">
                        <a:spcAft>
                          <a:spcPts val="0"/>
                        </a:spcAft>
                      </a:pPr>
                      <a:r>
                        <a:rPr lang="tr-TR" sz="1400" b="1" dirty="0" smtClean="0"/>
                        <a:t>FIRSATLAR</a:t>
                      </a:r>
                      <a:endParaRPr lang="tr-TR" sz="1400" b="1" dirty="0">
                        <a:latin typeface="Times New Roman"/>
                        <a:ea typeface="Times New Roman"/>
                        <a:cs typeface="Times New Roman"/>
                      </a:endParaRPr>
                    </a:p>
                  </a:txBody>
                  <a:tcPr marL="32409" marR="32409" marT="0" marB="0" anchor="ctr"/>
                </a:tc>
              </a:tr>
              <a:tr h="213871">
                <a:tc>
                  <a:txBody>
                    <a:bodyPr/>
                    <a:lstStyle/>
                    <a:p>
                      <a:pPr>
                        <a:spcAft>
                          <a:spcPts val="0"/>
                        </a:spcAft>
                      </a:pPr>
                      <a:r>
                        <a:rPr lang="tr-TR" sz="1200" b="1" dirty="0"/>
                        <a:t>Ekonomi ve Kalkınma</a:t>
                      </a:r>
                      <a:endParaRPr lang="tr-TR" sz="1200" b="1" dirty="0">
                        <a:solidFill>
                          <a:srgbClr val="FF0000"/>
                        </a:solidFill>
                        <a:latin typeface="Lucida Sans Unicode" pitchFamily="34" charset="0"/>
                        <a:ea typeface="Times New Roman"/>
                        <a:cs typeface="Lucida Sans Unicode" pitchFamily="34" charset="0"/>
                      </a:endParaRPr>
                    </a:p>
                  </a:txBody>
                  <a:tcPr marL="32409" marR="32409" marT="0" marB="0" anchor="b"/>
                </a:tc>
              </a:tr>
              <a:tr h="276452">
                <a:tc>
                  <a:txBody>
                    <a:bodyPr/>
                    <a:lstStyle/>
                    <a:p>
                      <a:pPr>
                        <a:spcAft>
                          <a:spcPts val="0"/>
                        </a:spcAft>
                      </a:pPr>
                      <a:r>
                        <a:rPr lang="tr-TR" sz="1000" dirty="0"/>
                        <a:t>Uluslar arası havaalanı ve hızlı tren projesi içinde yer alması</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Erzincan teşviklerde 4. Bölgede</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Erzincan dışında yaşayan bir çok Erzincanlı vatandaşın olması</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Hayvancılığın müsaitliği</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Kurumlar ve yöneticilerin uyumlu çalışması</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Genç nüfusun fazla olması</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Komşu şehirlerde tarımsal potansiyelin yetersiz olması</a:t>
                      </a:r>
                      <a:endParaRPr lang="tr-TR" sz="1000" dirty="0">
                        <a:latin typeface="Lucida Sans Unicode" pitchFamily="34" charset="0"/>
                        <a:ea typeface="Times New Roman"/>
                        <a:cs typeface="Lucida Sans Unicode" pitchFamily="34" charset="0"/>
                      </a:endParaRPr>
                    </a:p>
                  </a:txBody>
                  <a:tcPr marL="32409" marR="32409" marT="0" marB="0" anchor="b"/>
                </a:tc>
              </a:tr>
              <a:tr h="203687">
                <a:tc>
                  <a:txBody>
                    <a:bodyPr/>
                    <a:lstStyle/>
                    <a:p>
                      <a:pPr>
                        <a:spcAft>
                          <a:spcPts val="0"/>
                        </a:spcAft>
                      </a:pPr>
                      <a:r>
                        <a:rPr lang="tr-TR" sz="1200" b="1" dirty="0"/>
                        <a:t>Coğrafi Fırsatlar</a:t>
                      </a:r>
                      <a:endParaRPr lang="tr-TR" sz="1200" b="1" dirty="0">
                        <a:solidFill>
                          <a:srgbClr val="FF0000"/>
                        </a:solidFill>
                        <a:latin typeface="Lucida Sans Unicode" pitchFamily="34" charset="0"/>
                        <a:ea typeface="Times New Roman"/>
                        <a:cs typeface="Lucida Sans Unicode" pitchFamily="34" charset="0"/>
                      </a:endParaRPr>
                    </a:p>
                  </a:txBody>
                  <a:tcPr marL="32409" marR="32409" marT="0" marB="0" anchor="b"/>
                </a:tc>
              </a:tr>
              <a:tr h="296379">
                <a:tc>
                  <a:txBody>
                    <a:bodyPr/>
                    <a:lstStyle/>
                    <a:p>
                      <a:pPr>
                        <a:spcAft>
                          <a:spcPts val="0"/>
                        </a:spcAft>
                      </a:pPr>
                      <a:r>
                        <a:rPr lang="tr-TR" sz="1000" dirty="0"/>
                        <a:t>Doğu-batı ve kuzey-güney geçiş yolu üzerinde olması</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Rüzgar alan bir yer olması</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3,6 milyon ton krom rezervinin olması</a:t>
                      </a:r>
                      <a:endParaRPr lang="tr-TR" sz="1000" dirty="0">
                        <a:latin typeface="Lucida Sans Unicode" pitchFamily="34" charset="0"/>
                        <a:ea typeface="Times New Roman"/>
                        <a:cs typeface="Lucida Sans Unicode" pitchFamily="34" charset="0"/>
                      </a:endParaRPr>
                    </a:p>
                  </a:txBody>
                  <a:tcPr marL="32409" marR="32409" marT="0" marB="0" anchor="b"/>
                </a:tc>
              </a:tr>
              <a:tr h="214314">
                <a:tc>
                  <a:txBody>
                    <a:bodyPr/>
                    <a:lstStyle/>
                    <a:p>
                      <a:pPr>
                        <a:spcAft>
                          <a:spcPts val="0"/>
                        </a:spcAft>
                      </a:pPr>
                      <a:r>
                        <a:rPr lang="tr-TR" sz="1000" dirty="0"/>
                        <a:t>3.Ordu</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Erzincan doğal güzellikleri</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Yeraltı ve yerüstü su kaynaklarının zenginliği</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Verimli toprakların oluşu</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Coğrafi konum nedeniyle dokuz ayrı ile komşu olması</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Küresel ısınmada doğan iklimsel veya ekolojik fırsatlar</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200" b="1" dirty="0"/>
                        <a:t>Kültür</a:t>
                      </a:r>
                      <a:endParaRPr lang="tr-TR" sz="1200" b="1" dirty="0">
                        <a:solidFill>
                          <a:srgbClr val="FF0000"/>
                        </a:solidFill>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Kültür turizmi</a:t>
                      </a:r>
                      <a:endParaRPr lang="tr-TR" sz="1000" dirty="0">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200" b="1" dirty="0"/>
                        <a:t>Eğitim</a:t>
                      </a:r>
                      <a:endParaRPr lang="tr-TR" sz="1200" b="1" dirty="0">
                        <a:solidFill>
                          <a:srgbClr val="FF0000"/>
                        </a:solidFill>
                        <a:latin typeface="Lucida Sans Unicode" pitchFamily="34" charset="0"/>
                        <a:ea typeface="Times New Roman"/>
                        <a:cs typeface="Lucida Sans Unicode" pitchFamily="34" charset="0"/>
                      </a:endParaRPr>
                    </a:p>
                  </a:txBody>
                  <a:tcPr marL="32409" marR="32409" marT="0" marB="0" anchor="b"/>
                </a:tc>
              </a:tr>
              <a:tr h="285752">
                <a:tc>
                  <a:txBody>
                    <a:bodyPr/>
                    <a:lstStyle/>
                    <a:p>
                      <a:pPr>
                        <a:spcAft>
                          <a:spcPts val="0"/>
                        </a:spcAft>
                      </a:pPr>
                      <a:r>
                        <a:rPr lang="tr-TR" sz="1000" dirty="0"/>
                        <a:t>Yeni yapılan üniversite kampusu ile gelen öğrenci sayısının artma</a:t>
                      </a:r>
                      <a:endParaRPr lang="tr-TR" sz="1000" dirty="0">
                        <a:latin typeface="Lucida Sans Unicode" pitchFamily="34" charset="0"/>
                        <a:ea typeface="Times New Roman"/>
                        <a:cs typeface="Lucida Sans Unicode" pitchFamily="34" charset="0"/>
                      </a:endParaRPr>
                    </a:p>
                  </a:txBody>
                  <a:tcPr marL="32409" marR="32409" marT="0" marB="0" anchor="b"/>
                </a:tc>
              </a:tr>
              <a:tr h="213871">
                <a:tc>
                  <a:txBody>
                    <a:bodyPr/>
                    <a:lstStyle/>
                    <a:p>
                      <a:pPr>
                        <a:spcAft>
                          <a:spcPts val="0"/>
                        </a:spcAft>
                      </a:pPr>
                      <a:r>
                        <a:rPr lang="tr-TR" sz="800" dirty="0"/>
                        <a:t> </a:t>
                      </a:r>
                      <a:endParaRPr lang="tr-TR" sz="900" dirty="0">
                        <a:latin typeface="Times New Roman"/>
                        <a:ea typeface="Times New Roman"/>
                        <a:cs typeface="Times New Roman"/>
                      </a:endParaRPr>
                    </a:p>
                  </a:txBody>
                  <a:tcPr marL="32409" marR="32409" marT="0" marB="0" anchor="b"/>
                </a:tc>
              </a:tr>
            </a:tbl>
          </a:graphicData>
        </a:graphic>
      </p:graphicFrame>
      <p:sp>
        <p:nvSpPr>
          <p:cNvPr id="41985" name="Rectangle 1"/>
          <p:cNvSpPr>
            <a:spLocks noChangeArrowheads="1"/>
          </p:cNvSpPr>
          <p:nvPr/>
        </p:nvSpPr>
        <p:spPr bwMode="auto">
          <a:xfrm>
            <a:off x="0" y="0"/>
            <a:ext cx="7562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3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ERZİNCAN’I GELECEĞE  TAŞIYORUZ</a:t>
            </a:r>
            <a:endParaRPr lang="tr" sz="1000" spc="-100" dirty="0">
              <a:solidFill>
                <a:srgbClr val="808282"/>
              </a:solidFill>
              <a:latin typeface="Trebuchet MS"/>
            </a:endParaRPr>
          </a:p>
        </p:txBody>
      </p:sp>
      <p:sp>
        <p:nvSpPr>
          <p:cNvPr id="5" name="4 Dikdörtgen"/>
          <p:cNvSpPr/>
          <p:nvPr/>
        </p:nvSpPr>
        <p:spPr>
          <a:xfrm>
            <a:off x="5931408" y="673608"/>
            <a:ext cx="734568" cy="124968"/>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6" name="5 Dikdörtgen"/>
          <p:cNvSpPr/>
          <p:nvPr/>
        </p:nvSpPr>
        <p:spPr>
          <a:xfrm>
            <a:off x="5928360"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4785360" y="1542288"/>
            <a:ext cx="222504" cy="146304"/>
          </a:xfrm>
          <a:prstGeom prst="rect">
            <a:avLst/>
          </a:prstGeom>
        </p:spPr>
        <p:txBody>
          <a:bodyPr lIns="0" tIns="0" rIns="0" bIns="0">
            <a:noAutofit/>
          </a:bodyPr>
          <a:lstStyle/>
          <a:p>
            <a:pPr indent="0"/>
            <a:endParaRPr lang="tr" sz="900" cap="small" dirty="0">
              <a:solidFill>
                <a:srgbClr val="FA273F"/>
              </a:solidFill>
              <a:latin typeface="Lucida Sans Unicode"/>
            </a:endParaRPr>
          </a:p>
        </p:txBody>
      </p:sp>
      <p:sp>
        <p:nvSpPr>
          <p:cNvPr id="8" name="7 Dikdörtgen"/>
          <p:cNvSpPr/>
          <p:nvPr/>
        </p:nvSpPr>
        <p:spPr>
          <a:xfrm>
            <a:off x="1042416" y="1795272"/>
            <a:ext cx="5888736" cy="6089904"/>
          </a:xfrm>
          <a:prstGeom prst="rect">
            <a:avLst/>
          </a:prstGeom>
        </p:spPr>
        <p:txBody>
          <a:bodyPr lIns="0" tIns="0" rIns="0" bIns="0">
            <a:noAutofit/>
          </a:bodyPr>
          <a:lstStyle/>
          <a:p>
            <a:pPr marL="25400" marR="190500" indent="0">
              <a:lnSpc>
                <a:spcPts val="1320"/>
              </a:lnSpc>
              <a:spcAft>
                <a:spcPts val="420"/>
              </a:spcAft>
            </a:pPr>
            <a:endParaRPr lang="tr" sz="1000" spc="-50" dirty="0">
              <a:solidFill>
                <a:srgbClr val="1F1919"/>
              </a:solidFill>
              <a:latin typeface="Lucida Sans Unicode"/>
            </a:endParaRPr>
          </a:p>
        </p:txBody>
      </p:sp>
      <p:graphicFrame>
        <p:nvGraphicFramePr>
          <p:cNvPr id="9" name="8 Tablo"/>
          <p:cNvGraphicFramePr>
            <a:graphicFrameLocks noGrp="1"/>
          </p:cNvGraphicFramePr>
          <p:nvPr/>
        </p:nvGraphicFramePr>
        <p:xfrm>
          <a:off x="1352533" y="1489834"/>
          <a:ext cx="5286411" cy="6771694"/>
        </p:xfrm>
        <a:graphic>
          <a:graphicData uri="http://schemas.openxmlformats.org/drawingml/2006/table">
            <a:tbl>
              <a:tblPr>
                <a:tableStyleId>{00A15C55-8517-42AA-B614-E9B94910E393}</a:tableStyleId>
              </a:tblPr>
              <a:tblGrid>
                <a:gridCol w="5286411"/>
              </a:tblGrid>
              <a:tr h="357198">
                <a:tc>
                  <a:txBody>
                    <a:bodyPr/>
                    <a:lstStyle/>
                    <a:p>
                      <a:pPr algn="ctr">
                        <a:spcAft>
                          <a:spcPts val="0"/>
                        </a:spcAft>
                      </a:pPr>
                      <a:r>
                        <a:rPr lang="tr-TR" sz="1000" dirty="0" smtClean="0"/>
                        <a:t>TEHDİTLER</a:t>
                      </a:r>
                      <a:endParaRPr lang="tr-TR" sz="1000" dirty="0">
                        <a:solidFill>
                          <a:schemeClr val="tx1"/>
                        </a:solidFill>
                        <a:latin typeface="Lucida Sans Unicode" pitchFamily="34" charset="0"/>
                        <a:ea typeface="Times New Roman"/>
                        <a:cs typeface="Lucida Sans Unicode" pitchFamily="34" charset="0"/>
                      </a:endParaRPr>
                    </a:p>
                  </a:txBody>
                  <a:tcPr marL="26013" marR="26013" marT="0" marB="0" anchor="ctr"/>
                </a:tc>
              </a:tr>
              <a:tr h="221646">
                <a:tc>
                  <a:txBody>
                    <a:bodyPr/>
                    <a:lstStyle/>
                    <a:p>
                      <a:pPr>
                        <a:spcAft>
                          <a:spcPts val="0"/>
                        </a:spcAft>
                      </a:pPr>
                      <a:r>
                        <a:rPr lang="tr-TR" sz="1200" b="1" dirty="0"/>
                        <a:t>Deprem </a:t>
                      </a:r>
                      <a:endParaRPr lang="tr-TR" sz="1200" b="1" dirty="0">
                        <a:solidFill>
                          <a:srgbClr val="FF0000"/>
                        </a:solidFill>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Erzincan deprem alanında yer alması</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200" b="1" dirty="0"/>
                        <a:t>Eğitim </a:t>
                      </a:r>
                      <a:endParaRPr lang="tr-TR" sz="1200" b="1" dirty="0">
                        <a:solidFill>
                          <a:srgbClr val="FF0000"/>
                        </a:solidFill>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Eğitim yetersizliği</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Tarım ve Sanayi İmkânlarının Az gelişmişliği</a:t>
                      </a:r>
                      <a:endParaRPr lang="tr-TR" sz="1000" dirty="0">
                        <a:solidFill>
                          <a:srgbClr val="FF0000"/>
                        </a:solidFill>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Teşvikin havancılık ve tarımda çalışan nitelikli iş gücünü sanayiye kaydırması</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Sanayiye destek verecek yazılım donanım vb. Uzman yetersizliği</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Sanayi tesislerinin yetersizliği</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Ekonomik durgunluk </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Hizmet sektöründe kalite birliğinin zayıf olması </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Birlikte iş yapma ruhunun olmaması</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AB fonlarına yazılan projelerin dağınıklığı</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Yakın komşuların arasında sanayileşmiş şehrin olmaması </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Tarihle bağlarının kesilmiş olması </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Sosyal ve kültürel aktivitelerin az olması</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Boşanma vakalarının çoğalması</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Toplumun ekonomik yönden tatmin olmaması </a:t>
                      </a:r>
                      <a:r>
                        <a:rPr lang="tr-TR" sz="1000" dirty="0" err="1"/>
                        <a:t>sosyo</a:t>
                      </a:r>
                      <a:r>
                        <a:rPr lang="tr-TR" sz="1000" dirty="0"/>
                        <a:t>-kültürel yapısını olumsuz etkilemekte</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Komşu ülkelerdeki güvenlik sorunları</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İşsizlik ve Kaliteli İş Gücünün Olmaması</a:t>
                      </a:r>
                      <a:endParaRPr lang="tr-TR" sz="1000" dirty="0">
                        <a:solidFill>
                          <a:srgbClr val="FF0000"/>
                        </a:solidFill>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İşveren işçi arasındaki güvensizlik</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Mali ve insan kaynaklarındaki kısıtlamalar</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Nitelikli iş gücünün olmaması</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İş imkânlarının yetersiz oluşu</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Yetişmiş iş gücü ve beyin gücünün daha büyük illere olması</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200" b="1" dirty="0"/>
                        <a:t>Coğrafi Tehditler</a:t>
                      </a:r>
                      <a:endParaRPr lang="tr-TR" sz="1200" b="1" dirty="0">
                        <a:solidFill>
                          <a:srgbClr val="FF0000"/>
                        </a:solidFill>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İklim şartları</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Nüfus yoğunluğu büyük şehirlerarasında yer alması</a:t>
                      </a:r>
                      <a:endParaRPr lang="tr-TR" sz="1000" dirty="0">
                        <a:latin typeface="Lucida Sans Unicode" pitchFamily="34" charset="0"/>
                        <a:ea typeface="Times New Roman"/>
                        <a:cs typeface="Lucida Sans Unicode" pitchFamily="34" charset="0"/>
                      </a:endParaRPr>
                    </a:p>
                  </a:txBody>
                  <a:tcPr marL="26013" marR="26013" marT="0" marB="0" anchor="b"/>
                </a:tc>
              </a:tr>
              <a:tr h="221646">
                <a:tc>
                  <a:txBody>
                    <a:bodyPr/>
                    <a:lstStyle/>
                    <a:p>
                      <a:pPr>
                        <a:spcAft>
                          <a:spcPts val="0"/>
                        </a:spcAft>
                      </a:pPr>
                      <a:r>
                        <a:rPr lang="tr-TR" sz="1000" dirty="0"/>
                        <a:t>Metropol olan şehirlere uzak olması</a:t>
                      </a:r>
                      <a:endParaRPr lang="tr-TR" sz="1000" dirty="0">
                        <a:latin typeface="Lucida Sans Unicode" pitchFamily="34" charset="0"/>
                        <a:ea typeface="Times New Roman"/>
                        <a:cs typeface="Lucida Sans Unicode" pitchFamily="34" charset="0"/>
                      </a:endParaRPr>
                    </a:p>
                  </a:txBody>
                  <a:tcPr marL="26013" marR="26013" marT="0" marB="0" anchor="b"/>
                </a:tc>
              </a:tr>
              <a:tr h="208408">
                <a:tc>
                  <a:txBody>
                    <a:bodyPr/>
                    <a:lstStyle/>
                    <a:p>
                      <a:pPr>
                        <a:spcAft>
                          <a:spcPts val="0"/>
                        </a:spcAft>
                      </a:pPr>
                      <a:r>
                        <a:rPr lang="tr-TR" sz="1000" dirty="0"/>
                        <a:t> </a:t>
                      </a:r>
                      <a:endParaRPr lang="tr-TR" sz="1000" dirty="0">
                        <a:latin typeface="Lucida Sans Unicode" pitchFamily="34" charset="0"/>
                        <a:ea typeface="Times New Roman"/>
                        <a:cs typeface="Lucida Sans Unicode" pitchFamily="34" charset="0"/>
                      </a:endParaRPr>
                    </a:p>
                  </a:txBody>
                  <a:tcPr marL="26013" marR="26013" marT="0" marB="0" anchor="b"/>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1487424" y="1377696"/>
            <a:ext cx="2103120" cy="2127504"/>
          </a:xfrm>
          <a:prstGeom prst="rect">
            <a:avLst/>
          </a:prstGeom>
        </p:spPr>
      </p:pic>
      <p:sp>
        <p:nvSpPr>
          <p:cNvPr id="3" name="2 Dikdörtgen"/>
          <p:cNvSpPr/>
          <p:nvPr/>
        </p:nvSpPr>
        <p:spPr>
          <a:xfrm>
            <a:off x="893064" y="676656"/>
            <a:ext cx="737616" cy="121920"/>
          </a:xfrm>
          <a:prstGeom prst="rect">
            <a:avLst/>
          </a:prstGeom>
        </p:spPr>
        <p:txBody>
          <a:bodyPr lIns="0" tIns="0" rIns="0" bIns="0">
            <a:noAutofit/>
          </a:bodyPr>
          <a:lstStyle/>
          <a:p>
            <a:pPr indent="0" algn="just"/>
            <a:r>
              <a:rPr lang="tr" sz="600">
                <a:solidFill>
                  <a:srgbClr val="FA273F"/>
                </a:solidFill>
                <a:latin typeface="Lucida Sans Unicode"/>
              </a:rPr>
              <a:t>STRATEJİK </a:t>
            </a:r>
            <a:r>
              <a:rPr lang="en-US" sz="600">
                <a:solidFill>
                  <a:srgbClr val="FA273F"/>
                </a:solidFill>
                <a:latin typeface="Lucida Sans Unicode"/>
              </a:rPr>
              <a:t>PLAN</a:t>
            </a:r>
          </a:p>
        </p:txBody>
      </p:sp>
      <p:sp>
        <p:nvSpPr>
          <p:cNvPr id="4" name="3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5" name="4 Dikdörtgen"/>
          <p:cNvSpPr/>
          <p:nvPr/>
        </p:nvSpPr>
        <p:spPr>
          <a:xfrm>
            <a:off x="5285232" y="847344"/>
            <a:ext cx="1374648" cy="161544"/>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İL ÖZEL İDARESİ</a:t>
            </a:r>
          </a:p>
        </p:txBody>
      </p:sp>
      <p:sp>
        <p:nvSpPr>
          <p:cNvPr id="6" name="5 Dikdörtgen"/>
          <p:cNvSpPr/>
          <p:nvPr/>
        </p:nvSpPr>
        <p:spPr>
          <a:xfrm>
            <a:off x="780288" y="2584704"/>
            <a:ext cx="5836920" cy="682752"/>
          </a:xfrm>
          <a:prstGeom prst="rect">
            <a:avLst/>
          </a:prstGeom>
        </p:spPr>
        <p:txBody>
          <a:bodyPr lIns="0" tIns="0" rIns="0" bIns="0">
            <a:noAutofit/>
          </a:bodyPr>
          <a:lstStyle/>
          <a:p>
            <a:pPr marR="12700" indent="723900" algn="just">
              <a:lnSpc>
                <a:spcPts val="2856"/>
              </a:lnSpc>
              <a:spcAft>
                <a:spcPts val="630"/>
              </a:spcAft>
            </a:pPr>
            <a:endParaRPr lang="de" sz="1600" cap="small" dirty="0">
              <a:solidFill>
                <a:srgbClr val="FA273F"/>
              </a:solidFill>
              <a:latin typeface="Arial"/>
            </a:endParaRPr>
          </a:p>
        </p:txBody>
      </p:sp>
      <p:sp>
        <p:nvSpPr>
          <p:cNvPr id="7" name="6 Dikdörtgen"/>
          <p:cNvSpPr/>
          <p:nvPr/>
        </p:nvSpPr>
        <p:spPr>
          <a:xfrm>
            <a:off x="780288" y="3590544"/>
            <a:ext cx="5836920" cy="182880"/>
          </a:xfrm>
          <a:prstGeom prst="rect">
            <a:avLst/>
          </a:prstGeom>
          <a:solidFill>
            <a:srgbClr val="FE5A27"/>
          </a:solidFill>
        </p:spPr>
        <p:txBody>
          <a:bodyPr lIns="0" tIns="0" rIns="0" bIns="0">
            <a:noAutofit/>
          </a:bodyPr>
          <a:lstStyle/>
          <a:p>
            <a:pPr marL="2527300" indent="0">
              <a:spcBef>
                <a:spcPts val="630"/>
              </a:spcBef>
              <a:spcAft>
                <a:spcPts val="630"/>
              </a:spcAft>
            </a:pPr>
            <a:r>
              <a:rPr lang="tr" sz="1100" spc="-50">
                <a:solidFill>
                  <a:srgbClr val="FFFFFF"/>
                </a:solidFill>
                <a:latin typeface="Lucida Sans Unicode"/>
              </a:rPr>
              <a:t>2.1. MİSYON</a:t>
            </a:r>
          </a:p>
        </p:txBody>
      </p:sp>
      <p:sp>
        <p:nvSpPr>
          <p:cNvPr id="8" name="7 Dikdörtgen"/>
          <p:cNvSpPr/>
          <p:nvPr/>
        </p:nvSpPr>
        <p:spPr>
          <a:xfrm>
            <a:off x="780288" y="3877056"/>
            <a:ext cx="5836920" cy="1011936"/>
          </a:xfrm>
          <a:prstGeom prst="rect">
            <a:avLst/>
          </a:prstGeom>
        </p:spPr>
        <p:txBody>
          <a:bodyPr lIns="0" tIns="0" rIns="0" bIns="0">
            <a:noAutofit/>
          </a:bodyPr>
          <a:lstStyle/>
          <a:p>
            <a:pPr marR="12700" indent="457200" algn="just">
              <a:lnSpc>
                <a:spcPts val="1320"/>
              </a:lnSpc>
              <a:spcBef>
                <a:spcPts val="630"/>
              </a:spcBef>
            </a:pPr>
            <a:r>
              <a:rPr lang="tr" sz="1000" spc="-50">
                <a:solidFill>
                  <a:srgbClr val="1F1919"/>
                </a:solidFill>
                <a:latin typeface="Lucida Sans Unicode"/>
              </a:rPr>
              <a:t>Kanunlarla belirlenen yetki ve görevler dâhilinae ildeki kişi ve kuruluşlara yönelik, başta kırsal</a:t>
            </a:r>
            <a:r>
              <a:rPr lang="tr" sz="1000" spc="-50">
                <a:solidFill>
                  <a:srgbClr val="1A1A19"/>
                </a:solidFill>
                <a:latin typeface="Lucida Sans Unicode"/>
              </a:rPr>
              <a:t> </a:t>
            </a:r>
            <a:r>
              <a:rPr lang="tr" sz="1000" spc="-50">
                <a:solidFill>
                  <a:srgbClr val="1F1919"/>
                </a:solidFill>
                <a:latin typeface="Lucida Sans Unicode"/>
              </a:rPr>
              <a:t>kalkınma olmak üzere, eğitim, kültür ve sosyal refahın arttırılması, sağlık, tarım, çevre ve bayındırlık</a:t>
            </a:r>
            <a:r>
              <a:rPr lang="tr" sz="1000" spc="-50">
                <a:solidFill>
                  <a:srgbClr val="1A1A19"/>
                </a:solidFill>
                <a:latin typeface="Lucida Sans Unicode"/>
              </a:rPr>
              <a:t> </a:t>
            </a:r>
            <a:r>
              <a:rPr lang="tr" sz="1000" spc="-50">
                <a:solidFill>
                  <a:srgbClr val="1F1919"/>
                </a:solidFill>
                <a:latin typeface="Lucida Sans Unicode"/>
              </a:rPr>
              <a:t>alanlarında hizmetleri adil, katılımcı, etkin, saydam, hesap verebilirlik ilkesi çerçevesinde yürütmek; ilin</a:t>
            </a:r>
            <a:r>
              <a:rPr lang="tr" sz="1000" spc="-50">
                <a:solidFill>
                  <a:srgbClr val="1A1A19"/>
                </a:solidFill>
                <a:latin typeface="Lucida Sans Unicode"/>
              </a:rPr>
              <a:t> </a:t>
            </a:r>
            <a:r>
              <a:rPr lang="tr" sz="1000" spc="-50">
                <a:solidFill>
                  <a:srgbClr val="1F1919"/>
                </a:solidFill>
                <a:latin typeface="Lucida Sans Unicode"/>
              </a:rPr>
              <a:t>kaynaklarını planlı, akılcı biçimde dağıtımını ve kullanımını sağlayarak, sürdürülebilir bir kalkınma</a:t>
            </a:r>
            <a:r>
              <a:rPr lang="tr" sz="1000" spc="-50">
                <a:solidFill>
                  <a:srgbClr val="1A1A19"/>
                </a:solidFill>
                <a:latin typeface="Lucida Sans Unicode"/>
              </a:rPr>
              <a:t> </a:t>
            </a:r>
            <a:r>
              <a:rPr lang="tr" sz="1000" spc="-50">
                <a:solidFill>
                  <a:srgbClr val="1F1919"/>
                </a:solidFill>
                <a:latin typeface="Lucida Sans Unicode"/>
              </a:rPr>
              <a:t>hedefiyle halkın gelir seviyesini ve ilin refah düzeyini yükselterek İlimizi ülke genelinde tercih edilen</a:t>
            </a:r>
            <a:r>
              <a:rPr lang="tr" sz="1000" spc="-50">
                <a:solidFill>
                  <a:srgbClr val="1A1A19"/>
                </a:solidFill>
                <a:latin typeface="Lucida Sans Unicode"/>
              </a:rPr>
              <a:t> </a:t>
            </a:r>
            <a:r>
              <a:rPr lang="tr" sz="1000" spc="-50">
                <a:solidFill>
                  <a:srgbClr val="1F1919"/>
                </a:solidFill>
                <a:latin typeface="Lucida Sans Unicode"/>
              </a:rPr>
              <a:t>marka birşehiryapmak.</a:t>
            </a:r>
          </a:p>
        </p:txBody>
      </p:sp>
      <p:sp>
        <p:nvSpPr>
          <p:cNvPr id="9" name="8 Dikdörtgen"/>
          <p:cNvSpPr/>
          <p:nvPr/>
        </p:nvSpPr>
        <p:spPr>
          <a:xfrm>
            <a:off x="780288" y="4858512"/>
            <a:ext cx="5836920" cy="164592"/>
          </a:xfrm>
          <a:prstGeom prst="rect">
            <a:avLst/>
          </a:prstGeom>
          <a:solidFill>
            <a:srgbClr val="FE5A27"/>
          </a:solidFill>
        </p:spPr>
        <p:txBody>
          <a:bodyPr lIns="0" tIns="0" rIns="0" bIns="0">
            <a:noAutofit/>
          </a:bodyPr>
          <a:lstStyle/>
          <a:p>
            <a:pPr marL="2527300" indent="0">
              <a:spcAft>
                <a:spcPts val="630"/>
              </a:spcAft>
            </a:pPr>
            <a:r>
              <a:rPr lang="tr" sz="1100" spc="-50">
                <a:solidFill>
                  <a:srgbClr val="FFFFFF"/>
                </a:solidFill>
                <a:latin typeface="Lucida Sans Unicode"/>
              </a:rPr>
              <a:t>2.2.VIZYON</a:t>
            </a:r>
          </a:p>
        </p:txBody>
      </p:sp>
      <p:sp>
        <p:nvSpPr>
          <p:cNvPr id="10" name="9 Dikdörtgen"/>
          <p:cNvSpPr/>
          <p:nvPr/>
        </p:nvSpPr>
        <p:spPr>
          <a:xfrm>
            <a:off x="780288" y="5126736"/>
            <a:ext cx="5836920" cy="512064"/>
          </a:xfrm>
          <a:prstGeom prst="rect">
            <a:avLst/>
          </a:prstGeom>
        </p:spPr>
        <p:txBody>
          <a:bodyPr lIns="0" tIns="0" rIns="0" bIns="0">
            <a:noAutofit/>
          </a:bodyPr>
          <a:lstStyle/>
          <a:p>
            <a:pPr marR="12700" indent="457200" algn="just">
              <a:lnSpc>
                <a:spcPts val="1320"/>
              </a:lnSpc>
              <a:spcBef>
                <a:spcPts val="630"/>
              </a:spcBef>
              <a:spcAft>
                <a:spcPts val="1050"/>
              </a:spcAft>
            </a:pPr>
            <a:r>
              <a:rPr lang="tr" sz="1000" spc="-50">
                <a:solidFill>
                  <a:srgbClr val="1F1919"/>
                </a:solidFill>
                <a:latin typeface="Lucida Sans Unicode"/>
              </a:rPr>
              <a:t>Şeffaf ve katılımcılığı esas alan,vatandaş odaklı, yenilikçi,tarihi ve kültürel mirasını 21. yüzyılın</a:t>
            </a:r>
            <a:r>
              <a:rPr lang="tr" sz="1000" spc="-50">
                <a:solidFill>
                  <a:srgbClr val="191919"/>
                </a:solidFill>
                <a:latin typeface="Lucida Sans Unicode"/>
              </a:rPr>
              <a:t> </a:t>
            </a:r>
            <a:r>
              <a:rPr lang="tr" sz="1000" spc="-50">
                <a:solidFill>
                  <a:srgbClr val="1F1919"/>
                </a:solidFill>
                <a:latin typeface="Lucida Sans Unicode"/>
              </a:rPr>
              <a:t>dinamizmi ile sentezleyerektoplumsal gelişme sürecinde üstlenmiş olduğu liderlik rolünü sürdürmek</a:t>
            </a:r>
            <a:r>
              <a:rPr lang="tr" sz="1000" spc="-50">
                <a:solidFill>
                  <a:srgbClr val="191919"/>
                </a:solidFill>
                <a:latin typeface="Lucida Sans Unicode"/>
              </a:rPr>
              <a:t> </a:t>
            </a:r>
            <a:r>
              <a:rPr lang="tr" sz="1000" spc="-50">
                <a:solidFill>
                  <a:srgbClr val="1F1919"/>
                </a:solidFill>
                <a:latin typeface="Lucida Sans Unicode"/>
              </a:rPr>
              <a:t>isteyen bir kamu kuruluşu olmak.</a:t>
            </a:r>
          </a:p>
        </p:txBody>
      </p:sp>
      <p:sp>
        <p:nvSpPr>
          <p:cNvPr id="11" name="10 Dikdörtgen"/>
          <p:cNvSpPr/>
          <p:nvPr/>
        </p:nvSpPr>
        <p:spPr>
          <a:xfrm>
            <a:off x="780288" y="5797296"/>
            <a:ext cx="5836920" cy="188976"/>
          </a:xfrm>
          <a:prstGeom prst="rect">
            <a:avLst/>
          </a:prstGeom>
          <a:solidFill>
            <a:srgbClr val="FE5A27"/>
          </a:solidFill>
        </p:spPr>
        <p:txBody>
          <a:bodyPr lIns="0" tIns="0" rIns="0" bIns="0">
            <a:noAutofit/>
          </a:bodyPr>
          <a:lstStyle/>
          <a:p>
            <a:pPr marL="1930400" indent="0">
              <a:spcBef>
                <a:spcPts val="1050"/>
              </a:spcBef>
              <a:spcAft>
                <a:spcPts val="630"/>
              </a:spcAft>
            </a:pPr>
            <a:r>
              <a:rPr lang="tr" sz="1100" spc="-50">
                <a:solidFill>
                  <a:srgbClr val="FFFFFF"/>
                </a:solidFill>
                <a:latin typeface="Lucida Sans Unicode"/>
              </a:rPr>
              <a:t>2.3.TEMEL İLKE VE DEĞERLER</a:t>
            </a:r>
          </a:p>
        </p:txBody>
      </p:sp>
      <p:sp>
        <p:nvSpPr>
          <p:cNvPr id="12" name="11 Dikdörtgen"/>
          <p:cNvSpPr/>
          <p:nvPr/>
        </p:nvSpPr>
        <p:spPr>
          <a:xfrm>
            <a:off x="780288" y="6102096"/>
            <a:ext cx="5836920" cy="225552"/>
          </a:xfrm>
          <a:prstGeom prst="rect">
            <a:avLst/>
          </a:prstGeom>
        </p:spPr>
        <p:txBody>
          <a:bodyPr lIns="0" tIns="0" rIns="0" bIns="0">
            <a:noAutofit/>
          </a:bodyPr>
          <a:lstStyle/>
          <a:p>
            <a:pPr indent="0">
              <a:spcBef>
                <a:spcPts val="630"/>
              </a:spcBef>
              <a:spcAft>
                <a:spcPts val="630"/>
              </a:spcAft>
            </a:pPr>
            <a:r>
              <a:rPr lang="tr" sz="1100" spc="-50" dirty="0" smtClean="0">
                <a:solidFill>
                  <a:srgbClr val="00A7AF"/>
                </a:solidFill>
                <a:latin typeface="Lucida Sans Unicode"/>
              </a:rPr>
              <a:t>Erzincan </a:t>
            </a:r>
            <a:r>
              <a:rPr lang="tr" sz="1100" spc="-50" dirty="0">
                <a:solidFill>
                  <a:srgbClr val="00A7AF"/>
                </a:solidFill>
                <a:latin typeface="Lucida Sans Unicode"/>
              </a:rPr>
              <a:t>İl Özel İdaresi olarak;</a:t>
            </a:r>
          </a:p>
        </p:txBody>
      </p:sp>
      <p:sp>
        <p:nvSpPr>
          <p:cNvPr id="13" name="12 Dikdörtgen"/>
          <p:cNvSpPr/>
          <p:nvPr/>
        </p:nvSpPr>
        <p:spPr>
          <a:xfrm>
            <a:off x="780288" y="6412992"/>
            <a:ext cx="5836920" cy="237744"/>
          </a:xfrm>
          <a:prstGeom prst="rect">
            <a:avLst/>
          </a:prstGeom>
          <a:solidFill>
            <a:srgbClr val="00A9B5"/>
          </a:solidFill>
        </p:spPr>
        <p:txBody>
          <a:bodyPr lIns="0" tIns="0" rIns="0" bIns="0" anchor="ctr">
            <a:noAutofit/>
          </a:bodyPr>
          <a:lstStyle/>
          <a:p>
            <a:pPr indent="723900">
              <a:spcBef>
                <a:spcPts val="630"/>
              </a:spcBef>
              <a:spcAft>
                <a:spcPts val="630"/>
              </a:spcAft>
            </a:pPr>
            <a:endParaRPr lang="tr" sz="800" dirty="0">
              <a:solidFill>
                <a:srgbClr val="FFFFFF"/>
              </a:solidFill>
              <a:latin typeface="Arial" pitchFamily="34" charset="0"/>
              <a:cs typeface="Arial" pitchFamily="34" charset="0"/>
            </a:endParaRPr>
          </a:p>
        </p:txBody>
      </p:sp>
      <p:sp>
        <p:nvSpPr>
          <p:cNvPr id="14" name="13 Dikdörtgen"/>
          <p:cNvSpPr/>
          <p:nvPr/>
        </p:nvSpPr>
        <p:spPr>
          <a:xfrm>
            <a:off x="780288" y="6717792"/>
            <a:ext cx="5836920" cy="231648"/>
          </a:xfrm>
          <a:prstGeom prst="rect">
            <a:avLst/>
          </a:prstGeom>
          <a:solidFill>
            <a:srgbClr val="009AA2"/>
          </a:solidFill>
        </p:spPr>
        <p:txBody>
          <a:bodyPr lIns="0" tIns="0" rIns="0" bIns="0" anchor="ctr">
            <a:noAutofit/>
          </a:bodyPr>
          <a:lstStyle/>
          <a:p>
            <a:pPr indent="457200" algn="just">
              <a:spcBef>
                <a:spcPts val="630"/>
              </a:spcBef>
              <a:spcAft>
                <a:spcPts val="630"/>
              </a:spcAft>
            </a:pPr>
            <a:endParaRPr lang="tr" sz="1000" cap="small" dirty="0">
              <a:solidFill>
                <a:srgbClr val="FFFFFF"/>
              </a:solidFill>
              <a:latin typeface="Arial" pitchFamily="34" charset="0"/>
              <a:cs typeface="Arial" pitchFamily="34" charset="0"/>
            </a:endParaRPr>
          </a:p>
        </p:txBody>
      </p:sp>
      <p:sp>
        <p:nvSpPr>
          <p:cNvPr id="15" name="14 Dikdörtgen"/>
          <p:cNvSpPr/>
          <p:nvPr/>
        </p:nvSpPr>
        <p:spPr>
          <a:xfrm>
            <a:off x="780288" y="7010400"/>
            <a:ext cx="5836920" cy="237744"/>
          </a:xfrm>
          <a:prstGeom prst="rect">
            <a:avLst/>
          </a:prstGeom>
          <a:solidFill>
            <a:srgbClr val="009AA2"/>
          </a:solidFill>
        </p:spPr>
        <p:txBody>
          <a:bodyPr lIns="0" tIns="0" rIns="0" bIns="0" anchor="ctr">
            <a:noAutofit/>
          </a:bodyPr>
          <a:lstStyle/>
          <a:p>
            <a:pPr lvl="0" fontAlgn="base">
              <a:spcBef>
                <a:spcPct val="0"/>
              </a:spcBef>
              <a:spcAft>
                <a:spcPct val="0"/>
              </a:spcAft>
            </a:pPr>
            <a:r>
              <a:rPr lang="tr-TR" sz="1000" dirty="0" smtClean="0">
                <a:latin typeface="Calibri" pitchFamily="34" charset="0"/>
                <a:ea typeface="Times New Roman" pitchFamily="18" charset="0"/>
                <a:cs typeface="Times New Roman" pitchFamily="18" charset="0"/>
              </a:rPr>
              <a:t>S Katılımcı bir yönetim anlayışıyla karar almak ve uygulamak</a:t>
            </a:r>
            <a:endParaRPr lang="tr-TR" sz="1400" dirty="0" smtClean="0">
              <a:latin typeface="Arial" pitchFamily="34" charset="0"/>
              <a:cs typeface="Arial" pitchFamily="34" charset="0"/>
            </a:endParaRPr>
          </a:p>
        </p:txBody>
      </p:sp>
      <p:sp>
        <p:nvSpPr>
          <p:cNvPr id="16" name="15 Dikdörtgen"/>
          <p:cNvSpPr/>
          <p:nvPr/>
        </p:nvSpPr>
        <p:spPr>
          <a:xfrm>
            <a:off x="780288" y="7309104"/>
            <a:ext cx="5836920" cy="237744"/>
          </a:xfrm>
          <a:prstGeom prst="rect">
            <a:avLst/>
          </a:prstGeom>
          <a:solidFill>
            <a:srgbClr val="009AA2"/>
          </a:solidFill>
        </p:spPr>
        <p:txBody>
          <a:bodyPr lIns="0" tIns="0" rIns="0" bIns="0" anchor="ctr">
            <a:noAutofit/>
          </a:bodyPr>
          <a:lstStyle/>
          <a:p>
            <a:pPr indent="457200">
              <a:spcBef>
                <a:spcPts val="630"/>
              </a:spcBef>
              <a:spcAft>
                <a:spcPts val="630"/>
              </a:spcAft>
            </a:pPr>
            <a:r>
              <a:rPr lang="tr-TR" sz="1050" dirty="0" smtClean="0">
                <a:latin typeface="Calibri" pitchFamily="34" charset="0"/>
                <a:ea typeface="Times New Roman" pitchFamily="18" charset="0"/>
                <a:cs typeface="Times New Roman" pitchFamily="18" charset="0"/>
              </a:rPr>
              <a:t>Vatandaş memnuniyetini sağlamak (Odaklılık)</a:t>
            </a:r>
            <a:endParaRPr lang="tr" sz="1050" cap="small" dirty="0">
              <a:solidFill>
                <a:srgbClr val="FFFFFF"/>
              </a:solidFill>
              <a:latin typeface="Lucida Sans Unicode" pitchFamily="34" charset="0"/>
              <a:cs typeface="Lucida Sans Unicode" pitchFamily="34" charset="0"/>
            </a:endParaRPr>
          </a:p>
        </p:txBody>
      </p:sp>
      <p:sp>
        <p:nvSpPr>
          <p:cNvPr id="17" name="16 Dikdörtgen"/>
          <p:cNvSpPr/>
          <p:nvPr/>
        </p:nvSpPr>
        <p:spPr>
          <a:xfrm>
            <a:off x="780288" y="7607808"/>
            <a:ext cx="5836920" cy="231648"/>
          </a:xfrm>
          <a:prstGeom prst="rect">
            <a:avLst/>
          </a:prstGeom>
          <a:solidFill>
            <a:srgbClr val="009AA2"/>
          </a:solidFill>
        </p:spPr>
        <p:txBody>
          <a:bodyPr lIns="0" tIns="0" rIns="0" bIns="0" anchor="ctr">
            <a:noAutofit/>
          </a:bodyPr>
          <a:lstStyle/>
          <a:p>
            <a:pPr lvl="0" fontAlgn="base">
              <a:spcBef>
                <a:spcPct val="0"/>
              </a:spcBef>
              <a:spcAft>
                <a:spcPct val="0"/>
              </a:spcAft>
            </a:pPr>
            <a:r>
              <a:rPr lang="tr-TR" sz="1000" dirty="0" smtClean="0">
                <a:latin typeface="Calibri" pitchFamily="34" charset="0"/>
                <a:ea typeface="Times New Roman" pitchFamily="18" charset="0"/>
                <a:cs typeface="Times New Roman" pitchFamily="18" charset="0"/>
              </a:rPr>
              <a:t>Hizmet kalitesinden ödün vermemek</a:t>
            </a:r>
            <a:endParaRPr lang="tr-TR" sz="1400" dirty="0" smtClean="0">
              <a:latin typeface="Arial" pitchFamily="34" charset="0"/>
              <a:cs typeface="Arial" pitchFamily="34" charset="0"/>
            </a:endParaRPr>
          </a:p>
        </p:txBody>
      </p:sp>
      <p:sp>
        <p:nvSpPr>
          <p:cNvPr id="18" name="17 Dikdörtgen"/>
          <p:cNvSpPr/>
          <p:nvPr/>
        </p:nvSpPr>
        <p:spPr>
          <a:xfrm>
            <a:off x="780288" y="7900416"/>
            <a:ext cx="5836920" cy="231648"/>
          </a:xfrm>
          <a:prstGeom prst="rect">
            <a:avLst/>
          </a:prstGeom>
          <a:solidFill>
            <a:srgbClr val="009AA2"/>
          </a:solidFill>
        </p:spPr>
        <p:txBody>
          <a:bodyPr lIns="0" tIns="0" rIns="0" bIns="0" anchor="ctr">
            <a:noAutofit/>
          </a:bodyPr>
          <a:lstStyle/>
          <a:p>
            <a:pPr lvl="0" fontAlgn="base">
              <a:spcBef>
                <a:spcPct val="0"/>
              </a:spcBef>
              <a:spcAft>
                <a:spcPct val="0"/>
              </a:spcAft>
            </a:pPr>
            <a:r>
              <a:rPr lang="tr-TR" sz="1000" dirty="0" smtClean="0">
                <a:latin typeface="Calibri" pitchFamily="34" charset="0"/>
                <a:ea typeface="Times New Roman" pitchFamily="18" charset="0"/>
                <a:cs typeface="Times New Roman" pitchFamily="18" charset="0"/>
              </a:rPr>
              <a:t>Diğer kurum kuruluş ve STK' </a:t>
            </a:r>
            <a:r>
              <a:rPr lang="tr-TR" sz="1000" dirty="0" err="1" smtClean="0">
                <a:latin typeface="Calibri" pitchFamily="34" charset="0"/>
                <a:ea typeface="Times New Roman" pitchFamily="18" charset="0"/>
                <a:cs typeface="Times New Roman" pitchFamily="18" charset="0"/>
              </a:rPr>
              <a:t>lar</a:t>
            </a:r>
            <a:r>
              <a:rPr lang="tr-TR" sz="1000" dirty="0" smtClean="0">
                <a:latin typeface="Calibri" pitchFamily="34" charset="0"/>
                <a:ea typeface="Times New Roman" pitchFamily="18" charset="0"/>
                <a:cs typeface="Times New Roman" pitchFamily="18" charset="0"/>
              </a:rPr>
              <a:t> la koordinasyon yapmak</a:t>
            </a:r>
            <a:endParaRPr lang="tr-TR" sz="1400" dirty="0" smtClean="0">
              <a:latin typeface="Arial" pitchFamily="34" charset="0"/>
              <a:cs typeface="Arial" pitchFamily="34" charset="0"/>
            </a:endParaRPr>
          </a:p>
        </p:txBody>
      </p:sp>
      <p:sp>
        <p:nvSpPr>
          <p:cNvPr id="19" name="18 Dikdörtgen"/>
          <p:cNvSpPr/>
          <p:nvPr/>
        </p:nvSpPr>
        <p:spPr>
          <a:xfrm>
            <a:off x="780288" y="8199120"/>
            <a:ext cx="5836920" cy="231648"/>
          </a:xfrm>
          <a:prstGeom prst="rect">
            <a:avLst/>
          </a:prstGeom>
          <a:solidFill>
            <a:srgbClr val="009AA2"/>
          </a:solidFill>
        </p:spPr>
        <p:txBody>
          <a:bodyPr lIns="0" tIns="0" rIns="0" bIns="0" anchor="ctr">
            <a:noAutofit/>
          </a:bodyPr>
          <a:lstStyle/>
          <a:p>
            <a:pPr lvl="0" fontAlgn="base">
              <a:spcBef>
                <a:spcPct val="0"/>
              </a:spcBef>
              <a:spcAft>
                <a:spcPct val="0"/>
              </a:spcAft>
            </a:pPr>
            <a:r>
              <a:rPr lang="tr-TR" sz="1000" dirty="0" smtClean="0">
                <a:latin typeface="Calibri" pitchFamily="34" charset="0"/>
                <a:ea typeface="Times New Roman" pitchFamily="18" charset="0"/>
                <a:cs typeface="Times New Roman" pitchFamily="18" charset="0"/>
              </a:rPr>
              <a:t>Çevresel, kültürel ve tarihsel mirası korumak</a:t>
            </a:r>
            <a:endParaRPr lang="tr-TR" sz="1400" dirty="0" smtClean="0">
              <a:latin typeface="Arial" pitchFamily="34" charset="0"/>
              <a:cs typeface="Arial" pitchFamily="34" charset="0"/>
            </a:endParaRPr>
          </a:p>
        </p:txBody>
      </p:sp>
      <p:sp>
        <p:nvSpPr>
          <p:cNvPr id="20" name="19 Dikdörtgen"/>
          <p:cNvSpPr/>
          <p:nvPr/>
        </p:nvSpPr>
        <p:spPr>
          <a:xfrm>
            <a:off x="780288" y="8491728"/>
            <a:ext cx="5836920" cy="237744"/>
          </a:xfrm>
          <a:prstGeom prst="rect">
            <a:avLst/>
          </a:prstGeom>
          <a:solidFill>
            <a:srgbClr val="009AA2"/>
          </a:solidFill>
        </p:spPr>
        <p:txBody>
          <a:bodyPr lIns="0" tIns="0" rIns="0" bIns="0" anchor="ctr">
            <a:noAutofit/>
          </a:bodyPr>
          <a:lstStyle/>
          <a:p>
            <a:pPr lvl="0" fontAlgn="base">
              <a:spcBef>
                <a:spcPct val="0"/>
              </a:spcBef>
              <a:spcAft>
                <a:spcPct val="0"/>
              </a:spcAft>
            </a:pPr>
            <a:r>
              <a:rPr lang="tr-TR" sz="1050" dirty="0" smtClean="0">
                <a:latin typeface="Calibri" pitchFamily="34" charset="0"/>
                <a:ea typeface="Times New Roman" pitchFamily="18" charset="0"/>
                <a:cs typeface="Times New Roman" pitchFamily="18" charset="0"/>
              </a:rPr>
              <a:t>Hizmet Ve Faaliyetlerde Hukuki Ve Etik Kuralları Gözetmek </a:t>
            </a:r>
            <a:endParaRPr lang="tr-TR" sz="1600" dirty="0" smtClean="0">
              <a:latin typeface="Arial" pitchFamily="34" charset="0"/>
              <a:cs typeface="Arial" pitchFamily="34" charset="0"/>
            </a:endParaRPr>
          </a:p>
        </p:txBody>
      </p:sp>
      <p:sp>
        <p:nvSpPr>
          <p:cNvPr id="21" name="20 Dikdörtgen"/>
          <p:cNvSpPr/>
          <p:nvPr/>
        </p:nvSpPr>
        <p:spPr>
          <a:xfrm>
            <a:off x="781029" y="8776518"/>
            <a:ext cx="5836920" cy="231648"/>
          </a:xfrm>
          <a:prstGeom prst="rect">
            <a:avLst/>
          </a:prstGeom>
          <a:solidFill>
            <a:srgbClr val="009AA2"/>
          </a:solidFill>
        </p:spPr>
        <p:txBody>
          <a:bodyPr lIns="0" tIns="0" rIns="0" bIns="0" anchor="ctr">
            <a:noAutofit/>
          </a:bodyPr>
          <a:lstStyle/>
          <a:p>
            <a:pPr lvl="0" fontAlgn="base">
              <a:spcBef>
                <a:spcPct val="0"/>
              </a:spcBef>
              <a:spcAft>
                <a:spcPct val="0"/>
              </a:spcAft>
            </a:pPr>
            <a:r>
              <a:rPr lang="tr-TR" sz="1000" dirty="0" smtClean="0">
                <a:latin typeface="Calibri" pitchFamily="34" charset="0"/>
                <a:ea typeface="Times New Roman" pitchFamily="18" charset="0"/>
                <a:cs typeface="Times New Roman" pitchFamily="18" charset="0"/>
              </a:rPr>
              <a:t>Değişime ve gelişime açık olmak</a:t>
            </a:r>
            <a:endParaRPr lang="tr-TR" sz="1400" dirty="0" smtClean="0">
              <a:latin typeface="Arial" pitchFamily="34" charset="0"/>
              <a:cs typeface="Arial" pitchFamily="34" charset="0"/>
            </a:endParaRPr>
          </a:p>
        </p:txBody>
      </p:sp>
      <p:sp>
        <p:nvSpPr>
          <p:cNvPr id="22" name="21 Dikdörtgen"/>
          <p:cNvSpPr/>
          <p:nvPr/>
        </p:nvSpPr>
        <p:spPr>
          <a:xfrm>
            <a:off x="2639568" y="9192768"/>
            <a:ext cx="1871472" cy="176784"/>
          </a:xfrm>
          <a:prstGeom prst="rect">
            <a:avLst/>
          </a:prstGeom>
        </p:spPr>
        <p:txBody>
          <a:bodyPr lIns="0" tIns="0" rIns="0" bIns="0">
            <a:noAutofit/>
          </a:bodyPr>
          <a:lstStyle/>
          <a:p>
            <a:pPr indent="0" algn="just"/>
            <a:r>
              <a:rPr lang="tr" sz="900">
                <a:solidFill>
                  <a:srgbClr val="FA1825"/>
                </a:solidFill>
                <a:latin typeface="Lucida Sans Unicode"/>
              </a:rPr>
              <a:t>Şekil 6. Temel İlke ve Değerler</a:t>
            </a:r>
          </a:p>
        </p:txBody>
      </p:sp>
      <p:sp>
        <p:nvSpPr>
          <p:cNvPr id="23" name="22 Dikdörtgen"/>
          <p:cNvSpPr/>
          <p:nvPr/>
        </p:nvSpPr>
        <p:spPr>
          <a:xfrm>
            <a:off x="758952" y="9704832"/>
            <a:ext cx="466344" cy="298704"/>
          </a:xfrm>
          <a:prstGeom prst="rect">
            <a:avLst/>
          </a:prstGeom>
        </p:spPr>
        <p:txBody>
          <a:bodyPr lIns="0" tIns="0" rIns="0" bIns="0">
            <a:noAutofit/>
          </a:bodyPr>
          <a:lstStyle/>
          <a:p>
            <a:endParaRPr/>
          </a:p>
        </p:txBody>
      </p:sp>
      <p:sp>
        <p:nvSpPr>
          <p:cNvPr id="24" name="23 Oval Belirtme Çizgisi"/>
          <p:cNvSpPr/>
          <p:nvPr/>
        </p:nvSpPr>
        <p:spPr>
          <a:xfrm>
            <a:off x="4281491" y="1561280"/>
            <a:ext cx="2500330" cy="1357322"/>
          </a:xfrm>
          <a:prstGeom prst="wedgeEllipseCallout">
            <a:avLst/>
          </a:prstGeom>
          <a:solidFill>
            <a:schemeClr val="bg1"/>
          </a:solidFill>
        </p:spPr>
        <p:style>
          <a:lnRef idx="2">
            <a:schemeClr val="accent5"/>
          </a:lnRef>
          <a:fillRef idx="1">
            <a:schemeClr val="lt1"/>
          </a:fillRef>
          <a:effectRef idx="0">
            <a:schemeClr val="accent5"/>
          </a:effectRef>
          <a:fontRef idx="minor">
            <a:schemeClr val="dk1"/>
          </a:fontRef>
        </p:style>
        <p:txBody>
          <a:bodyPr rtlCol="0" anchor="ctr"/>
          <a:lstStyle/>
          <a:p>
            <a:pPr algn="ctr"/>
            <a:r>
              <a:rPr lang="tr-TR" sz="1400" b="1" dirty="0" smtClean="0">
                <a:solidFill>
                  <a:schemeClr val="accent1">
                    <a:lumMod val="50000"/>
                  </a:schemeClr>
                </a:solidFill>
              </a:rPr>
              <a:t>2.BÖLÜM</a:t>
            </a:r>
          </a:p>
          <a:p>
            <a:pPr algn="ctr"/>
            <a:r>
              <a:rPr lang="tr-TR" sz="1400" b="1" dirty="0" smtClean="0">
                <a:solidFill>
                  <a:schemeClr val="accent1">
                    <a:lumMod val="50000"/>
                  </a:schemeClr>
                </a:solidFill>
              </a:rPr>
              <a:t>STRATEJİK TASARIM</a:t>
            </a:r>
            <a:endParaRPr lang="tr-TR" sz="1400" b="1" dirty="0">
              <a:solidFill>
                <a:schemeClr val="accent1">
                  <a:lumMod val="50000"/>
                </a:schemeClr>
              </a:solidFill>
            </a:endParaRPr>
          </a:p>
        </p:txBody>
      </p:sp>
      <p:sp>
        <p:nvSpPr>
          <p:cNvPr id="22529" name="Rectangle 1"/>
          <p:cNvSpPr>
            <a:spLocks noChangeArrowheads="1"/>
          </p:cNvSpPr>
          <p:nvPr/>
        </p:nvSpPr>
        <p:spPr bwMode="auto">
          <a:xfrm>
            <a:off x="757089" y="6283598"/>
            <a:ext cx="7562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Güvenilir Şeffaf Hesap Verme Yükümlülüğü Olan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757089" y="6643638"/>
            <a:ext cx="7562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Hizmetlerin Sunumunda Verimliliği, Etkinliği Ve Tutumluluğu Esas Almak </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TAŞIYORUZ</a:t>
            </a: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923544" y="795528"/>
            <a:ext cx="6068568" cy="182880"/>
          </a:xfrm>
          <a:prstGeom prst="rect">
            <a:avLst/>
          </a:prstGeom>
        </p:spPr>
        <p:txBody>
          <a:bodyPr lIns="0" tIns="0" rIns="0" bIns="0">
            <a:noAutofit/>
          </a:bodyPr>
          <a:lstStyle/>
          <a:p>
            <a:pPr marL="5029200" indent="0">
              <a:spcAft>
                <a:spcPts val="273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5" name="4 Dikdörtgen"/>
          <p:cNvSpPr/>
          <p:nvPr/>
        </p:nvSpPr>
        <p:spPr>
          <a:xfrm>
            <a:off x="973113" y="1459062"/>
            <a:ext cx="6068568" cy="366306"/>
          </a:xfrm>
          <a:prstGeom prst="rect">
            <a:avLst/>
          </a:prstGeom>
          <a:solidFill>
            <a:srgbClr val="FE5A27"/>
          </a:solidFill>
        </p:spPr>
        <p:txBody>
          <a:bodyPr lIns="0" tIns="0" rIns="0" bIns="0" anchor="ctr">
            <a:noAutofit/>
          </a:bodyPr>
          <a:lstStyle/>
          <a:p>
            <a:pPr marL="2336800" indent="0">
              <a:spcBef>
                <a:spcPts val="2730"/>
              </a:spcBef>
              <a:spcAft>
                <a:spcPts val="1260"/>
              </a:spcAft>
            </a:pPr>
            <a:r>
              <a:rPr lang="tr" sz="1100" b="1" spc="-50" dirty="0">
                <a:solidFill>
                  <a:srgbClr val="FFFFFF"/>
                </a:solidFill>
                <a:latin typeface="Lucida Sans Unicode"/>
              </a:rPr>
              <a:t>2.4.TEMALAR</a:t>
            </a:r>
          </a:p>
        </p:txBody>
      </p:sp>
      <p:sp>
        <p:nvSpPr>
          <p:cNvPr id="6" name="5 Dikdörtgen"/>
          <p:cNvSpPr/>
          <p:nvPr/>
        </p:nvSpPr>
        <p:spPr>
          <a:xfrm>
            <a:off x="901105" y="2107134"/>
            <a:ext cx="6068568" cy="826008"/>
          </a:xfrm>
          <a:prstGeom prst="rect">
            <a:avLst/>
          </a:prstGeom>
        </p:spPr>
        <p:txBody>
          <a:bodyPr lIns="0" tIns="0" rIns="0" bIns="0">
            <a:noAutofit/>
          </a:bodyPr>
          <a:lstStyle/>
          <a:p>
            <a:pPr marR="215900" indent="457200" algn="just">
              <a:lnSpc>
                <a:spcPts val="1320"/>
              </a:lnSpc>
              <a:spcBef>
                <a:spcPts val="1260"/>
              </a:spcBef>
              <a:spcAft>
                <a:spcPts val="3150"/>
              </a:spcAft>
            </a:pPr>
            <a:r>
              <a:rPr lang="tr" sz="1000" spc="-50" dirty="0" smtClean="0">
                <a:solidFill>
                  <a:srgbClr val="1F1919"/>
                </a:solidFill>
                <a:latin typeface="Lucida Sans Unicode"/>
              </a:rPr>
              <a:t>Erzincan </a:t>
            </a:r>
            <a:r>
              <a:rPr lang="tr" sz="1000" spc="-50" dirty="0">
                <a:solidFill>
                  <a:srgbClr val="1F1919"/>
                </a:solidFill>
                <a:latin typeface="Lucida Sans Unicode"/>
              </a:rPr>
              <a:t>İl Özel İdaresinin çok sayıdaki görev ve sorumluluklarını sistematize edebilmek ve</a:t>
            </a:r>
            <a:r>
              <a:rPr lang="tr" sz="1000" spc="-50" dirty="0">
                <a:solidFill>
                  <a:srgbClr val="1B1818"/>
                </a:solidFill>
                <a:latin typeface="Lucida Sans Unicode"/>
              </a:rPr>
              <a:t> </a:t>
            </a:r>
            <a:r>
              <a:rPr lang="tr" sz="1000" spc="-50" dirty="0">
                <a:solidFill>
                  <a:srgbClr val="1F1919"/>
                </a:solidFill>
                <a:latin typeface="Lucida Sans Unicode"/>
              </a:rPr>
              <a:t>stratejik amaç ve hedeflerin belirlenmesine imkân tanımak üzere daha önce gerçekleştirilen çalışmalar</a:t>
            </a:r>
            <a:r>
              <a:rPr lang="tr" sz="1000" spc="-50" dirty="0">
                <a:solidFill>
                  <a:srgbClr val="1B1818"/>
                </a:solidFill>
                <a:latin typeface="Lucida Sans Unicode"/>
              </a:rPr>
              <a:t> </a:t>
            </a:r>
            <a:r>
              <a:rPr lang="tr" sz="1000" spc="-50" dirty="0">
                <a:solidFill>
                  <a:srgbClr val="1F1919"/>
                </a:solidFill>
                <a:latin typeface="Lucida Sans Unicode"/>
              </a:rPr>
              <a:t>da göz önünde bulundurularak, oluşturulacak stratejik amaç ve hedeflere çerçeve çizmesi maksadıyla</a:t>
            </a:r>
            <a:r>
              <a:rPr lang="tr" sz="1000" spc="-50" dirty="0">
                <a:solidFill>
                  <a:srgbClr val="1B1818"/>
                </a:solidFill>
                <a:latin typeface="Lucida Sans Unicode"/>
              </a:rPr>
              <a:t> </a:t>
            </a:r>
            <a:r>
              <a:rPr lang="tr" sz="1000" spc="-50" dirty="0">
                <a:solidFill>
                  <a:srgbClr val="1F1919"/>
                </a:solidFill>
                <a:latin typeface="Lucida Sans Unicode"/>
              </a:rPr>
              <a:t>temaların belirlenmesi çalışması yapılmıştır. Bu çerçevede belirlenen </a:t>
            </a:r>
            <a:r>
              <a:rPr lang="tr" sz="1000" spc="-50" dirty="0" smtClean="0">
                <a:solidFill>
                  <a:srgbClr val="1F1919"/>
                </a:solidFill>
                <a:latin typeface="Lucida Sans Unicode"/>
              </a:rPr>
              <a:t>temalar tabloda </a:t>
            </a:r>
            <a:r>
              <a:rPr lang="tr" sz="1000" spc="-50" dirty="0">
                <a:solidFill>
                  <a:srgbClr val="1F1919"/>
                </a:solidFill>
                <a:latin typeface="Lucida Sans Unicode"/>
              </a:rPr>
              <a:t>yer</a:t>
            </a:r>
            <a:r>
              <a:rPr lang="tr" sz="1000" spc="-50" dirty="0">
                <a:solidFill>
                  <a:srgbClr val="1B1818"/>
                </a:solidFill>
                <a:latin typeface="Lucida Sans Unicode"/>
              </a:rPr>
              <a:t> </a:t>
            </a:r>
            <a:r>
              <a:rPr lang="tr" sz="1000" spc="-50" dirty="0">
                <a:solidFill>
                  <a:srgbClr val="1F1919"/>
                </a:solidFill>
                <a:latin typeface="Lucida Sans Unicode"/>
              </a:rPr>
              <a:t>almaktadır.</a:t>
            </a:r>
          </a:p>
        </p:txBody>
      </p:sp>
      <p:graphicFrame>
        <p:nvGraphicFramePr>
          <p:cNvPr id="7" name="6 Tablo"/>
          <p:cNvGraphicFramePr>
            <a:graphicFrameLocks noGrp="1"/>
          </p:cNvGraphicFramePr>
          <p:nvPr/>
        </p:nvGraphicFramePr>
        <p:xfrm>
          <a:off x="1170432" y="3233928"/>
          <a:ext cx="5349240" cy="5404104"/>
        </p:xfrm>
        <a:graphic>
          <a:graphicData uri="http://schemas.openxmlformats.org/drawingml/2006/table">
            <a:tbl>
              <a:tblPr>
                <a:tableStyleId>{073A0DAA-6AF3-43AB-8588-CEC1D06C72B9}</a:tableStyleId>
              </a:tblPr>
              <a:tblGrid>
                <a:gridCol w="344424"/>
                <a:gridCol w="5004816"/>
              </a:tblGrid>
              <a:tr h="268224">
                <a:tc>
                  <a:txBody>
                    <a:bodyPr/>
                    <a:lstStyle/>
                    <a:p>
                      <a:pPr marL="76200" indent="0"/>
                      <a:r>
                        <a:rPr lang="tr" sz="1050" b="1" spc="-50" dirty="0"/>
                        <a:t>NO</a:t>
                      </a:r>
                      <a:endParaRPr lang="tr" sz="1050" b="1" spc="-50" dirty="0">
                        <a:solidFill>
                          <a:srgbClr val="FFFFFF"/>
                        </a:solidFill>
                        <a:latin typeface="Lucida Sans Unicode"/>
                      </a:endParaRPr>
                    </a:p>
                  </a:txBody>
                  <a:tcPr marL="0" marR="0" marT="0" marB="0"/>
                </a:tc>
                <a:tc>
                  <a:txBody>
                    <a:bodyPr/>
                    <a:lstStyle/>
                    <a:p>
                      <a:pPr marL="12700" indent="0"/>
                      <a:r>
                        <a:rPr lang="tr" sz="1050" b="1" cap="small" spc="-50" dirty="0" smtClean="0"/>
                        <a:t>1 </a:t>
                      </a:r>
                      <a:r>
                        <a:rPr lang="tr" sz="1050" b="1" spc="-50" dirty="0" smtClean="0"/>
                        <a:t> </a:t>
                      </a:r>
                      <a:r>
                        <a:rPr lang="tr" sz="1050" b="1" spc="-50" dirty="0"/>
                        <a:t>TEMALAR</a:t>
                      </a:r>
                      <a:endParaRPr lang="tr" sz="1050" b="1" spc="-50" dirty="0">
                        <a:solidFill>
                          <a:srgbClr val="FFFFFF"/>
                        </a:solidFill>
                        <a:latin typeface="Lucida Sans Unicode"/>
                      </a:endParaRPr>
                    </a:p>
                  </a:txBody>
                  <a:tcPr marL="0" marR="0" marT="0" marB="0"/>
                </a:tc>
              </a:tr>
              <a:tr h="1051560">
                <a:tc>
                  <a:txBody>
                    <a:bodyPr/>
                    <a:lstStyle/>
                    <a:p>
                      <a:pPr marL="76200" indent="0" algn="l"/>
                      <a:r>
                        <a:rPr lang="tr" sz="1000" b="1" cap="small" spc="-50" dirty="0"/>
                        <a:t>1</a:t>
                      </a:r>
                      <a:endParaRPr lang="tr" sz="1000" b="1" cap="small" spc="-50" dirty="0">
                        <a:solidFill>
                          <a:srgbClr val="FFFFFF"/>
                        </a:solidFill>
                        <a:latin typeface="Lucida Sans Unicode"/>
                      </a:endParaRPr>
                    </a:p>
                  </a:txBody>
                  <a:tcPr marL="0" marR="0" marT="0" marB="0" anchor="ctr"/>
                </a:tc>
                <a:tc>
                  <a:txBody>
                    <a:bodyPr/>
                    <a:lstStyle/>
                    <a:p>
                      <a:pPr marL="342900" indent="-177800">
                        <a:spcAft>
                          <a:spcPts val="210"/>
                        </a:spcAft>
                      </a:pPr>
                      <a:r>
                        <a:rPr lang="tr" sz="1050" b="1" cap="small" spc="-50" dirty="0"/>
                        <a:t>KURUMSAL KAPASİTENİN GELİŞTİRİLMESİ</a:t>
                      </a:r>
                    </a:p>
                    <a:p>
                      <a:pPr marL="342900" indent="-177800">
                        <a:lnSpc>
                          <a:spcPts val="1464"/>
                        </a:lnSpc>
                      </a:pPr>
                      <a:r>
                        <a:rPr lang="tr" sz="1050" spc="-50" dirty="0"/>
                        <a:t>• İnsan Kaynaklarının Geliştirilmesi</a:t>
                      </a:r>
                    </a:p>
                    <a:p>
                      <a:pPr marL="342900" indent="-177800">
                        <a:lnSpc>
                          <a:spcPts val="1464"/>
                        </a:lnSpc>
                      </a:pPr>
                      <a:r>
                        <a:rPr lang="tr" sz="1050" spc="-50" dirty="0"/>
                        <a:t>• İdari Süreçlerin Geliştirilmesi</a:t>
                      </a:r>
                    </a:p>
                    <a:p>
                      <a:pPr marL="342900" indent="-177800">
                        <a:lnSpc>
                          <a:spcPts val="1464"/>
                        </a:lnSpc>
                      </a:pPr>
                      <a:r>
                        <a:rPr lang="tr" sz="1050" spc="-50" dirty="0"/>
                        <a:t>• Finans Yönetiminin Geliştirilmesi</a:t>
                      </a:r>
                    </a:p>
                    <a:p>
                      <a:pPr marL="342900" indent="-177800">
                        <a:lnSpc>
                          <a:spcPts val="1464"/>
                        </a:lnSpc>
                      </a:pPr>
                      <a:r>
                        <a:rPr lang="tr" sz="1050" spc="-50" dirty="0"/>
                        <a:t>• Gayrimenkul Yönetiminin Geliştirilmesi</a:t>
                      </a:r>
                      <a:endParaRPr lang="tr" sz="1050" spc="-50" dirty="0">
                        <a:solidFill>
                          <a:srgbClr val="1F1919"/>
                        </a:solidFill>
                        <a:latin typeface="Lucida Sans Unicode"/>
                      </a:endParaRPr>
                    </a:p>
                  </a:txBody>
                  <a:tcPr marL="0" marR="0" marT="0" marB="0" anchor="ctr"/>
                </a:tc>
              </a:tr>
              <a:tr h="1036320">
                <a:tc>
                  <a:txBody>
                    <a:bodyPr/>
                    <a:lstStyle/>
                    <a:p>
                      <a:pPr marL="76200" indent="0" algn="l"/>
                      <a:r>
                        <a:rPr lang="tr" sz="1000" b="1" spc="-50" dirty="0"/>
                        <a:t>2</a:t>
                      </a:r>
                      <a:endParaRPr lang="tr" sz="1000" b="1" spc="-50" dirty="0">
                        <a:solidFill>
                          <a:srgbClr val="FFFFFF"/>
                        </a:solidFill>
                        <a:latin typeface="Lucida Sans Unicode"/>
                      </a:endParaRPr>
                    </a:p>
                  </a:txBody>
                  <a:tcPr marL="0" marR="0" marT="0" marB="0" anchor="ctr"/>
                </a:tc>
                <a:tc>
                  <a:txBody>
                    <a:bodyPr/>
                    <a:lstStyle/>
                    <a:p>
                      <a:pPr marL="342900" indent="-177800">
                        <a:lnSpc>
                          <a:spcPts val="2040"/>
                        </a:lnSpc>
                      </a:pPr>
                      <a:r>
                        <a:rPr lang="tr" sz="1050" b="1" spc="-50" dirty="0"/>
                        <a:t>KIRSAL KALKINMANIN GELİŞTİRİLMESİ</a:t>
                      </a:r>
                    </a:p>
                    <a:p>
                      <a:pPr marL="342900" indent="-177800">
                        <a:lnSpc>
                          <a:spcPts val="2040"/>
                        </a:lnSpc>
                      </a:pPr>
                      <a:r>
                        <a:rPr lang="tr" sz="1050" spc="-50" dirty="0"/>
                        <a:t>• Kırsal Alt Yapının Geliştirilmesi</a:t>
                      </a:r>
                    </a:p>
                    <a:p>
                      <a:pPr marL="342900" indent="-177800">
                        <a:lnSpc>
                          <a:spcPts val="2040"/>
                        </a:lnSpc>
                      </a:pPr>
                      <a:r>
                        <a:rPr lang="tr" sz="1050" spc="-50" dirty="0"/>
                        <a:t>• Tarımsal Sulamanın Geliştirilmesi</a:t>
                      </a:r>
                      <a:endParaRPr lang="tr" sz="1050" spc="-50" dirty="0">
                        <a:solidFill>
                          <a:srgbClr val="1F1919"/>
                        </a:solidFill>
                        <a:latin typeface="Lucida Sans Unicode"/>
                      </a:endParaRPr>
                    </a:p>
                  </a:txBody>
                  <a:tcPr marL="0" marR="0" marT="0" marB="0" anchor="ctr"/>
                </a:tc>
              </a:tr>
              <a:tr h="813816">
                <a:tc>
                  <a:txBody>
                    <a:bodyPr/>
                    <a:lstStyle/>
                    <a:p>
                      <a:pPr marL="76200" indent="0" algn="l"/>
                      <a:r>
                        <a:rPr lang="tr" sz="1000" b="1" spc="-50" dirty="0"/>
                        <a:t>3</a:t>
                      </a:r>
                      <a:endParaRPr lang="tr" sz="1000" b="1" spc="-50" dirty="0">
                        <a:solidFill>
                          <a:srgbClr val="FFFFFF"/>
                        </a:solidFill>
                        <a:latin typeface="Lucida Sans Unicode"/>
                      </a:endParaRPr>
                    </a:p>
                  </a:txBody>
                  <a:tcPr marL="0" marR="0" marT="0" marB="0" anchor="ctr"/>
                </a:tc>
                <a:tc>
                  <a:txBody>
                    <a:bodyPr/>
                    <a:lstStyle/>
                    <a:p>
                      <a:pPr marL="342900" indent="-177800">
                        <a:spcAft>
                          <a:spcPts val="840"/>
                        </a:spcAft>
                      </a:pPr>
                      <a:r>
                        <a:rPr lang="tr" sz="1050" b="1" spc="-50" dirty="0"/>
                        <a:t>EĞİTİM HİZMETLERİNDE KALİTENİN ARTIRILMASI</a:t>
                      </a:r>
                    </a:p>
                    <a:p>
                      <a:pPr marL="342900" indent="-177800"/>
                      <a:r>
                        <a:rPr lang="tr" sz="1050" spc="-50" dirty="0"/>
                        <a:t>• Fiziki Altyapının Güçlendirilmesi</a:t>
                      </a:r>
                      <a:endParaRPr lang="tr" sz="1050" spc="-50" dirty="0">
                        <a:solidFill>
                          <a:srgbClr val="1F1919"/>
                        </a:solidFill>
                        <a:latin typeface="Lucida Sans Unicode"/>
                      </a:endParaRPr>
                    </a:p>
                  </a:txBody>
                  <a:tcPr marL="0" marR="0" marT="0" marB="0" anchor="ctr"/>
                </a:tc>
              </a:tr>
              <a:tr h="771144">
                <a:tc>
                  <a:txBody>
                    <a:bodyPr/>
                    <a:lstStyle/>
                    <a:p>
                      <a:pPr algn="l"/>
                      <a:r>
                        <a:rPr lang="tr-TR" sz="1000" b="1" dirty="0" smtClean="0"/>
                        <a:t>   4</a:t>
                      </a:r>
                      <a:endParaRPr sz="1000" b="1" dirty="0"/>
                    </a:p>
                  </a:txBody>
                  <a:tcPr marL="0" marR="0" marT="0" marB="0" anchor="ctr"/>
                </a:tc>
                <a:tc>
                  <a:txBody>
                    <a:bodyPr/>
                    <a:lstStyle/>
                    <a:p>
                      <a:pPr marL="342900" indent="-177800">
                        <a:spcAft>
                          <a:spcPts val="630"/>
                        </a:spcAft>
                      </a:pPr>
                      <a:r>
                        <a:rPr lang="tr" sz="1050" b="1" spc="-50" dirty="0"/>
                        <a:t>KÜLTÜR VE TURİZMİN GELİŞTİRİLMESİ</a:t>
                      </a:r>
                    </a:p>
                    <a:p>
                      <a:pPr marL="342900" indent="-177800">
                        <a:spcAft>
                          <a:spcPts val="630"/>
                        </a:spcAft>
                      </a:pPr>
                      <a:r>
                        <a:rPr lang="tr" sz="1050" spc="-50" dirty="0"/>
                        <a:t>• Tarihi Kazıların Sürdürülmesi</a:t>
                      </a:r>
                    </a:p>
                    <a:p>
                      <a:pPr marL="342900" indent="-177800"/>
                      <a:r>
                        <a:rPr lang="tr" sz="1050" spc="-50" dirty="0"/>
                        <a:t>• Kültür ve Turizm Alanlarının Geliştirilmesi ve Tanıtılması</a:t>
                      </a:r>
                      <a:endParaRPr lang="tr" sz="1050" spc="-50" dirty="0">
                        <a:solidFill>
                          <a:srgbClr val="1F1919"/>
                        </a:solidFill>
                        <a:latin typeface="Lucida Sans Unicode"/>
                      </a:endParaRPr>
                    </a:p>
                  </a:txBody>
                  <a:tcPr marL="0" marR="0" marT="0" marB="0" anchor="ctr"/>
                </a:tc>
              </a:tr>
              <a:tr h="807720">
                <a:tc>
                  <a:txBody>
                    <a:bodyPr/>
                    <a:lstStyle/>
                    <a:p>
                      <a:pPr marL="76200" indent="0" algn="l"/>
                      <a:r>
                        <a:rPr lang="tr" sz="1000" b="1" cap="small" spc="-50" dirty="0"/>
                        <a:t>5</a:t>
                      </a:r>
                      <a:endParaRPr lang="tr" sz="1000" b="1" cap="small" spc="-50" dirty="0">
                        <a:solidFill>
                          <a:srgbClr val="FFFFFF"/>
                        </a:solidFill>
                        <a:latin typeface="Lucida Sans Unicode"/>
                      </a:endParaRPr>
                    </a:p>
                  </a:txBody>
                  <a:tcPr marL="0" marR="0" marT="0" marB="0" anchor="ctr"/>
                </a:tc>
                <a:tc>
                  <a:txBody>
                    <a:bodyPr/>
                    <a:lstStyle/>
                    <a:p>
                      <a:pPr marL="342900" indent="-177800"/>
                      <a:r>
                        <a:rPr lang="tr" sz="1050" b="1" spc="-50" dirty="0"/>
                        <a:t>SOSYAL REFAHIN ARTİRİLMASİ</a:t>
                      </a:r>
                    </a:p>
                    <a:p>
                      <a:pPr marL="342900" marR="571500" indent="-177800">
                        <a:lnSpc>
                          <a:spcPts val="1344"/>
                        </a:lnSpc>
                      </a:pPr>
                      <a:r>
                        <a:rPr lang="tr" sz="1050" spc="-50" dirty="0"/>
                        <a:t>• Sosyal Analiz Haritasının Yapılıyor Olması ve buna bağlı </a:t>
                      </a:r>
                      <a:r>
                        <a:rPr lang="tr" sz="1050" spc="-50" dirty="0" smtClean="0"/>
                        <a:t>olarak yoksulluğu azaltma</a:t>
                      </a:r>
                      <a:r>
                        <a:rPr lang="tr" sz="1050" spc="-50" baseline="0" dirty="0" smtClean="0"/>
                        <a:t> </a:t>
                      </a:r>
                      <a:r>
                        <a:rPr lang="tr" sz="1050" spc="-50" dirty="0" smtClean="0"/>
                        <a:t>çalışmaları</a:t>
                      </a:r>
                      <a:endParaRPr lang="tr" sz="1050" spc="-50" dirty="0"/>
                    </a:p>
                    <a:p>
                      <a:pPr marL="342900" indent="-177800"/>
                      <a:r>
                        <a:rPr lang="tr" sz="1050" spc="-50" dirty="0"/>
                        <a:t>• Mikro Kredi Uygulamalarının Geliştirilmesi</a:t>
                      </a:r>
                      <a:endParaRPr lang="tr" sz="1050" spc="-50" dirty="0">
                        <a:solidFill>
                          <a:srgbClr val="1F1919"/>
                        </a:solidFill>
                        <a:latin typeface="Lucida Sans Unicode"/>
                      </a:endParaRPr>
                    </a:p>
                  </a:txBody>
                  <a:tcPr marL="0" marR="0" marT="0" marB="0" anchor="ctr"/>
                </a:tc>
              </a:tr>
              <a:tr h="655320">
                <a:tc>
                  <a:txBody>
                    <a:bodyPr/>
                    <a:lstStyle/>
                    <a:p>
                      <a:pPr marL="76200" indent="0" algn="l"/>
                      <a:r>
                        <a:rPr lang="tr" sz="1000" b="1" spc="-50" dirty="0"/>
                        <a:t>6</a:t>
                      </a:r>
                      <a:endParaRPr lang="tr" sz="1000" b="1" spc="-50" dirty="0">
                        <a:solidFill>
                          <a:srgbClr val="FFFFFF"/>
                        </a:solidFill>
                        <a:latin typeface="Lucida Sans Unicode"/>
                      </a:endParaRPr>
                    </a:p>
                  </a:txBody>
                  <a:tcPr marL="0" marR="0" marT="0" marB="0" anchor="ctr"/>
                </a:tc>
                <a:tc>
                  <a:txBody>
                    <a:bodyPr/>
                    <a:lstStyle/>
                    <a:p>
                      <a:pPr marL="342900" indent="-177800">
                        <a:spcAft>
                          <a:spcPts val="420"/>
                        </a:spcAft>
                      </a:pPr>
                      <a:r>
                        <a:rPr lang="tr" sz="1050" b="1" spc="-50" dirty="0"/>
                        <a:t>SAĞLIK HİZMETLERİNİN GÜÇLENDİRİLMESİ</a:t>
                      </a:r>
                    </a:p>
                    <a:p>
                      <a:pPr marL="342900" indent="-177800"/>
                      <a:r>
                        <a:rPr lang="tr" sz="1050" spc="-50" dirty="0"/>
                        <a:t>• Sağlık Alt Yapısının Güçlendirilmesi</a:t>
                      </a:r>
                      <a:endParaRPr lang="tr" sz="1050" spc="-50" dirty="0">
                        <a:solidFill>
                          <a:srgbClr val="1F1919"/>
                        </a:solidFill>
                        <a:latin typeface="Lucida Sans Unicode"/>
                      </a:endParaRPr>
                    </a:p>
                  </a:txBody>
                  <a:tcPr marL="0" marR="0" marT="0" marB="0" anchor="ctr"/>
                </a:tc>
              </a:tr>
            </a:tbl>
          </a:graphicData>
        </a:graphic>
      </p:graphicFrame>
      <p:sp>
        <p:nvSpPr>
          <p:cNvPr id="8" name="7 Dikdörtgen"/>
          <p:cNvSpPr/>
          <p:nvPr/>
        </p:nvSpPr>
        <p:spPr>
          <a:xfrm>
            <a:off x="3194304" y="8763000"/>
            <a:ext cx="1036320" cy="140208"/>
          </a:xfrm>
          <a:prstGeom prst="rect">
            <a:avLst/>
          </a:prstGeom>
        </p:spPr>
        <p:txBody>
          <a:bodyPr lIns="0" tIns="0" rIns="0" bIns="0">
            <a:noAutofit/>
          </a:bodyPr>
          <a:lstStyle/>
          <a:p>
            <a:pPr indent="0"/>
            <a:r>
              <a:rPr lang="tr" sz="900" dirty="0" smtClean="0">
                <a:solidFill>
                  <a:srgbClr val="FA1825"/>
                </a:solidFill>
                <a:latin typeface="Lucida Sans Unicode"/>
              </a:rPr>
              <a:t>        Temalar</a:t>
            </a:r>
            <a:endParaRPr lang="tr" sz="900" dirty="0">
              <a:solidFill>
                <a:srgbClr val="FA1825"/>
              </a:solidFill>
              <a:latin typeface="Lucida Sans Unicode"/>
            </a:endParaRPr>
          </a:p>
        </p:txBody>
      </p:sp>
      <p:sp>
        <p:nvSpPr>
          <p:cNvPr id="9" name="8 Dikdörtgen"/>
          <p:cNvSpPr/>
          <p:nvPr/>
        </p:nvSpPr>
        <p:spPr>
          <a:xfrm>
            <a:off x="6330696" y="9704832"/>
            <a:ext cx="478536" cy="298704"/>
          </a:xfrm>
          <a:prstGeom prst="rect">
            <a:avLst/>
          </a:prstGeom>
        </p:spPr>
        <p:txBody>
          <a:bodyPr lIns="0" tIns="0" rIns="0" bIns="0">
            <a:noAutofit/>
          </a:bodyPr>
          <a:lstStyle/>
          <a:p>
            <a:pPr indent="0" algn="just"/>
            <a:endParaRPr lang="tr" sz="3000" cap="small" spc="50" dirty="0">
              <a:solidFill>
                <a:srgbClr val="9A9697"/>
              </a:solidFill>
              <a:latin typeface="Arial Unicode MS"/>
            </a:endParaRP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3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a:t>
            </a:r>
            <a:r>
              <a:rPr lang="es" sz="600">
                <a:solidFill>
                  <a:srgbClr val="FA273F"/>
                </a:solidFill>
                <a:latin typeface="Lucida Sans Unicode"/>
              </a:rPr>
              <a:t>PLAN</a:t>
            </a:r>
          </a:p>
        </p:txBody>
      </p:sp>
      <p:sp>
        <p:nvSpPr>
          <p:cNvPr id="5" name="4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İL ÖZEL </a:t>
            </a:r>
            <a:r>
              <a:rPr lang="tr" sz="1000" spc="-100" dirty="0">
                <a:solidFill>
                  <a:srgbClr val="808282"/>
                </a:solidFill>
                <a:latin typeface="Trebuchet MS"/>
              </a:rPr>
              <a:t>İDARESİ</a:t>
            </a:r>
          </a:p>
        </p:txBody>
      </p:sp>
      <p:sp>
        <p:nvSpPr>
          <p:cNvPr id="7" name="6 Dikdörtgen"/>
          <p:cNvSpPr/>
          <p:nvPr/>
        </p:nvSpPr>
        <p:spPr>
          <a:xfrm>
            <a:off x="771144" y="3255264"/>
            <a:ext cx="5861304" cy="6163056"/>
          </a:xfrm>
          <a:prstGeom prst="rect">
            <a:avLst/>
          </a:prstGeom>
        </p:spPr>
        <p:txBody>
          <a:bodyPr lIns="0" tIns="0" rIns="0" bIns="0">
            <a:noAutofit/>
          </a:bodyPr>
          <a:lstStyle/>
          <a:p>
            <a:pPr marL="25400" marR="12700" indent="457200" algn="just">
              <a:lnSpc>
                <a:spcPts val="1320"/>
              </a:lnSpc>
              <a:spcBef>
                <a:spcPts val="630"/>
              </a:spcBef>
              <a:spcAft>
                <a:spcPts val="210"/>
              </a:spcAft>
            </a:pPr>
            <a:endParaRPr lang="tr" sz="1000" spc="-50" dirty="0">
              <a:solidFill>
                <a:srgbClr val="1F1919"/>
              </a:solidFill>
              <a:latin typeface="Lucida Sans Unicode"/>
            </a:endParaRPr>
          </a:p>
        </p:txBody>
      </p:sp>
      <p:graphicFrame>
        <p:nvGraphicFramePr>
          <p:cNvPr id="13" name="12 Tablo"/>
          <p:cNvGraphicFramePr>
            <a:graphicFrameLocks noGrp="1"/>
          </p:cNvGraphicFramePr>
          <p:nvPr/>
        </p:nvGraphicFramePr>
        <p:xfrm>
          <a:off x="1066781" y="2918602"/>
          <a:ext cx="5715038" cy="6594351"/>
        </p:xfrm>
        <a:graphic>
          <a:graphicData uri="http://schemas.openxmlformats.org/drawingml/2006/table">
            <a:tbl>
              <a:tblPr>
                <a:tableStyleId>{3C2FFA5D-87B4-456A-9821-1D502468CF0F}</a:tableStyleId>
              </a:tblPr>
              <a:tblGrid>
                <a:gridCol w="571504"/>
                <a:gridCol w="1121563"/>
                <a:gridCol w="664387"/>
                <a:gridCol w="1028680"/>
                <a:gridCol w="1164452"/>
                <a:gridCol w="1164452"/>
              </a:tblGrid>
              <a:tr h="206350">
                <a:tc gridSpan="2">
                  <a:txBody>
                    <a:bodyPr/>
                    <a:lstStyle/>
                    <a:p>
                      <a:pPr algn="l">
                        <a:lnSpc>
                          <a:spcPct val="115000"/>
                        </a:lnSpc>
                        <a:spcAft>
                          <a:spcPts val="0"/>
                        </a:spcAft>
                      </a:pPr>
                      <a:r>
                        <a:rPr lang="tr-TR" sz="1000" b="1" dirty="0"/>
                        <a:t>Amaç</a:t>
                      </a:r>
                      <a:endParaRPr lang="tr-TR" sz="1000" b="1" dirty="0">
                        <a:latin typeface="Lucida Sans Unicode" pitchFamily="34" charset="0"/>
                        <a:ea typeface="Times New Roman"/>
                        <a:cs typeface="Lucida Sans Unicode" pitchFamily="34" charset="0"/>
                      </a:endParaRPr>
                    </a:p>
                  </a:txBody>
                  <a:tcPr marL="3964" marR="3964" marT="0" marB="0" anchor="ctr"/>
                </a:tc>
                <a:tc hMerge="1">
                  <a:txBody>
                    <a:bodyPr/>
                    <a:lstStyle/>
                    <a:p>
                      <a:endParaRPr lang="tr-TR"/>
                    </a:p>
                  </a:txBody>
                  <a:tcPr/>
                </a:tc>
                <a:tc gridSpan="4">
                  <a:txBody>
                    <a:bodyPr/>
                    <a:lstStyle/>
                    <a:p>
                      <a:pPr algn="l">
                        <a:lnSpc>
                          <a:spcPct val="115000"/>
                        </a:lnSpc>
                        <a:spcAft>
                          <a:spcPts val="0"/>
                        </a:spcAft>
                      </a:pPr>
                      <a:r>
                        <a:rPr lang="tr-TR" sz="1000" dirty="0"/>
                        <a:t>Kırsal kesimde yaşayan vatandaşlarımızın yaşam standartlarını artırmak ve kentlere göçü azaltmak amacıyla, Sosyal-Ekonomik hizmet farklılıklarını azaltan dengeli, çevreyle ve çağdaş yaşamın gerekleriyle uyumlu, halkın ihtiyaçlarına cevap veren bir anlayışla yürütülmesi. </a:t>
                      </a:r>
                      <a:endParaRPr lang="tr-TR" sz="1000" dirty="0">
                        <a:latin typeface="Lucida Sans Unicode" pitchFamily="34" charset="0"/>
                        <a:ea typeface="Times New Roman"/>
                        <a:cs typeface="Lucida Sans Unicode" pitchFamily="34" charset="0"/>
                      </a:endParaRPr>
                    </a:p>
                  </a:txBody>
                  <a:tcPr marL="3964" marR="3964" marT="0" marB="0" anchor="b"/>
                </a:tc>
                <a:tc hMerge="1">
                  <a:txBody>
                    <a:bodyPr/>
                    <a:lstStyle/>
                    <a:p>
                      <a:endParaRPr lang="tr-TR"/>
                    </a:p>
                  </a:txBody>
                  <a:tcPr/>
                </a:tc>
                <a:tc hMerge="1">
                  <a:txBody>
                    <a:bodyPr/>
                    <a:lstStyle/>
                    <a:p>
                      <a:endParaRPr lang="tr-TR"/>
                    </a:p>
                  </a:txBody>
                  <a:tcPr/>
                </a:tc>
                <a:tc hMerge="1">
                  <a:txBody>
                    <a:bodyPr/>
                    <a:lstStyle/>
                    <a:p>
                      <a:endParaRPr lang="tr-TR"/>
                    </a:p>
                  </a:txBody>
                  <a:tcPr/>
                </a:tc>
              </a:tr>
              <a:tr h="165081">
                <a:tc gridSpan="2">
                  <a:txBody>
                    <a:bodyPr/>
                    <a:lstStyle/>
                    <a:p>
                      <a:pPr algn="l">
                        <a:lnSpc>
                          <a:spcPct val="115000"/>
                        </a:lnSpc>
                        <a:spcAft>
                          <a:spcPts val="0"/>
                        </a:spcAft>
                      </a:pPr>
                      <a:r>
                        <a:rPr lang="tr-TR" sz="1000" b="1" dirty="0"/>
                        <a:t>Hedef</a:t>
                      </a:r>
                      <a:endParaRPr lang="tr-TR" sz="1000" b="1" dirty="0">
                        <a:latin typeface="Lucida Sans Unicode" pitchFamily="34" charset="0"/>
                        <a:ea typeface="Times New Roman"/>
                        <a:cs typeface="Lucida Sans Unicode" pitchFamily="34" charset="0"/>
                      </a:endParaRPr>
                    </a:p>
                  </a:txBody>
                  <a:tcPr marL="3964" marR="3964" marT="0" marB="0"/>
                </a:tc>
                <a:tc hMerge="1">
                  <a:txBody>
                    <a:bodyPr/>
                    <a:lstStyle/>
                    <a:p>
                      <a:endParaRPr lang="tr-TR"/>
                    </a:p>
                  </a:txBody>
                  <a:tcPr/>
                </a:tc>
                <a:tc gridSpan="4">
                  <a:txBody>
                    <a:bodyPr/>
                    <a:lstStyle/>
                    <a:p>
                      <a:pPr algn="l">
                        <a:lnSpc>
                          <a:spcPct val="115000"/>
                        </a:lnSpc>
                        <a:spcAft>
                          <a:spcPts val="0"/>
                        </a:spcAft>
                      </a:pPr>
                      <a:r>
                        <a:rPr lang="tr-TR" sz="1000" dirty="0"/>
                        <a:t>Kırsal kesimin ihtiyaçlarına yönelik hizmetlerin planlanması etüt edilerek projelendirilmesi, var olan projelerin </a:t>
                      </a:r>
                    </a:p>
                    <a:p>
                      <a:pPr algn="l">
                        <a:lnSpc>
                          <a:spcPct val="115000"/>
                        </a:lnSpc>
                        <a:spcAft>
                          <a:spcPts val="0"/>
                        </a:spcAft>
                      </a:pPr>
                      <a:r>
                        <a:rPr lang="tr-TR" sz="1000" dirty="0"/>
                        <a:t>Gelişmelere uygun olarak güncellenip, tesis geliştirme projelerinin hazırlanması.</a:t>
                      </a:r>
                      <a:endParaRPr lang="tr-TR" sz="1000" dirty="0">
                        <a:latin typeface="Lucida Sans Unicode" pitchFamily="34" charset="0"/>
                        <a:ea typeface="Times New Roman"/>
                        <a:cs typeface="Lucida Sans Unicode" pitchFamily="34" charset="0"/>
                      </a:endParaRPr>
                    </a:p>
                  </a:txBody>
                  <a:tcPr marL="3964" marR="3964"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206350">
                <a:tc gridSpan="2">
                  <a:txBody>
                    <a:bodyPr/>
                    <a:lstStyle/>
                    <a:p>
                      <a:pPr algn="l">
                        <a:lnSpc>
                          <a:spcPct val="115000"/>
                        </a:lnSpc>
                        <a:spcAft>
                          <a:spcPts val="0"/>
                        </a:spcAft>
                      </a:pPr>
                      <a:r>
                        <a:rPr lang="tr-TR" sz="1000" b="1" dirty="0"/>
                        <a:t>Hedef</a:t>
                      </a:r>
                      <a:endParaRPr lang="tr-TR" sz="1000" b="1" dirty="0">
                        <a:latin typeface="Lucida Sans Unicode" pitchFamily="34" charset="0"/>
                        <a:ea typeface="Times New Roman"/>
                        <a:cs typeface="Lucida Sans Unicode" pitchFamily="34" charset="0"/>
                      </a:endParaRPr>
                    </a:p>
                  </a:txBody>
                  <a:tcPr marL="3964" marR="3964" marT="0" marB="0"/>
                </a:tc>
                <a:tc hMerge="1">
                  <a:txBody>
                    <a:bodyPr/>
                    <a:lstStyle/>
                    <a:p>
                      <a:endParaRPr lang="tr-TR"/>
                    </a:p>
                  </a:txBody>
                  <a:tcPr/>
                </a:tc>
                <a:tc gridSpan="4">
                  <a:txBody>
                    <a:bodyPr/>
                    <a:lstStyle/>
                    <a:p>
                      <a:pPr algn="l">
                        <a:lnSpc>
                          <a:spcPct val="115000"/>
                        </a:lnSpc>
                        <a:spcAft>
                          <a:spcPts val="0"/>
                        </a:spcAft>
                      </a:pPr>
                      <a:r>
                        <a:rPr lang="tr-TR" sz="1000" dirty="0" smtClean="0"/>
                        <a:t>2020 Yılı </a:t>
                      </a:r>
                      <a:r>
                        <a:rPr lang="tr-TR" sz="1000" dirty="0"/>
                        <a:t>sonuna kadar nüfus kriteri göz önünde bulundurularak tüm köy ve mezralarda şebekeli içme suyu oranın %100’e, yine nüfus kriteri göz önünde tutulmak kaydıyla kanalizasyon şebekesi olan köy oranını %95’e ulaştırmak.Sulama hizmetlerinde sulanır  alanların</a:t>
                      </a:r>
                    </a:p>
                    <a:p>
                      <a:pPr algn="l">
                        <a:lnSpc>
                          <a:spcPct val="115000"/>
                        </a:lnSpc>
                        <a:spcAft>
                          <a:spcPts val="0"/>
                        </a:spcAft>
                      </a:pPr>
                      <a:r>
                        <a:rPr lang="tr-TR" sz="1000" dirty="0"/>
                        <a:t>%98 e ulaştırmak  </a:t>
                      </a:r>
                      <a:endParaRPr lang="tr-TR" sz="1000" dirty="0">
                        <a:latin typeface="Lucida Sans Unicode" pitchFamily="34" charset="0"/>
                        <a:ea typeface="Times New Roman"/>
                        <a:cs typeface="Lucida Sans Unicode" pitchFamily="34" charset="0"/>
                      </a:endParaRPr>
                    </a:p>
                  </a:txBody>
                  <a:tcPr marL="3964" marR="3964"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82539">
                <a:tc gridSpan="2">
                  <a:txBody>
                    <a:bodyPr/>
                    <a:lstStyle/>
                    <a:p>
                      <a:pPr algn="l">
                        <a:lnSpc>
                          <a:spcPct val="115000"/>
                        </a:lnSpc>
                        <a:spcAft>
                          <a:spcPts val="0"/>
                        </a:spcAft>
                      </a:pPr>
                      <a:r>
                        <a:rPr lang="tr-TR" sz="1000" b="1" dirty="0"/>
                        <a:t>Performans Hedefi</a:t>
                      </a:r>
                      <a:endParaRPr lang="tr-TR" sz="1000" b="1" dirty="0">
                        <a:latin typeface="Lucida Sans Unicode" pitchFamily="34" charset="0"/>
                        <a:ea typeface="Times New Roman"/>
                        <a:cs typeface="Lucida Sans Unicode" pitchFamily="34" charset="0"/>
                      </a:endParaRPr>
                    </a:p>
                  </a:txBody>
                  <a:tcPr marL="3964" marR="3964" marT="0" marB="0"/>
                </a:tc>
                <a:tc hMerge="1">
                  <a:txBody>
                    <a:bodyPr/>
                    <a:lstStyle/>
                    <a:p>
                      <a:endParaRPr lang="tr-TR"/>
                    </a:p>
                  </a:txBody>
                  <a:tcPr/>
                </a:tc>
                <a:tc gridSpan="4">
                  <a:txBody>
                    <a:bodyPr/>
                    <a:lstStyle/>
                    <a:p>
                      <a:pPr algn="l">
                        <a:lnSpc>
                          <a:spcPct val="115000"/>
                        </a:lnSpc>
                        <a:spcAft>
                          <a:spcPts val="0"/>
                        </a:spcAft>
                      </a:pPr>
                      <a:r>
                        <a:rPr lang="tr-TR" sz="1000" dirty="0"/>
                        <a:t>Mali yıl içerisinde ayrılacak ödeneği içme suyu ve kanalizasyon ve sulama suyu yapımlarında ölçülü şekilde kullanmak. </a:t>
                      </a:r>
                      <a:endParaRPr lang="tr-TR" sz="1000" dirty="0">
                        <a:latin typeface="Lucida Sans Unicode" pitchFamily="34" charset="0"/>
                        <a:ea typeface="Times New Roman"/>
                        <a:cs typeface="Lucida Sans Unicode" pitchFamily="34" charset="0"/>
                      </a:endParaRPr>
                    </a:p>
                  </a:txBody>
                  <a:tcPr marL="3964" marR="3964" marT="0" marB="0" anchor="ctr"/>
                </a:tc>
                <a:tc hMerge="1">
                  <a:txBody>
                    <a:bodyPr/>
                    <a:lstStyle/>
                    <a:p>
                      <a:endParaRPr lang="tr-TR"/>
                    </a:p>
                  </a:txBody>
                  <a:tcPr/>
                </a:tc>
                <a:tc hMerge="1">
                  <a:txBody>
                    <a:bodyPr/>
                    <a:lstStyle/>
                    <a:p>
                      <a:endParaRPr lang="tr-TR"/>
                    </a:p>
                  </a:txBody>
                  <a:tcPr/>
                </a:tc>
                <a:tc hMerge="1">
                  <a:txBody>
                    <a:bodyPr/>
                    <a:lstStyle/>
                    <a:p>
                      <a:endParaRPr lang="tr-TR"/>
                    </a:p>
                  </a:txBody>
                  <a:tcPr/>
                </a:tc>
              </a:tr>
              <a:tr h="110279">
                <a:tc gridSpan="2">
                  <a:txBody>
                    <a:bodyPr/>
                    <a:lstStyle/>
                    <a:p>
                      <a:pPr algn="l">
                        <a:lnSpc>
                          <a:spcPct val="115000"/>
                        </a:lnSpc>
                        <a:spcAft>
                          <a:spcPts val="0"/>
                        </a:spcAft>
                      </a:pPr>
                      <a:r>
                        <a:rPr lang="tr-TR" sz="1000" b="1" dirty="0"/>
                        <a:t>Açıklamalar</a:t>
                      </a:r>
                      <a:endParaRPr lang="tr-TR" sz="1000" b="1" dirty="0">
                        <a:latin typeface="Lucida Sans Unicode" pitchFamily="34" charset="0"/>
                        <a:ea typeface="Times New Roman"/>
                        <a:cs typeface="Lucida Sans Unicode" pitchFamily="34" charset="0"/>
                      </a:endParaRPr>
                    </a:p>
                  </a:txBody>
                  <a:tcPr marL="3964" marR="3964" marT="0" marB="0"/>
                </a:tc>
                <a:tc hMerge="1">
                  <a:txBody>
                    <a:bodyPr/>
                    <a:lstStyle/>
                    <a:p>
                      <a:endParaRPr lang="tr-TR"/>
                    </a:p>
                  </a:txBody>
                  <a:tcPr/>
                </a:tc>
                <a:tc gridSpan="4">
                  <a:txBody>
                    <a:bodyPr/>
                    <a:lstStyle/>
                    <a:p>
                      <a:pPr algn="just">
                        <a:lnSpc>
                          <a:spcPct val="115000"/>
                        </a:lnSpc>
                        <a:spcAft>
                          <a:spcPts val="0"/>
                        </a:spcAft>
                      </a:pPr>
                      <a:r>
                        <a:rPr lang="tr-TR" sz="1000" dirty="0"/>
                        <a:t>Çalışmalarımızın daha iyi ve sağlıklı ortamlarda daha verimli çalışmalarına yönelik tedbirler kapsamında.</a:t>
                      </a:r>
                      <a:endParaRPr lang="tr-TR" sz="1000" dirty="0">
                        <a:latin typeface="Lucida Sans Unicode" pitchFamily="34" charset="0"/>
                        <a:ea typeface="Times New Roman"/>
                        <a:cs typeface="Lucida Sans Unicode" pitchFamily="34" charset="0"/>
                      </a:endParaRPr>
                    </a:p>
                  </a:txBody>
                  <a:tcPr marL="3964" marR="3964" marT="0" marB="0"/>
                </a:tc>
                <a:tc hMerge="1">
                  <a:txBody>
                    <a:bodyPr/>
                    <a:lstStyle/>
                    <a:p>
                      <a:endParaRPr lang="tr-TR"/>
                    </a:p>
                  </a:txBody>
                  <a:tcPr/>
                </a:tc>
                <a:tc hMerge="1">
                  <a:txBody>
                    <a:bodyPr/>
                    <a:lstStyle/>
                    <a:p>
                      <a:endParaRPr lang="tr-TR"/>
                    </a:p>
                  </a:txBody>
                  <a:tcPr/>
                </a:tc>
                <a:tc hMerge="1">
                  <a:txBody>
                    <a:bodyPr/>
                    <a:lstStyle/>
                    <a:p>
                      <a:endParaRPr lang="tr-TR"/>
                    </a:p>
                  </a:txBody>
                  <a:tcPr/>
                </a:tc>
              </a:tr>
              <a:tr h="55891">
                <a:tc gridSpan="3">
                  <a:txBody>
                    <a:bodyPr/>
                    <a:lstStyle/>
                    <a:p>
                      <a:pPr algn="l">
                        <a:lnSpc>
                          <a:spcPct val="115000"/>
                        </a:lnSpc>
                        <a:spcAft>
                          <a:spcPts val="0"/>
                        </a:spcAft>
                      </a:pPr>
                      <a:r>
                        <a:rPr lang="tr-TR" sz="1000" b="1" dirty="0"/>
                        <a:t>Performans Göstergeleri</a:t>
                      </a:r>
                      <a:endParaRPr lang="tr-TR" sz="1000" b="1" dirty="0">
                        <a:latin typeface="Lucida Sans Unicode" pitchFamily="34" charset="0"/>
                        <a:ea typeface="Times New Roman"/>
                        <a:cs typeface="Lucida Sans Unicode" pitchFamily="34" charset="0"/>
                      </a:endParaRPr>
                    </a:p>
                  </a:txBody>
                  <a:tcPr marL="3964" marR="3964" marT="0" marB="0" anchor="b"/>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dirty="0"/>
                        <a:t>(t-1)</a:t>
                      </a:r>
                      <a:endParaRPr lang="tr-TR" sz="1000" dirty="0">
                        <a:latin typeface="Lucida Sans Unicode" pitchFamily="34" charset="0"/>
                        <a:ea typeface="Times New Roman"/>
                        <a:cs typeface="Lucida Sans Unicode" pitchFamily="34" charset="0"/>
                      </a:endParaRPr>
                    </a:p>
                  </a:txBody>
                  <a:tcPr marL="3964" marR="3964" marT="0" marB="0" anchor="b"/>
                </a:tc>
                <a:tc>
                  <a:txBody>
                    <a:bodyPr/>
                    <a:lstStyle/>
                    <a:p>
                      <a:pPr algn="ctr">
                        <a:lnSpc>
                          <a:spcPct val="115000"/>
                        </a:lnSpc>
                        <a:spcAft>
                          <a:spcPts val="0"/>
                        </a:spcAft>
                      </a:pPr>
                      <a:r>
                        <a:rPr lang="tr-TR" sz="1000" dirty="0"/>
                        <a:t>(t)</a:t>
                      </a:r>
                      <a:endParaRPr lang="tr-TR" sz="1000" dirty="0">
                        <a:latin typeface="Lucida Sans Unicode" pitchFamily="34" charset="0"/>
                        <a:ea typeface="Times New Roman"/>
                        <a:cs typeface="Lucida Sans Unicode" pitchFamily="34" charset="0"/>
                      </a:endParaRPr>
                    </a:p>
                  </a:txBody>
                  <a:tcPr marL="3964" marR="3964" marT="0" marB="0" anchor="b"/>
                </a:tc>
                <a:tc>
                  <a:txBody>
                    <a:bodyPr/>
                    <a:lstStyle/>
                    <a:p>
                      <a:pPr algn="ctr">
                        <a:lnSpc>
                          <a:spcPct val="115000"/>
                        </a:lnSpc>
                        <a:spcAft>
                          <a:spcPts val="0"/>
                        </a:spcAft>
                      </a:pPr>
                      <a:r>
                        <a:rPr lang="tr-TR" sz="1000" dirty="0"/>
                        <a:t>(T-1)</a:t>
                      </a:r>
                      <a:endParaRPr lang="tr-TR" sz="1000" dirty="0">
                        <a:latin typeface="Lucida Sans Unicode" pitchFamily="34" charset="0"/>
                        <a:ea typeface="Times New Roman"/>
                        <a:cs typeface="Lucida Sans Unicode" pitchFamily="34" charset="0"/>
                      </a:endParaRPr>
                    </a:p>
                  </a:txBody>
                  <a:tcPr marL="3964" marR="3964" marT="0" marB="0" anchor="b"/>
                </a:tc>
              </a:tr>
              <a:tr h="268753">
                <a:tc>
                  <a:txBody>
                    <a:bodyPr/>
                    <a:lstStyle/>
                    <a:p>
                      <a:pPr algn="ctr">
                        <a:lnSpc>
                          <a:spcPct val="115000"/>
                        </a:lnSpc>
                        <a:spcAft>
                          <a:spcPts val="0"/>
                        </a:spcAft>
                      </a:pPr>
                      <a:r>
                        <a:rPr lang="tr-TR" sz="1000" b="1" dirty="0"/>
                        <a:t>1</a:t>
                      </a:r>
                      <a:endParaRPr lang="tr-TR" sz="1000" b="1" dirty="0">
                        <a:latin typeface="Lucida Sans Unicode" pitchFamily="34" charset="0"/>
                        <a:ea typeface="Times New Roman"/>
                        <a:cs typeface="Lucida Sans Unicode" pitchFamily="34" charset="0"/>
                      </a:endParaRPr>
                    </a:p>
                  </a:txBody>
                  <a:tcPr marL="3964" marR="3964" marT="0" marB="0" anchor="ctr"/>
                </a:tc>
                <a:tc gridSpan="2">
                  <a:txBody>
                    <a:bodyPr/>
                    <a:lstStyle/>
                    <a:p>
                      <a:pPr algn="l">
                        <a:lnSpc>
                          <a:spcPct val="115000"/>
                        </a:lnSpc>
                        <a:spcAft>
                          <a:spcPts val="0"/>
                        </a:spcAft>
                      </a:pPr>
                      <a:r>
                        <a:rPr lang="tr-TR" sz="1000" dirty="0"/>
                        <a:t>Etüt-Proje ve ilan giderleri</a:t>
                      </a:r>
                      <a:endParaRPr lang="tr-TR" sz="1000" dirty="0">
                        <a:latin typeface="Lucida Sans Unicode" pitchFamily="34" charset="0"/>
                        <a:ea typeface="Times New Roman"/>
                        <a:cs typeface="Lucida Sans Unicode" pitchFamily="34" charset="0"/>
                      </a:endParaRPr>
                    </a:p>
                  </a:txBody>
                  <a:tcPr marL="3964" marR="3964" marT="0" marB="0" anchor="b"/>
                </a:tc>
                <a:tc hMerge="1">
                  <a:txBody>
                    <a:bodyPr/>
                    <a:lstStyle/>
                    <a:p>
                      <a:endParaRPr lang="tr-TR"/>
                    </a:p>
                  </a:txBody>
                  <a:tcPr/>
                </a:tc>
                <a:tc>
                  <a:txBody>
                    <a:bodyPr/>
                    <a:lstStyle/>
                    <a:p>
                      <a:pPr algn="ctr">
                        <a:lnSpc>
                          <a:spcPct val="115000"/>
                        </a:lnSpc>
                        <a:spcAft>
                          <a:spcPts val="0"/>
                        </a:spcAft>
                      </a:pPr>
                      <a:r>
                        <a:rPr lang="tr-TR" sz="1000"/>
                        <a:t>950.500,00</a:t>
                      </a:r>
                      <a:endParaRPr lang="tr-TR" sz="1000">
                        <a:latin typeface="Lucida Sans Unicode" pitchFamily="34" charset="0"/>
                        <a:ea typeface="Times New Roman"/>
                        <a:cs typeface="Lucida Sans Unicode" pitchFamily="34" charset="0"/>
                      </a:endParaRPr>
                    </a:p>
                  </a:txBody>
                  <a:tcPr marL="3964" marR="3964" marT="0" marB="0" anchor="b"/>
                </a:tc>
                <a:tc>
                  <a:txBody>
                    <a:bodyPr/>
                    <a:lstStyle/>
                    <a:p>
                      <a:pPr algn="ctr">
                        <a:lnSpc>
                          <a:spcPct val="115000"/>
                        </a:lnSpc>
                        <a:spcAft>
                          <a:spcPts val="0"/>
                        </a:spcAft>
                      </a:pPr>
                      <a:r>
                        <a:rPr lang="tr-TR" sz="1000" dirty="0"/>
                        <a:t>300.500,00</a:t>
                      </a:r>
                      <a:endParaRPr lang="tr-TR" sz="1000" dirty="0">
                        <a:latin typeface="Lucida Sans Unicode" pitchFamily="34" charset="0"/>
                        <a:ea typeface="Times New Roman"/>
                        <a:cs typeface="Lucida Sans Unicode" pitchFamily="34" charset="0"/>
                      </a:endParaRPr>
                    </a:p>
                  </a:txBody>
                  <a:tcPr marL="3964" marR="3964" marT="0" marB="0" anchor="b"/>
                </a:tc>
                <a:tc>
                  <a:txBody>
                    <a:bodyPr/>
                    <a:lstStyle/>
                    <a:p>
                      <a:pPr algn="ctr">
                        <a:lnSpc>
                          <a:spcPct val="115000"/>
                        </a:lnSpc>
                        <a:spcAft>
                          <a:spcPts val="0"/>
                        </a:spcAft>
                      </a:pPr>
                      <a:r>
                        <a:rPr lang="tr-TR" sz="1000" dirty="0"/>
                        <a:t>1.251.000,00</a:t>
                      </a:r>
                      <a:endParaRPr lang="tr-TR" sz="1000" dirty="0">
                        <a:latin typeface="Lucida Sans Unicode" pitchFamily="34" charset="0"/>
                        <a:ea typeface="Times New Roman"/>
                        <a:cs typeface="Lucida Sans Unicode" pitchFamily="34" charset="0"/>
                      </a:endParaRPr>
                    </a:p>
                  </a:txBody>
                  <a:tcPr marL="3964" marR="3964" marT="0" marB="0" anchor="b"/>
                </a:tc>
              </a:tr>
              <a:tr h="59812">
                <a:tc gridSpan="6">
                  <a:txBody>
                    <a:bodyPr/>
                    <a:lstStyle/>
                    <a:p>
                      <a:pPr algn="ctr">
                        <a:lnSpc>
                          <a:spcPct val="115000"/>
                        </a:lnSpc>
                        <a:spcAft>
                          <a:spcPts val="0"/>
                        </a:spcAft>
                      </a:pPr>
                      <a:r>
                        <a:rPr lang="tr-TR" sz="1000" b="1" dirty="0"/>
                        <a:t>Açıklamalar</a:t>
                      </a:r>
                      <a:endParaRPr lang="tr-TR" sz="1000" b="1" dirty="0">
                        <a:latin typeface="Lucida Sans Unicode" pitchFamily="34" charset="0"/>
                        <a:ea typeface="Times New Roman"/>
                        <a:cs typeface="Lucida Sans Unicode" pitchFamily="34" charset="0"/>
                      </a:endParaRPr>
                    </a:p>
                  </a:txBody>
                  <a:tcPr marL="3964" marR="3964"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10225">
                <a:tc>
                  <a:txBody>
                    <a:bodyPr/>
                    <a:lstStyle/>
                    <a:p>
                      <a:pPr algn="ctr">
                        <a:lnSpc>
                          <a:spcPct val="115000"/>
                        </a:lnSpc>
                        <a:spcAft>
                          <a:spcPts val="0"/>
                        </a:spcAft>
                      </a:pPr>
                      <a:r>
                        <a:rPr lang="tr-TR" sz="1000" b="1" dirty="0"/>
                        <a:t>2</a:t>
                      </a:r>
                      <a:endParaRPr lang="tr-TR" sz="1000" b="1" dirty="0">
                        <a:latin typeface="Lucida Sans Unicode" pitchFamily="34" charset="0"/>
                        <a:ea typeface="Times New Roman"/>
                        <a:cs typeface="Lucida Sans Unicode" pitchFamily="34" charset="0"/>
                      </a:endParaRPr>
                    </a:p>
                  </a:txBody>
                  <a:tcPr marL="3964" marR="3964" marT="0" marB="0" anchor="ctr"/>
                </a:tc>
                <a:tc gridSpan="2">
                  <a:txBody>
                    <a:bodyPr/>
                    <a:lstStyle/>
                    <a:p>
                      <a:pPr algn="l">
                        <a:lnSpc>
                          <a:spcPct val="115000"/>
                        </a:lnSpc>
                        <a:spcAft>
                          <a:spcPts val="0"/>
                        </a:spcAft>
                      </a:pPr>
                      <a:r>
                        <a:rPr lang="tr-TR" sz="1000" dirty="0"/>
                        <a:t>Kanalizasyon, İçme suyu ve sulama suyu giderleri</a:t>
                      </a:r>
                      <a:endParaRPr lang="tr-TR" sz="1000" dirty="0">
                        <a:latin typeface="Lucida Sans Unicode" pitchFamily="34" charset="0"/>
                        <a:ea typeface="Times New Roman"/>
                        <a:cs typeface="Lucida Sans Unicode" pitchFamily="34" charset="0"/>
                      </a:endParaRPr>
                    </a:p>
                  </a:txBody>
                  <a:tcPr marL="3964" marR="3964" marT="0" marB="0" anchor="b"/>
                </a:tc>
                <a:tc hMerge="1">
                  <a:txBody>
                    <a:bodyPr/>
                    <a:lstStyle/>
                    <a:p>
                      <a:endParaRPr lang="tr-TR"/>
                    </a:p>
                  </a:txBody>
                  <a:tcPr/>
                </a:tc>
                <a:tc>
                  <a:txBody>
                    <a:bodyPr/>
                    <a:lstStyle/>
                    <a:p>
                      <a:pPr algn="l">
                        <a:lnSpc>
                          <a:spcPct val="115000"/>
                        </a:lnSpc>
                        <a:spcAft>
                          <a:spcPts val="0"/>
                        </a:spcAft>
                      </a:pPr>
                      <a:r>
                        <a:rPr lang="tr-TR" sz="1000" dirty="0"/>
                        <a:t>18.700.000,00</a:t>
                      </a:r>
                      <a:endParaRPr lang="tr-TR" sz="1000" dirty="0">
                        <a:latin typeface="Lucida Sans Unicode" pitchFamily="34" charset="0"/>
                        <a:ea typeface="Times New Roman"/>
                        <a:cs typeface="Lucida Sans Unicode" pitchFamily="34" charset="0"/>
                      </a:endParaRPr>
                    </a:p>
                  </a:txBody>
                  <a:tcPr marL="3964" marR="3964" marT="0" marB="0" anchor="b"/>
                </a:tc>
                <a:tc>
                  <a:txBody>
                    <a:bodyPr/>
                    <a:lstStyle/>
                    <a:p>
                      <a:pPr algn="l">
                        <a:lnSpc>
                          <a:spcPct val="115000"/>
                        </a:lnSpc>
                        <a:spcAft>
                          <a:spcPts val="0"/>
                        </a:spcAft>
                      </a:pPr>
                      <a:r>
                        <a:rPr lang="tr-TR" sz="1000" dirty="0"/>
                        <a:t>     625.000,00</a:t>
                      </a:r>
                      <a:endParaRPr lang="tr-TR" sz="1000" dirty="0">
                        <a:latin typeface="Lucida Sans Unicode" pitchFamily="34" charset="0"/>
                        <a:ea typeface="Times New Roman"/>
                        <a:cs typeface="Lucida Sans Unicode" pitchFamily="34" charset="0"/>
                      </a:endParaRPr>
                    </a:p>
                  </a:txBody>
                  <a:tcPr marL="3964" marR="3964" marT="0" marB="0" anchor="b"/>
                </a:tc>
                <a:tc>
                  <a:txBody>
                    <a:bodyPr/>
                    <a:lstStyle/>
                    <a:p>
                      <a:pPr algn="l">
                        <a:lnSpc>
                          <a:spcPct val="115000"/>
                        </a:lnSpc>
                        <a:spcAft>
                          <a:spcPts val="0"/>
                        </a:spcAft>
                      </a:pPr>
                      <a:r>
                        <a:rPr lang="tr-TR" sz="1000" dirty="0"/>
                        <a:t> 19.325.000,00</a:t>
                      </a:r>
                      <a:endParaRPr lang="tr-TR" sz="1000" dirty="0">
                        <a:latin typeface="Lucida Sans Unicode" pitchFamily="34" charset="0"/>
                        <a:ea typeface="Times New Roman"/>
                        <a:cs typeface="Lucida Sans Unicode" pitchFamily="34" charset="0"/>
                      </a:endParaRPr>
                    </a:p>
                  </a:txBody>
                  <a:tcPr marL="3964" marR="3964" marT="0" marB="0" anchor="b"/>
                </a:tc>
              </a:tr>
              <a:tr h="61681">
                <a:tc gridSpan="6">
                  <a:txBody>
                    <a:bodyPr/>
                    <a:lstStyle/>
                    <a:p>
                      <a:pPr algn="ctr">
                        <a:lnSpc>
                          <a:spcPct val="115000"/>
                        </a:lnSpc>
                        <a:spcAft>
                          <a:spcPts val="0"/>
                        </a:spcAft>
                      </a:pPr>
                      <a:r>
                        <a:rPr lang="tr-TR" sz="1000" b="1" dirty="0"/>
                        <a:t>Açıklamalar</a:t>
                      </a:r>
                      <a:endParaRPr lang="tr-TR" sz="1000" b="1" dirty="0">
                        <a:latin typeface="Lucida Sans Unicode" pitchFamily="34" charset="0"/>
                        <a:ea typeface="Times New Roman"/>
                        <a:cs typeface="Lucida Sans Unicode" pitchFamily="34" charset="0"/>
                      </a:endParaRPr>
                    </a:p>
                  </a:txBody>
                  <a:tcPr marL="3964" marR="3964"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5891">
                <a:tc rowSpan="2" gridSpan="3">
                  <a:txBody>
                    <a:bodyPr/>
                    <a:lstStyle/>
                    <a:p>
                      <a:pPr algn="ctr">
                        <a:lnSpc>
                          <a:spcPct val="115000"/>
                        </a:lnSpc>
                        <a:spcAft>
                          <a:spcPts val="0"/>
                        </a:spcAft>
                      </a:pPr>
                      <a:r>
                        <a:rPr lang="tr-TR" sz="1000" b="1" dirty="0"/>
                        <a:t>Faaliyetler</a:t>
                      </a:r>
                      <a:endParaRPr lang="tr-TR" sz="1000" b="1" dirty="0">
                        <a:latin typeface="Lucida Sans Unicode" pitchFamily="34" charset="0"/>
                        <a:ea typeface="Times New Roman"/>
                        <a:cs typeface="Lucida Sans Unicode" pitchFamily="34" charset="0"/>
                      </a:endParaRPr>
                    </a:p>
                  </a:txBody>
                  <a:tcPr marL="3964" marR="3964" marT="0" marB="0" anchor="ctr"/>
                </a:tc>
                <a:tc rowSpan="2" hMerge="1">
                  <a:txBody>
                    <a:bodyPr/>
                    <a:lstStyle/>
                    <a:p>
                      <a:endParaRPr lang="tr-TR"/>
                    </a:p>
                  </a:txBody>
                  <a:tcPr/>
                </a:tc>
                <a:tc rowSpan="2" hMerge="1">
                  <a:txBody>
                    <a:bodyPr/>
                    <a:lstStyle/>
                    <a:p>
                      <a:endParaRPr lang="tr-TR"/>
                    </a:p>
                  </a:txBody>
                  <a:tcPr/>
                </a:tc>
                <a:tc gridSpan="3">
                  <a:txBody>
                    <a:bodyPr/>
                    <a:lstStyle/>
                    <a:p>
                      <a:pPr algn="l">
                        <a:lnSpc>
                          <a:spcPct val="115000"/>
                        </a:lnSpc>
                        <a:spcAft>
                          <a:spcPts val="0"/>
                        </a:spcAft>
                      </a:pPr>
                      <a:r>
                        <a:rPr lang="tr-TR" sz="1000" dirty="0"/>
                        <a:t>Kaynak İhtiyacı (t+1) (TL)</a:t>
                      </a:r>
                      <a:endParaRPr lang="tr-TR" sz="1000" dirty="0">
                        <a:latin typeface="Lucida Sans Unicode" pitchFamily="34" charset="0"/>
                        <a:ea typeface="Times New Roman"/>
                        <a:cs typeface="Lucida Sans Unicode" pitchFamily="34" charset="0"/>
                      </a:endParaRPr>
                    </a:p>
                  </a:txBody>
                  <a:tcPr marL="3964" marR="3964" marT="0" marB="0" anchor="ctr"/>
                </a:tc>
                <a:tc hMerge="1">
                  <a:txBody>
                    <a:bodyPr/>
                    <a:lstStyle/>
                    <a:p>
                      <a:endParaRPr lang="tr-TR"/>
                    </a:p>
                  </a:txBody>
                  <a:tcPr/>
                </a:tc>
                <a:tc hMerge="1">
                  <a:txBody>
                    <a:bodyPr/>
                    <a:lstStyle/>
                    <a:p>
                      <a:endParaRPr lang="tr-TR"/>
                    </a:p>
                  </a:txBody>
                  <a:tcPr/>
                </a:tc>
              </a:tr>
              <a:tr h="5589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ctr">
                        <a:lnSpc>
                          <a:spcPct val="115000"/>
                        </a:lnSpc>
                        <a:spcAft>
                          <a:spcPts val="0"/>
                        </a:spcAft>
                      </a:pPr>
                      <a:r>
                        <a:rPr lang="tr-TR" sz="1000"/>
                        <a:t>Bütçe</a:t>
                      </a:r>
                      <a:endParaRPr lang="tr-TR" sz="1000">
                        <a:latin typeface="Lucida Sans Unicode" pitchFamily="34" charset="0"/>
                        <a:ea typeface="Times New Roman"/>
                        <a:cs typeface="Lucida Sans Unicode" pitchFamily="34" charset="0"/>
                      </a:endParaRPr>
                    </a:p>
                  </a:txBody>
                  <a:tcPr marL="3964" marR="3964" marT="0" marB="0" anchor="ctr"/>
                </a:tc>
                <a:tc>
                  <a:txBody>
                    <a:bodyPr/>
                    <a:lstStyle/>
                    <a:p>
                      <a:pPr algn="ctr">
                        <a:lnSpc>
                          <a:spcPct val="115000"/>
                        </a:lnSpc>
                        <a:spcAft>
                          <a:spcPts val="0"/>
                        </a:spcAft>
                      </a:pPr>
                      <a:r>
                        <a:rPr lang="tr-TR" sz="1000" dirty="0"/>
                        <a:t>Bütçe Dışı</a:t>
                      </a:r>
                      <a:endParaRPr lang="tr-TR" sz="1000" dirty="0">
                        <a:latin typeface="Lucida Sans Unicode" pitchFamily="34" charset="0"/>
                        <a:ea typeface="Times New Roman"/>
                        <a:cs typeface="Lucida Sans Unicode" pitchFamily="34" charset="0"/>
                      </a:endParaRPr>
                    </a:p>
                  </a:txBody>
                  <a:tcPr marL="3964" marR="3964" marT="0" marB="0" anchor="ctr"/>
                </a:tc>
                <a:tc>
                  <a:txBody>
                    <a:bodyPr/>
                    <a:lstStyle/>
                    <a:p>
                      <a:pPr algn="ctr">
                        <a:lnSpc>
                          <a:spcPct val="115000"/>
                        </a:lnSpc>
                        <a:spcAft>
                          <a:spcPts val="0"/>
                        </a:spcAft>
                      </a:pPr>
                      <a:r>
                        <a:rPr lang="tr-TR" sz="1000" dirty="0"/>
                        <a:t>Toplam</a:t>
                      </a:r>
                      <a:endParaRPr lang="tr-TR" sz="1000" dirty="0">
                        <a:latin typeface="Lucida Sans Unicode" pitchFamily="34" charset="0"/>
                        <a:ea typeface="Times New Roman"/>
                        <a:cs typeface="Lucida Sans Unicode" pitchFamily="34" charset="0"/>
                      </a:endParaRPr>
                    </a:p>
                  </a:txBody>
                  <a:tcPr marL="3964" marR="3964" marT="0" marB="0" anchor="ctr"/>
                </a:tc>
              </a:tr>
              <a:tr h="594753">
                <a:tc>
                  <a:txBody>
                    <a:bodyPr/>
                    <a:lstStyle/>
                    <a:p>
                      <a:pPr algn="ctr">
                        <a:lnSpc>
                          <a:spcPct val="115000"/>
                        </a:lnSpc>
                        <a:spcAft>
                          <a:spcPts val="0"/>
                        </a:spcAft>
                      </a:pPr>
                      <a:r>
                        <a:rPr lang="tr-TR" sz="1000" b="1" dirty="0"/>
                        <a:t>1</a:t>
                      </a:r>
                      <a:endParaRPr lang="tr-TR" sz="1000" b="1" dirty="0">
                        <a:latin typeface="Lucida Sans Unicode" pitchFamily="34" charset="0"/>
                        <a:ea typeface="Times New Roman"/>
                        <a:cs typeface="Lucida Sans Unicode" pitchFamily="34" charset="0"/>
                      </a:endParaRPr>
                    </a:p>
                  </a:txBody>
                  <a:tcPr marL="3964" marR="3964" marT="0" marB="0" anchor="b"/>
                </a:tc>
                <a:tc gridSpan="2">
                  <a:txBody>
                    <a:bodyPr/>
                    <a:lstStyle/>
                    <a:p>
                      <a:pPr algn="l">
                        <a:lnSpc>
                          <a:spcPct val="115000"/>
                        </a:lnSpc>
                        <a:spcAft>
                          <a:spcPts val="0"/>
                        </a:spcAft>
                      </a:pPr>
                      <a:r>
                        <a:rPr lang="tr-TR" sz="1000" dirty="0"/>
                        <a:t>Etüt-Proje-Bilirkişi ve ilan giderleri</a:t>
                      </a:r>
                      <a:endParaRPr lang="tr-TR" sz="1000" dirty="0">
                        <a:latin typeface="Lucida Sans Unicode" pitchFamily="34" charset="0"/>
                        <a:ea typeface="Times New Roman"/>
                        <a:cs typeface="Lucida Sans Unicode" pitchFamily="34" charset="0"/>
                      </a:endParaRPr>
                    </a:p>
                  </a:txBody>
                  <a:tcPr marL="3964" marR="3964" marT="0" marB="0" anchor="b"/>
                </a:tc>
                <a:tc hMerge="1">
                  <a:txBody>
                    <a:bodyPr/>
                    <a:lstStyle/>
                    <a:p>
                      <a:endParaRPr lang="tr-TR"/>
                    </a:p>
                  </a:txBody>
                  <a:tcPr/>
                </a:tc>
                <a:tc>
                  <a:txBody>
                    <a:bodyPr/>
                    <a:lstStyle/>
                    <a:p>
                      <a:pPr algn="ctr">
                        <a:lnSpc>
                          <a:spcPct val="115000"/>
                        </a:lnSpc>
                        <a:spcAft>
                          <a:spcPts val="0"/>
                        </a:spcAft>
                      </a:pPr>
                      <a:r>
                        <a:rPr lang="tr-TR" sz="1000"/>
                        <a:t>  1.000.000,00</a:t>
                      </a:r>
                      <a:endParaRPr lang="tr-TR" sz="1000">
                        <a:latin typeface="Lucida Sans Unicode" pitchFamily="34" charset="0"/>
                        <a:ea typeface="Times New Roman"/>
                        <a:cs typeface="Lucida Sans Unicode" pitchFamily="34" charset="0"/>
                      </a:endParaRPr>
                    </a:p>
                  </a:txBody>
                  <a:tcPr marL="3964" marR="3964" marT="0" marB="0" anchor="b"/>
                </a:tc>
                <a:tc>
                  <a:txBody>
                    <a:bodyPr/>
                    <a:lstStyle/>
                    <a:p>
                      <a:pPr algn="ctr">
                        <a:lnSpc>
                          <a:spcPct val="115000"/>
                        </a:lnSpc>
                        <a:spcAft>
                          <a:spcPts val="0"/>
                        </a:spcAft>
                      </a:pPr>
                      <a:r>
                        <a:rPr lang="tr-TR" sz="1000" dirty="0"/>
                        <a:t>400.000,00</a:t>
                      </a:r>
                      <a:endParaRPr lang="tr-TR" sz="1000" dirty="0">
                        <a:latin typeface="Lucida Sans Unicode" pitchFamily="34" charset="0"/>
                        <a:ea typeface="Times New Roman"/>
                        <a:cs typeface="Lucida Sans Unicode" pitchFamily="34" charset="0"/>
                      </a:endParaRPr>
                    </a:p>
                  </a:txBody>
                  <a:tcPr marL="3964" marR="3964" marT="0" marB="0" anchor="b"/>
                </a:tc>
                <a:tc>
                  <a:txBody>
                    <a:bodyPr/>
                    <a:lstStyle/>
                    <a:p>
                      <a:pPr algn="ctr">
                        <a:lnSpc>
                          <a:spcPct val="115000"/>
                        </a:lnSpc>
                        <a:spcAft>
                          <a:spcPts val="0"/>
                        </a:spcAft>
                      </a:pPr>
                      <a:r>
                        <a:rPr lang="tr-TR" sz="1000" dirty="0"/>
                        <a:t>1.400.000,00</a:t>
                      </a:r>
                      <a:endParaRPr lang="tr-TR" sz="1000" dirty="0">
                        <a:latin typeface="Lucida Sans Unicode" pitchFamily="34" charset="0"/>
                        <a:ea typeface="Times New Roman"/>
                        <a:cs typeface="Lucida Sans Unicode" pitchFamily="34" charset="0"/>
                      </a:endParaRPr>
                    </a:p>
                  </a:txBody>
                  <a:tcPr marL="3964" marR="3964" marT="0" marB="0" anchor="b"/>
                </a:tc>
              </a:tr>
              <a:tr h="714380">
                <a:tc>
                  <a:txBody>
                    <a:bodyPr/>
                    <a:lstStyle/>
                    <a:p>
                      <a:pPr algn="ctr">
                        <a:lnSpc>
                          <a:spcPct val="115000"/>
                        </a:lnSpc>
                        <a:spcAft>
                          <a:spcPts val="0"/>
                        </a:spcAft>
                      </a:pPr>
                      <a:r>
                        <a:rPr lang="tr-TR" sz="1000" b="1" dirty="0"/>
                        <a:t>2</a:t>
                      </a:r>
                      <a:endParaRPr lang="tr-TR" sz="1000" b="1" dirty="0">
                        <a:latin typeface="Lucida Sans Unicode" pitchFamily="34" charset="0"/>
                        <a:ea typeface="Times New Roman"/>
                        <a:cs typeface="Lucida Sans Unicode" pitchFamily="34" charset="0"/>
                      </a:endParaRPr>
                    </a:p>
                  </a:txBody>
                  <a:tcPr marL="3964" marR="3964" marT="0" marB="0" anchor="b"/>
                </a:tc>
                <a:tc gridSpan="2">
                  <a:txBody>
                    <a:bodyPr/>
                    <a:lstStyle/>
                    <a:p>
                      <a:pPr algn="l">
                        <a:lnSpc>
                          <a:spcPct val="115000"/>
                        </a:lnSpc>
                        <a:spcAft>
                          <a:spcPts val="0"/>
                        </a:spcAft>
                      </a:pPr>
                      <a:r>
                        <a:rPr lang="tr-TR" sz="1000"/>
                        <a:t>Kanalizasyon, İçme suyu ve sulama suyu giderleri</a:t>
                      </a:r>
                      <a:endParaRPr lang="tr-TR" sz="1000">
                        <a:latin typeface="Lucida Sans Unicode" pitchFamily="34" charset="0"/>
                        <a:ea typeface="Times New Roman"/>
                        <a:cs typeface="Lucida Sans Unicode" pitchFamily="34" charset="0"/>
                      </a:endParaRPr>
                    </a:p>
                  </a:txBody>
                  <a:tcPr marL="3964" marR="3964" marT="0" marB="0"/>
                </a:tc>
                <a:tc hMerge="1">
                  <a:txBody>
                    <a:bodyPr/>
                    <a:lstStyle/>
                    <a:p>
                      <a:endParaRPr lang="tr-TR"/>
                    </a:p>
                  </a:txBody>
                  <a:tcPr/>
                </a:tc>
                <a:tc>
                  <a:txBody>
                    <a:bodyPr/>
                    <a:lstStyle/>
                    <a:p>
                      <a:pPr algn="ctr">
                        <a:lnSpc>
                          <a:spcPct val="115000"/>
                        </a:lnSpc>
                        <a:spcAft>
                          <a:spcPts val="0"/>
                        </a:spcAft>
                      </a:pPr>
                      <a:r>
                        <a:rPr lang="tr-TR" sz="1000" dirty="0"/>
                        <a:t>12.500.000,00</a:t>
                      </a:r>
                      <a:endParaRPr lang="tr-TR" sz="1000" dirty="0">
                        <a:latin typeface="Lucida Sans Unicode" pitchFamily="34" charset="0"/>
                        <a:ea typeface="Times New Roman"/>
                        <a:cs typeface="Lucida Sans Unicode" pitchFamily="34" charset="0"/>
                      </a:endParaRPr>
                    </a:p>
                  </a:txBody>
                  <a:tcPr marL="3964" marR="3964" marT="0" marB="0" anchor="b"/>
                </a:tc>
                <a:tc>
                  <a:txBody>
                    <a:bodyPr/>
                    <a:lstStyle/>
                    <a:p>
                      <a:pPr algn="ctr">
                        <a:lnSpc>
                          <a:spcPct val="115000"/>
                        </a:lnSpc>
                        <a:spcAft>
                          <a:spcPts val="0"/>
                        </a:spcAft>
                      </a:pPr>
                      <a:r>
                        <a:rPr lang="tr-TR" sz="1000" dirty="0"/>
                        <a:t>5.500.000,00 </a:t>
                      </a:r>
                      <a:endParaRPr lang="tr-TR" sz="1000" dirty="0">
                        <a:latin typeface="Lucida Sans Unicode" pitchFamily="34" charset="0"/>
                        <a:ea typeface="Times New Roman"/>
                        <a:cs typeface="Lucida Sans Unicode" pitchFamily="34" charset="0"/>
                      </a:endParaRPr>
                    </a:p>
                  </a:txBody>
                  <a:tcPr marL="3964" marR="3964" marT="0" marB="0" anchor="b"/>
                </a:tc>
                <a:tc>
                  <a:txBody>
                    <a:bodyPr/>
                    <a:lstStyle/>
                    <a:p>
                      <a:pPr algn="ctr">
                        <a:lnSpc>
                          <a:spcPct val="115000"/>
                        </a:lnSpc>
                        <a:spcAft>
                          <a:spcPts val="0"/>
                        </a:spcAft>
                      </a:pPr>
                      <a:r>
                        <a:rPr lang="tr-TR" sz="1000" dirty="0"/>
                        <a:t>18.000.000,00 </a:t>
                      </a:r>
                      <a:endParaRPr lang="tr-TR" sz="1000" dirty="0">
                        <a:latin typeface="Lucida Sans Unicode" pitchFamily="34" charset="0"/>
                        <a:ea typeface="Times New Roman"/>
                        <a:cs typeface="Lucida Sans Unicode" pitchFamily="34" charset="0"/>
                      </a:endParaRPr>
                    </a:p>
                  </a:txBody>
                  <a:tcPr marL="3964" marR="3964" marT="0" marB="0" anchor="b"/>
                </a:tc>
              </a:tr>
              <a:tr h="61681">
                <a:tc>
                  <a:txBody>
                    <a:bodyPr/>
                    <a:lstStyle/>
                    <a:p>
                      <a:pPr algn="ctr">
                        <a:lnSpc>
                          <a:spcPct val="115000"/>
                        </a:lnSpc>
                        <a:spcAft>
                          <a:spcPts val="0"/>
                        </a:spcAft>
                      </a:pPr>
                      <a:r>
                        <a:rPr lang="tr-TR" sz="1000" b="1" dirty="0"/>
                        <a:t>3</a:t>
                      </a:r>
                      <a:endParaRPr lang="tr-TR" sz="1000" b="1" dirty="0">
                        <a:latin typeface="Lucida Sans Unicode" pitchFamily="34" charset="0"/>
                        <a:ea typeface="Times New Roman"/>
                        <a:cs typeface="Lucida Sans Unicode" pitchFamily="34" charset="0"/>
                      </a:endParaRPr>
                    </a:p>
                  </a:txBody>
                  <a:tcPr marL="3964" marR="3964" marT="0" marB="0" anchor="b"/>
                </a:tc>
                <a:tc gridSpan="2">
                  <a:txBody>
                    <a:bodyPr/>
                    <a:lstStyle/>
                    <a:p>
                      <a:endParaRPr lang="tr-TR" sz="1000">
                        <a:latin typeface="Lucida Sans Unicode" pitchFamily="34" charset="0"/>
                        <a:cs typeface="Lucida Sans Unicode" pitchFamily="34" charset="0"/>
                      </a:endParaRPr>
                    </a:p>
                  </a:txBody>
                  <a:tcPr marL="3964" marR="3964" marT="0" marB="0"/>
                </a:tc>
                <a:tc hMerge="1">
                  <a:txBody>
                    <a:bodyPr/>
                    <a:lstStyle/>
                    <a:p>
                      <a:endParaRPr lang="tr-TR"/>
                    </a:p>
                  </a:txBody>
                  <a:tcPr/>
                </a:tc>
                <a:tc>
                  <a:txBody>
                    <a:bodyPr/>
                    <a:lstStyle/>
                    <a:p>
                      <a:endParaRPr lang="tr-TR" sz="1000">
                        <a:latin typeface="Lucida Sans Unicode" pitchFamily="34" charset="0"/>
                        <a:cs typeface="Lucida Sans Unicode" pitchFamily="34" charset="0"/>
                      </a:endParaRPr>
                    </a:p>
                  </a:txBody>
                  <a:tcPr marL="3964" marR="3964" marT="0" marB="0" anchor="b"/>
                </a:tc>
                <a:tc>
                  <a:txBody>
                    <a:bodyPr/>
                    <a:lstStyle/>
                    <a:p>
                      <a:pPr algn="ctr">
                        <a:lnSpc>
                          <a:spcPct val="115000"/>
                        </a:lnSpc>
                        <a:spcAft>
                          <a:spcPts val="0"/>
                        </a:spcAft>
                      </a:pPr>
                      <a:r>
                        <a:rPr lang="tr-TR" sz="1000" dirty="0"/>
                        <a:t> </a:t>
                      </a:r>
                      <a:endParaRPr lang="tr-TR" sz="1000" dirty="0">
                        <a:latin typeface="Lucida Sans Unicode" pitchFamily="34" charset="0"/>
                        <a:ea typeface="Times New Roman"/>
                        <a:cs typeface="Lucida Sans Unicode" pitchFamily="34" charset="0"/>
                      </a:endParaRPr>
                    </a:p>
                  </a:txBody>
                  <a:tcPr marL="3964" marR="3964" marT="0" marB="0" anchor="b"/>
                </a:tc>
                <a:tc>
                  <a:txBody>
                    <a:bodyPr/>
                    <a:lstStyle/>
                    <a:p>
                      <a:pPr algn="l">
                        <a:lnSpc>
                          <a:spcPct val="115000"/>
                        </a:lnSpc>
                      </a:pPr>
                      <a:endParaRPr lang="tr-TR" sz="1000">
                        <a:latin typeface="Lucida Sans Unicode" pitchFamily="34" charset="0"/>
                        <a:ea typeface="Times New Roman"/>
                        <a:cs typeface="Lucida Sans Unicode" pitchFamily="34" charset="0"/>
                      </a:endParaRPr>
                    </a:p>
                  </a:txBody>
                  <a:tcPr marL="3964" marR="3964" marT="0" marB="0" anchor="b"/>
                </a:tc>
              </a:tr>
              <a:tr h="61681">
                <a:tc gridSpan="3">
                  <a:txBody>
                    <a:bodyPr/>
                    <a:lstStyle/>
                    <a:p>
                      <a:pPr algn="l">
                        <a:lnSpc>
                          <a:spcPct val="115000"/>
                        </a:lnSpc>
                        <a:spcAft>
                          <a:spcPts val="0"/>
                        </a:spcAft>
                      </a:pPr>
                      <a:r>
                        <a:rPr lang="tr-TR" sz="1000" b="1" dirty="0"/>
                        <a:t>Genel Toplam</a:t>
                      </a:r>
                      <a:endParaRPr lang="tr-TR" sz="1000" b="1" dirty="0">
                        <a:latin typeface="Lucida Sans Unicode" pitchFamily="34" charset="0"/>
                        <a:ea typeface="Times New Roman"/>
                        <a:cs typeface="Lucida Sans Unicode" pitchFamily="34" charset="0"/>
                      </a:endParaRPr>
                    </a:p>
                  </a:txBody>
                  <a:tcPr marL="3964" marR="3964" marT="0" marB="0" anchor="ct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a:t>13.500.000,00</a:t>
                      </a:r>
                      <a:endParaRPr lang="tr-TR" sz="1000">
                        <a:latin typeface="Lucida Sans Unicode" pitchFamily="34" charset="0"/>
                        <a:ea typeface="Times New Roman"/>
                        <a:cs typeface="Lucida Sans Unicode" pitchFamily="34" charset="0"/>
                      </a:endParaRPr>
                    </a:p>
                  </a:txBody>
                  <a:tcPr marL="3964" marR="3964" marT="0" marB="0" anchor="ctr"/>
                </a:tc>
                <a:tc>
                  <a:txBody>
                    <a:bodyPr/>
                    <a:lstStyle/>
                    <a:p>
                      <a:pPr algn="ctr">
                        <a:lnSpc>
                          <a:spcPct val="115000"/>
                        </a:lnSpc>
                        <a:spcAft>
                          <a:spcPts val="0"/>
                        </a:spcAft>
                      </a:pPr>
                      <a:r>
                        <a:rPr lang="tr-TR" sz="1000" dirty="0"/>
                        <a:t>5.900.000,00</a:t>
                      </a:r>
                      <a:endParaRPr lang="tr-TR" sz="1000" dirty="0">
                        <a:latin typeface="Lucida Sans Unicode" pitchFamily="34" charset="0"/>
                        <a:ea typeface="Times New Roman"/>
                        <a:cs typeface="Lucida Sans Unicode" pitchFamily="34" charset="0"/>
                      </a:endParaRPr>
                    </a:p>
                  </a:txBody>
                  <a:tcPr marL="3964" marR="3964" marT="0" marB="0" anchor="ctr"/>
                </a:tc>
                <a:tc>
                  <a:txBody>
                    <a:bodyPr/>
                    <a:lstStyle/>
                    <a:p>
                      <a:pPr algn="ctr">
                        <a:lnSpc>
                          <a:spcPct val="115000"/>
                        </a:lnSpc>
                        <a:spcAft>
                          <a:spcPts val="0"/>
                        </a:spcAft>
                      </a:pPr>
                      <a:r>
                        <a:rPr lang="tr-TR" sz="1000" dirty="0"/>
                        <a:t>19.400.000,00</a:t>
                      </a:r>
                      <a:endParaRPr lang="tr-TR" sz="1000" dirty="0">
                        <a:latin typeface="Lucida Sans Unicode" pitchFamily="34" charset="0"/>
                        <a:ea typeface="Times New Roman"/>
                        <a:cs typeface="Lucida Sans Unicode" pitchFamily="34" charset="0"/>
                      </a:endParaRPr>
                    </a:p>
                  </a:txBody>
                  <a:tcPr marL="3964" marR="3964" marT="0" marB="0" anchor="ctr"/>
                </a:tc>
              </a:tr>
            </a:tbl>
          </a:graphicData>
        </a:graphic>
      </p:graphicFrame>
      <p:sp>
        <p:nvSpPr>
          <p:cNvPr id="37889" name="Rectangle 1"/>
          <p:cNvSpPr>
            <a:spLocks noChangeArrowheads="1"/>
          </p:cNvSpPr>
          <p:nvPr/>
        </p:nvSpPr>
        <p:spPr bwMode="auto">
          <a:xfrm>
            <a:off x="1352533" y="989776"/>
            <a:ext cx="2517099"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tr-T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8 Yuvarlatılmış Çapraz Köşeli Dikdörtgen"/>
          <p:cNvSpPr/>
          <p:nvPr/>
        </p:nvSpPr>
        <p:spPr>
          <a:xfrm>
            <a:off x="1281095" y="1346966"/>
            <a:ext cx="5214974" cy="428628"/>
          </a:xfrm>
          <a:prstGeom prst="round2DiagRect">
            <a:avLst>
              <a:gd name="adj1" fmla="val 50000"/>
              <a:gd name="adj2" fmla="val 0"/>
            </a:avLst>
          </a:prstGeom>
          <a:effectLst>
            <a:glow rad="101600">
              <a:schemeClr val="tx2">
                <a:lumMod val="60000"/>
                <a:lumOff val="40000"/>
                <a:alpha val="6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fontAlgn="base">
              <a:spcBef>
                <a:spcPct val="0"/>
              </a:spcBef>
              <a:spcAft>
                <a:spcPct val="0"/>
              </a:spcAft>
            </a:pPr>
            <a:r>
              <a:rPr lang="tr-TR" sz="1200" b="1" dirty="0" smtClean="0">
                <a:solidFill>
                  <a:schemeClr val="tx1"/>
                </a:solidFill>
                <a:latin typeface="Arial" pitchFamily="34" charset="0"/>
                <a:ea typeface="Times New Roman" pitchFamily="18" charset="0"/>
                <a:cs typeface="Arial" pitchFamily="34" charset="0"/>
              </a:rPr>
              <a:t>STRATEJİK</a:t>
            </a:r>
            <a:r>
              <a:rPr lang="tr-TR" sz="1200" b="1" dirty="0" smtClean="0">
                <a:solidFill>
                  <a:schemeClr val="bg1"/>
                </a:solidFill>
                <a:latin typeface="Arial" pitchFamily="34" charset="0"/>
                <a:ea typeface="Times New Roman" pitchFamily="18" charset="0"/>
                <a:cs typeface="Arial" pitchFamily="34" charset="0"/>
              </a:rPr>
              <a:t> </a:t>
            </a:r>
            <a:r>
              <a:rPr lang="tr-TR" sz="1200" b="1" dirty="0" smtClean="0">
                <a:solidFill>
                  <a:schemeClr val="tx1"/>
                </a:solidFill>
                <a:latin typeface="Arial" pitchFamily="34" charset="0"/>
                <a:ea typeface="Times New Roman" pitchFamily="18" charset="0"/>
                <a:cs typeface="Arial" pitchFamily="34" charset="0"/>
              </a:rPr>
              <a:t>AMAÇLAR,HEDEFLER,FAALİYETLER/PROJELER</a:t>
            </a:r>
            <a:endParaRPr lang="tr-TR" sz="1200" b="1" dirty="0" smtClean="0">
              <a:solidFill>
                <a:schemeClr val="tx1"/>
              </a:solidFill>
              <a:latin typeface="Arial" pitchFamily="34" charset="0"/>
              <a:cs typeface="Arial" pitchFamily="34" charset="0"/>
            </a:endParaRPr>
          </a:p>
        </p:txBody>
      </p:sp>
      <p:sp>
        <p:nvSpPr>
          <p:cNvPr id="10" name="9 Yatay Kaydırma"/>
          <p:cNvSpPr/>
          <p:nvPr/>
        </p:nvSpPr>
        <p:spPr>
          <a:xfrm>
            <a:off x="2341265" y="2179142"/>
            <a:ext cx="3286148" cy="500066"/>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tr-TR" sz="1200" b="1" dirty="0" smtClean="0"/>
              <a:t>SU VE KANAL HİZMETLERİ MÜDÜRLÜĞÜ</a:t>
            </a:r>
            <a:endParaRPr lang="tr-TR" sz="1200" b="1" dirty="0"/>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3" name="2 Dikdörtgen"/>
          <p:cNvSpPr/>
          <p:nvPr/>
        </p:nvSpPr>
        <p:spPr>
          <a:xfrm>
            <a:off x="722376" y="795528"/>
            <a:ext cx="5907024" cy="182880"/>
          </a:xfrm>
          <a:prstGeom prst="rect">
            <a:avLst/>
          </a:prstGeom>
        </p:spPr>
        <p:txBody>
          <a:bodyPr lIns="0" tIns="0" rIns="0" bIns="0">
            <a:noAutofit/>
          </a:bodyPr>
          <a:lstStyle/>
          <a:p>
            <a:pPr marL="76200" indent="0">
              <a:spcAft>
                <a:spcPts val="252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İL </a:t>
            </a:r>
            <a:r>
              <a:rPr lang="tr" sz="1000" spc="-100" dirty="0">
                <a:solidFill>
                  <a:srgbClr val="808282"/>
                </a:solidFill>
                <a:latin typeface="Trebuchet MS"/>
              </a:rPr>
              <a:t>ÖZEL İDARESİ</a:t>
            </a:r>
          </a:p>
        </p:txBody>
      </p:sp>
      <p:sp>
        <p:nvSpPr>
          <p:cNvPr id="5" name="4 Dikdörtgen"/>
          <p:cNvSpPr/>
          <p:nvPr/>
        </p:nvSpPr>
        <p:spPr>
          <a:xfrm>
            <a:off x="722376" y="1432560"/>
            <a:ext cx="5907024" cy="7671816"/>
          </a:xfrm>
          <a:prstGeom prst="rect">
            <a:avLst/>
          </a:prstGeom>
        </p:spPr>
        <p:txBody>
          <a:bodyPr lIns="0" tIns="0" rIns="0" bIns="0">
            <a:noAutofit/>
          </a:bodyPr>
          <a:lstStyle/>
          <a:p>
            <a:pPr marL="76200" marR="12700" indent="457200" algn="just">
              <a:lnSpc>
                <a:spcPts val="1320"/>
              </a:lnSpc>
              <a:spcBef>
                <a:spcPts val="2520"/>
              </a:spcBef>
              <a:spcAft>
                <a:spcPts val="420"/>
              </a:spcAft>
            </a:pPr>
            <a:r>
              <a:rPr lang="tr" sz="1000" spc="-50" dirty="0">
                <a:solidFill>
                  <a:srgbClr val="1F1919"/>
                </a:solidFill>
                <a:latin typeface="Lucida Sans Unicode"/>
              </a:rPr>
              <a:t>Ülkemizde son yıllarda yapılan anayasa ve yasa düzenlemeleri yerel yönetimleri kendi</a:t>
            </a:r>
            <a:r>
              <a:rPr lang="tr" sz="1000" spc="-50" dirty="0">
                <a:solidFill>
                  <a:srgbClr val="1E1A1B"/>
                </a:solidFill>
                <a:latin typeface="Lucida Sans Unicode"/>
              </a:rPr>
              <a:t> </a:t>
            </a:r>
            <a:r>
              <a:rPr lang="tr" sz="1000" spc="-50" dirty="0">
                <a:solidFill>
                  <a:srgbClr val="1F1919"/>
                </a:solidFill>
                <a:latin typeface="Lucida Sans Unicode"/>
              </a:rPr>
              <a:t>kararlarını kendilerinin aldığı, bütçelerini kullanımını ve kontrolünü kendilerinin planladığı, karar alma</a:t>
            </a:r>
            <a:r>
              <a:rPr lang="tr" sz="1000" spc="-50" dirty="0">
                <a:solidFill>
                  <a:srgbClr val="1E1A1B"/>
                </a:solidFill>
                <a:latin typeface="Lucida Sans Unicode"/>
              </a:rPr>
              <a:t> </a:t>
            </a:r>
            <a:r>
              <a:rPr lang="tr" sz="1000" spc="-50" dirty="0">
                <a:solidFill>
                  <a:srgbClr val="1F1919"/>
                </a:solidFill>
                <a:latin typeface="Lucida Sans Unicode"/>
              </a:rPr>
              <a:t>süreçleri hızlı, müdahale imkânları daha basit ve realist yerel yönetim birimlerinin oluşmasına imkân</a:t>
            </a:r>
            <a:r>
              <a:rPr lang="tr" sz="1000" spc="-50" dirty="0">
                <a:solidFill>
                  <a:srgbClr val="1E1A1B"/>
                </a:solidFill>
                <a:latin typeface="Lucida Sans Unicode"/>
              </a:rPr>
              <a:t> </a:t>
            </a:r>
            <a:r>
              <a:rPr lang="tr" sz="1000" spc="-50" dirty="0">
                <a:solidFill>
                  <a:srgbClr val="1F1919"/>
                </a:solidFill>
                <a:latin typeface="Lucida Sans Unicode"/>
              </a:rPr>
              <a:t>sağlamıştır.</a:t>
            </a:r>
          </a:p>
          <a:p>
            <a:pPr marL="76200" marR="12700" indent="457200" algn="just">
              <a:lnSpc>
                <a:spcPts val="1320"/>
              </a:lnSpc>
              <a:spcAft>
                <a:spcPts val="420"/>
              </a:spcAft>
            </a:pPr>
            <a:r>
              <a:rPr lang="tr" sz="1000" spc="-50" dirty="0">
                <a:solidFill>
                  <a:srgbClr val="1F1919"/>
                </a:solidFill>
                <a:latin typeface="Lucida Sans Unicode"/>
              </a:rPr>
              <a:t>Merkeziyetçi tutumdan uzaklaşılarak yerelden yönetim anlayışı benimsenmiştir. Yönetimde</a:t>
            </a:r>
            <a:r>
              <a:rPr lang="tr" sz="1000" spc="-50" dirty="0">
                <a:solidFill>
                  <a:srgbClr val="1E1A1B"/>
                </a:solidFill>
                <a:latin typeface="Lucida Sans Unicode"/>
              </a:rPr>
              <a:t> </a:t>
            </a:r>
            <a:r>
              <a:rPr lang="tr" sz="1000" spc="-50" dirty="0">
                <a:solidFill>
                  <a:srgbClr val="1F1919"/>
                </a:solidFill>
                <a:latin typeface="Lucida Sans Unicode"/>
              </a:rPr>
              <a:t>şeffaflık, katılımcılık ve hesap verllebillrlik ilkeleri doğrultusunda yönetim yerine yeni bir kavram olarak</a:t>
            </a:r>
            <a:r>
              <a:rPr lang="tr" sz="1000" spc="-50" dirty="0">
                <a:solidFill>
                  <a:srgbClr val="1E1A1B"/>
                </a:solidFill>
                <a:latin typeface="Lucida Sans Unicode"/>
              </a:rPr>
              <a:t> </a:t>
            </a:r>
            <a:r>
              <a:rPr lang="tr" sz="1000" spc="-50" dirty="0">
                <a:solidFill>
                  <a:srgbClr val="1F1919"/>
                </a:solidFill>
                <a:latin typeface="Lucida Sans Unicode"/>
              </a:rPr>
              <a:t>yönetişimin ortaya çıkması ile beraber İl Özel İdareleri'nin önemi bir kat daha artmıştır.</a:t>
            </a:r>
          </a:p>
          <a:p>
            <a:pPr marL="76200" marR="12700" indent="457200" algn="just">
              <a:lnSpc>
                <a:spcPts val="1320"/>
              </a:lnSpc>
              <a:spcAft>
                <a:spcPts val="420"/>
              </a:spcAft>
            </a:pPr>
            <a:r>
              <a:rPr lang="tr" sz="1000" spc="-50" dirty="0">
                <a:solidFill>
                  <a:srgbClr val="1F1919"/>
                </a:solidFill>
                <a:latin typeface="Lucida Sans Unicode"/>
              </a:rPr>
              <a:t>Yönetimde yerelleşmenin yanı sıra çağımızda insanın yaşadığı alana ve alışkanlıklarına göre</a:t>
            </a:r>
            <a:r>
              <a:rPr lang="tr" sz="1000" spc="-50" dirty="0">
                <a:solidFill>
                  <a:srgbClr val="1E1A1B"/>
                </a:solidFill>
                <a:latin typeface="Lucida Sans Unicode"/>
              </a:rPr>
              <a:t> </a:t>
            </a:r>
            <a:r>
              <a:rPr lang="tr" sz="1000" spc="-50" dirty="0">
                <a:solidFill>
                  <a:srgbClr val="1F1919"/>
                </a:solidFill>
                <a:latin typeface="Lucida Sans Unicode"/>
              </a:rPr>
              <a:t>ihtiyaçlarında da hızlı bir değişim yaşanmaya başlanmıştır.</a:t>
            </a:r>
          </a:p>
          <a:p>
            <a:pPr marL="76200" marR="12700" indent="457200" algn="just">
              <a:lnSpc>
                <a:spcPts val="1320"/>
              </a:lnSpc>
              <a:spcAft>
                <a:spcPts val="420"/>
              </a:spcAft>
            </a:pPr>
            <a:r>
              <a:rPr lang="tr" sz="1000" spc="-50" dirty="0">
                <a:solidFill>
                  <a:srgbClr val="1F1919"/>
                </a:solidFill>
                <a:latin typeface="Lucida Sans Unicode"/>
              </a:rPr>
              <a:t>Bu bağlamda kaynakların etkin ve verimli kullanılarak kaliteli hizmet vermek için gelecek</a:t>
            </a:r>
            <a:r>
              <a:rPr lang="tr" sz="1000" spc="-50" dirty="0">
                <a:solidFill>
                  <a:srgbClr val="1E1A1B"/>
                </a:solidFill>
                <a:latin typeface="Lucida Sans Unicode"/>
              </a:rPr>
              <a:t> </a:t>
            </a:r>
            <a:r>
              <a:rPr lang="tr" sz="1000" spc="-50" dirty="0">
                <a:solidFill>
                  <a:srgbClr val="1F1919"/>
                </a:solidFill>
                <a:latin typeface="Lucida Sans Unicode"/>
              </a:rPr>
              <a:t>perspektifinin planlama çalışmalarına yansıtılmasının gerekliliği ortaya çıkmıştır.</a:t>
            </a:r>
          </a:p>
          <a:p>
            <a:pPr marL="76200" marR="12700" indent="457200" algn="just">
              <a:lnSpc>
                <a:spcPts val="1320"/>
              </a:lnSpc>
              <a:spcAft>
                <a:spcPts val="420"/>
              </a:spcAft>
            </a:pPr>
            <a:r>
              <a:rPr lang="tr" sz="1000" spc="-50" dirty="0">
                <a:solidFill>
                  <a:srgbClr val="1F1919"/>
                </a:solidFill>
                <a:latin typeface="Lucida Sans Unicode"/>
              </a:rPr>
              <a:t>Kamu kesiminin mali ve idari sorunları dikkate alındığında kamu idarelerinin faaliyetlerini planlı</a:t>
            </a:r>
            <a:r>
              <a:rPr lang="tr" sz="1000" spc="-50" dirty="0">
                <a:solidFill>
                  <a:srgbClr val="1E1A1B"/>
                </a:solidFill>
                <a:latin typeface="Lucida Sans Unicode"/>
              </a:rPr>
              <a:t> </a:t>
            </a:r>
            <a:r>
              <a:rPr lang="tr" sz="1000" spc="-50" dirty="0">
                <a:solidFill>
                  <a:srgbClr val="1F1919"/>
                </a:solidFill>
                <a:latin typeface="Lucida Sans Unicode"/>
              </a:rPr>
              <a:t>bir şekildeyerlne getirmeleri giderekönem kazanmaktadır.</a:t>
            </a:r>
          </a:p>
          <a:p>
            <a:pPr marL="76200" marR="12700" indent="457200" algn="just">
              <a:lnSpc>
                <a:spcPts val="1320"/>
              </a:lnSpc>
              <a:spcAft>
                <a:spcPts val="420"/>
              </a:spcAft>
            </a:pPr>
            <a:r>
              <a:rPr lang="tr" sz="1000" spc="-50" dirty="0">
                <a:solidFill>
                  <a:srgbClr val="1F1919"/>
                </a:solidFill>
                <a:latin typeface="Lucida Sans Unicode"/>
              </a:rPr>
              <a:t>Kamu yönetimi ve kamu mali yönetimi reformları çerçevesinde, bütçe hazırlama ve uygulama</a:t>
            </a:r>
            <a:r>
              <a:rPr lang="tr" sz="1000" spc="-50" dirty="0">
                <a:solidFill>
                  <a:srgbClr val="1E1A1B"/>
                </a:solidFill>
                <a:latin typeface="Lucida Sans Unicode"/>
              </a:rPr>
              <a:t> </a:t>
            </a:r>
            <a:r>
              <a:rPr lang="tr" sz="1000" spc="-50" dirty="0">
                <a:solidFill>
                  <a:srgbClr val="1F1919"/>
                </a:solidFill>
                <a:latin typeface="Lucida Sans Unicode"/>
              </a:rPr>
              <a:t>sürecinde mali disiplini sağlamak, kaynakları stratejik önceliklere göre dağıtmak, bu kaynakların etkin</a:t>
            </a:r>
            <a:r>
              <a:rPr lang="tr" sz="1000" spc="-50" dirty="0">
                <a:solidFill>
                  <a:srgbClr val="1E1A1B"/>
                </a:solidFill>
                <a:latin typeface="Lucida Sans Unicode"/>
              </a:rPr>
              <a:t> </a:t>
            </a:r>
            <a:r>
              <a:rPr lang="tr" sz="1000" spc="-50" dirty="0">
                <a:solidFill>
                  <a:srgbClr val="1F1919"/>
                </a:solidFill>
                <a:latin typeface="Lucida Sans Unicode"/>
              </a:rPr>
              <a:t>kullanılıp kullanılmadığını izlemek ve bunun üzerine kurulu bir hesap verme sorumluluğu geliştirmek</a:t>
            </a:r>
            <a:r>
              <a:rPr lang="tr" sz="1000" spc="-50" dirty="0">
                <a:solidFill>
                  <a:srgbClr val="1E1A1B"/>
                </a:solidFill>
                <a:latin typeface="Lucida Sans Unicode"/>
              </a:rPr>
              <a:t> </a:t>
            </a:r>
            <a:r>
              <a:rPr lang="tr" sz="1000" spc="-50" dirty="0">
                <a:solidFill>
                  <a:srgbClr val="1F1919"/>
                </a:solidFill>
                <a:latin typeface="Lucida Sans Unicode"/>
              </a:rPr>
              <a:t>temel başlıklar olarakkarşımızda durmaktadır.</a:t>
            </a:r>
          </a:p>
          <a:p>
            <a:pPr marL="76200" marR="12700" indent="457200" algn="just">
              <a:lnSpc>
                <a:spcPts val="1320"/>
              </a:lnSpc>
              <a:spcAft>
                <a:spcPts val="420"/>
              </a:spcAft>
            </a:pPr>
            <a:r>
              <a:rPr lang="tr" sz="1000" spc="-50" dirty="0">
                <a:solidFill>
                  <a:srgbClr val="1F1919"/>
                </a:solidFill>
                <a:latin typeface="Lucida Sans Unicode"/>
              </a:rPr>
              <a:t>İl Özel İdaresi'nin planlı hizmet sunumu, politika geliştirme, belirlenen politikaları somut iş</a:t>
            </a:r>
            <a:r>
              <a:rPr lang="tr" sz="1000" spc="-50" dirty="0">
                <a:solidFill>
                  <a:srgbClr val="1E1A1B"/>
                </a:solidFill>
                <a:latin typeface="Lucida Sans Unicode"/>
              </a:rPr>
              <a:t> </a:t>
            </a:r>
            <a:r>
              <a:rPr lang="tr" sz="1000" spc="-50" dirty="0">
                <a:solidFill>
                  <a:srgbClr val="1F1919"/>
                </a:solidFill>
                <a:latin typeface="Lucida Sans Unicode"/>
              </a:rPr>
              <a:t>programlarına ve bütçelere dayandırma ile uygulamayı etkili bir şekilde izleme ve değerlendirmelerini</a:t>
            </a:r>
            <a:r>
              <a:rPr lang="tr" sz="1000" spc="-50" dirty="0">
                <a:solidFill>
                  <a:srgbClr val="1E1A1B"/>
                </a:solidFill>
                <a:latin typeface="Lucida Sans Unicode"/>
              </a:rPr>
              <a:t> </a:t>
            </a:r>
            <a:r>
              <a:rPr lang="tr" sz="1000" spc="-50" dirty="0">
                <a:solidFill>
                  <a:srgbClr val="1F1919"/>
                </a:solidFill>
                <a:latin typeface="Lucida Sans Unicode"/>
              </a:rPr>
              <a:t>sağlamaya yönelikolarak "Stratejik Planlama" temel </a:t>
            </a:r>
            <a:r>
              <a:rPr lang="tr" sz="1000" spc="-50" dirty="0" smtClean="0">
                <a:solidFill>
                  <a:srgbClr val="1F1919"/>
                </a:solidFill>
                <a:latin typeface="Lucida Sans Unicode"/>
              </a:rPr>
              <a:t>bir araç olarak benimsenmiştlr.</a:t>
            </a:r>
          </a:p>
          <a:p>
            <a:pPr marL="76200" marR="12700" indent="457200" algn="just">
              <a:lnSpc>
                <a:spcPts val="1320"/>
              </a:lnSpc>
              <a:spcAft>
                <a:spcPts val="420"/>
              </a:spcAft>
            </a:pPr>
            <a:r>
              <a:rPr lang="tr" sz="1000" spc="-50" dirty="0" smtClean="0">
                <a:solidFill>
                  <a:srgbClr val="1F1919"/>
                </a:solidFill>
                <a:latin typeface="Lucida Sans Unicode"/>
              </a:rPr>
              <a:t>Stratejik </a:t>
            </a:r>
            <a:r>
              <a:rPr lang="tr" sz="1000" spc="-50" dirty="0">
                <a:solidFill>
                  <a:srgbClr val="1F1919"/>
                </a:solidFill>
                <a:latin typeface="Lucida Sans Unicode"/>
              </a:rPr>
              <a:t>planlama; bir yandan kamu mail yönetimine etkinlik kazandırırken, diğer yandan</a:t>
            </a:r>
            <a:r>
              <a:rPr lang="tr" sz="1000" spc="-50" dirty="0">
                <a:solidFill>
                  <a:srgbClr val="1E1A1B"/>
                </a:solidFill>
                <a:latin typeface="Lucida Sans Unicode"/>
              </a:rPr>
              <a:t> </a:t>
            </a:r>
            <a:r>
              <a:rPr lang="tr" sz="1000" spc="-50" dirty="0">
                <a:solidFill>
                  <a:srgbClr val="1F1919"/>
                </a:solidFill>
                <a:latin typeface="Lucida Sans Unicode"/>
              </a:rPr>
              <a:t>kurumsal kültür ve kimliğin gelişimine ve güçlendirilmesine destek olacaktır. Planlama ve uygulama</a:t>
            </a:r>
            <a:r>
              <a:rPr lang="tr" sz="1000" spc="-50" dirty="0">
                <a:solidFill>
                  <a:srgbClr val="1E1A1B"/>
                </a:solidFill>
                <a:latin typeface="Lucida Sans Unicode"/>
              </a:rPr>
              <a:t> </a:t>
            </a:r>
            <a:r>
              <a:rPr lang="tr" sz="1000" spc="-50" dirty="0">
                <a:solidFill>
                  <a:srgbClr val="1F1919"/>
                </a:solidFill>
                <a:latin typeface="Lucida Sans Unicode"/>
              </a:rPr>
              <a:t>sürecinin etkinliğini artıracakve kaynakların rasyonel kullanımına katkıda bulunacaktır.</a:t>
            </a:r>
          </a:p>
          <a:p>
            <a:pPr marL="76200" marR="12700" indent="457200" algn="just">
              <a:lnSpc>
                <a:spcPts val="1320"/>
              </a:lnSpc>
              <a:spcAft>
                <a:spcPts val="420"/>
              </a:spcAft>
            </a:pPr>
            <a:r>
              <a:rPr lang="tr" sz="1000" spc="-50" dirty="0">
                <a:solidFill>
                  <a:srgbClr val="1F1919"/>
                </a:solidFill>
                <a:latin typeface="Lucida Sans Unicode"/>
              </a:rPr>
              <a:t>Yerel yönetimlerin kendi geleceklerini planlamaları, kendi gelir kaynaklarını oluşturmaları ve</a:t>
            </a:r>
            <a:r>
              <a:rPr lang="tr" sz="1000" spc="-50" dirty="0">
                <a:solidFill>
                  <a:srgbClr val="1E1A1B"/>
                </a:solidFill>
                <a:latin typeface="Lucida Sans Unicode"/>
              </a:rPr>
              <a:t> </a:t>
            </a:r>
            <a:r>
              <a:rPr lang="tr" sz="1000" spc="-50" dirty="0">
                <a:solidFill>
                  <a:srgbClr val="1F1919"/>
                </a:solidFill>
                <a:latin typeface="Lucida Sans Unicode"/>
              </a:rPr>
              <a:t>bütçelerini uzun vadeli hedefler koyarak oluşturmaları anayasamızın ve yasalarımızın yerel yönetimlere</a:t>
            </a:r>
            <a:r>
              <a:rPr lang="tr" sz="1000" spc="-50" dirty="0">
                <a:solidFill>
                  <a:srgbClr val="1E1A1B"/>
                </a:solidFill>
                <a:latin typeface="Lucida Sans Unicode"/>
              </a:rPr>
              <a:t> </a:t>
            </a:r>
            <a:r>
              <a:rPr lang="tr" sz="1000" spc="-50" dirty="0">
                <a:solidFill>
                  <a:srgbClr val="1F1919"/>
                </a:solidFill>
                <a:latin typeface="Lucida Sans Unicode"/>
              </a:rPr>
              <a:t>getirdiği bir ayrıcalıktır. Yerel yönetimler günlük rutin işleyişleri içerisinde asli hizmetlerini yaparken, bir</a:t>
            </a:r>
            <a:r>
              <a:rPr lang="tr" sz="1000" spc="-50" dirty="0">
                <a:solidFill>
                  <a:srgbClr val="1E1A1B"/>
                </a:solidFill>
                <a:latin typeface="Lucida Sans Unicode"/>
              </a:rPr>
              <a:t> </a:t>
            </a:r>
            <a:r>
              <a:rPr lang="tr" sz="1000" spc="-50" dirty="0">
                <a:solidFill>
                  <a:srgbClr val="1F1919"/>
                </a:solidFill>
                <a:latin typeface="Lucida Sans Unicode"/>
              </a:rPr>
              <a:t>yandan da hedef hizmet alanlarında gelecek yıllara sarih olarak yatırım ve planlamalarını yapmak ve</a:t>
            </a:r>
            <a:r>
              <a:rPr lang="tr" sz="1000" spc="-50" dirty="0">
                <a:solidFill>
                  <a:srgbClr val="1E1A1B"/>
                </a:solidFill>
                <a:latin typeface="Lucida Sans Unicode"/>
              </a:rPr>
              <a:t> </a:t>
            </a:r>
            <a:r>
              <a:rPr lang="tr" sz="1000" spc="-50" dirty="0">
                <a:solidFill>
                  <a:srgbClr val="1F1919"/>
                </a:solidFill>
                <a:latin typeface="Lucida Sans Unicode"/>
              </a:rPr>
              <a:t>kaynaklarını bu planlar çerçevesinde kullanmakdurumundadırlar.</a:t>
            </a:r>
          </a:p>
          <a:p>
            <a:pPr marL="76200" marR="12700" indent="457200" algn="just">
              <a:lnSpc>
                <a:spcPts val="1320"/>
              </a:lnSpc>
              <a:spcAft>
                <a:spcPts val="420"/>
              </a:spcAft>
            </a:pPr>
            <a:r>
              <a:rPr lang="tr" sz="1000" spc="-50" dirty="0">
                <a:solidFill>
                  <a:srgbClr val="1F1919"/>
                </a:solidFill>
                <a:latin typeface="Lucida Sans Unicode"/>
              </a:rPr>
              <a:t>Stratejik planlamalar kurumlar için; orta ve uzun vadeli hedefler, vizyon ve misyona uygun</a:t>
            </a:r>
            <a:r>
              <a:rPr lang="tr" sz="1000" spc="-50" dirty="0">
                <a:solidFill>
                  <a:srgbClr val="1E1A1B"/>
                </a:solidFill>
                <a:latin typeface="Lucida Sans Unicode"/>
              </a:rPr>
              <a:t> </a:t>
            </a:r>
            <a:r>
              <a:rPr lang="tr" sz="1000" spc="-50" dirty="0">
                <a:solidFill>
                  <a:srgbClr val="1F1919"/>
                </a:solidFill>
                <a:latin typeface="Lucida Sans Unicode"/>
              </a:rPr>
              <a:t>amaçlar, öncelikler, eylem ve kaynak planlamaları, bütçe denetimleri ve performans ölçütleri</a:t>
            </a:r>
            <a:r>
              <a:rPr lang="tr" sz="1000" spc="-50" dirty="0">
                <a:solidFill>
                  <a:srgbClr val="1E1A1B"/>
                </a:solidFill>
                <a:latin typeface="Lucida Sans Unicode"/>
              </a:rPr>
              <a:t> </a:t>
            </a:r>
            <a:r>
              <a:rPr lang="tr" sz="1000" spc="-50" dirty="0">
                <a:solidFill>
                  <a:srgbClr val="1F1919"/>
                </a:solidFill>
                <a:latin typeface="Lucida Sans Unicode"/>
              </a:rPr>
              <a:t>getirmektedir. Stratejik planların en önemli yanlarından biri de yerel yönetimleri iç ve dış paydaşlar ve</a:t>
            </a:r>
            <a:r>
              <a:rPr lang="tr" sz="1000" spc="-50" dirty="0">
                <a:solidFill>
                  <a:srgbClr val="1E1A1B"/>
                </a:solidFill>
                <a:latin typeface="Lucida Sans Unicode"/>
              </a:rPr>
              <a:t> </a:t>
            </a:r>
            <a:r>
              <a:rPr lang="tr" sz="1000" spc="-50" dirty="0">
                <a:solidFill>
                  <a:srgbClr val="1F1919"/>
                </a:solidFill>
                <a:latin typeface="Lucida Sans Unicode"/>
              </a:rPr>
              <a:t>sivil toplum örgütleri ile birlikte ve eşgüdüm halinde çalışmaya yönlendirmesi, böylelikle karar alma</a:t>
            </a:r>
            <a:r>
              <a:rPr lang="tr" sz="1000" spc="-50" dirty="0">
                <a:solidFill>
                  <a:srgbClr val="1E1A1B"/>
                </a:solidFill>
                <a:latin typeface="Lucida Sans Unicode"/>
              </a:rPr>
              <a:t> </a:t>
            </a:r>
            <a:r>
              <a:rPr lang="tr" sz="1000" spc="-50" dirty="0">
                <a:solidFill>
                  <a:srgbClr val="1F1919"/>
                </a:solidFill>
                <a:latin typeface="Lucida Sans Unicode"/>
              </a:rPr>
              <a:t>süreçlerinde demokratik ve çoğulcu bir yaklaşım ve bir iç denetim imkânı da sağlamasıdır. Bu sebeple</a:t>
            </a:r>
            <a:r>
              <a:rPr lang="tr" sz="1000" spc="-50" dirty="0">
                <a:solidFill>
                  <a:srgbClr val="1E1A1B"/>
                </a:solidFill>
                <a:latin typeface="Lucida Sans Unicode"/>
              </a:rPr>
              <a:t> </a:t>
            </a:r>
            <a:r>
              <a:rPr lang="tr" sz="1000" spc="-50" dirty="0">
                <a:solidFill>
                  <a:srgbClr val="1F1919"/>
                </a:solidFill>
                <a:latin typeface="Lucida Sans Unicode"/>
              </a:rPr>
              <a:t>stratejik planlaryapılırken sürdürülebilirolması,tüm sektörleri kapsaması, daha üst kalkınma planları ile</a:t>
            </a:r>
            <a:r>
              <a:rPr lang="tr" sz="1000" spc="-50" dirty="0">
                <a:solidFill>
                  <a:srgbClr val="1E1A1B"/>
                </a:solidFill>
                <a:latin typeface="Lucida Sans Unicode"/>
              </a:rPr>
              <a:t> </a:t>
            </a:r>
            <a:r>
              <a:rPr lang="tr" sz="1000" spc="-50" dirty="0">
                <a:solidFill>
                  <a:srgbClr val="1F1919"/>
                </a:solidFill>
                <a:latin typeface="Lucida Sans Unicode"/>
              </a:rPr>
              <a:t>uyumlu olması, katılımcı olması, eylem planı içermesi, performans planı ve bütçesi ile uyumlu olması</a:t>
            </a:r>
            <a:r>
              <a:rPr lang="tr" sz="1000" spc="-50" dirty="0">
                <a:solidFill>
                  <a:srgbClr val="1E1A1B"/>
                </a:solidFill>
                <a:latin typeface="Lucida Sans Unicode"/>
              </a:rPr>
              <a:t> </a:t>
            </a:r>
            <a:r>
              <a:rPr lang="tr" sz="1000" spc="-50" dirty="0">
                <a:solidFill>
                  <a:srgbClr val="1F1919"/>
                </a:solidFill>
                <a:latin typeface="Lucida Sans Unicode"/>
              </a:rPr>
              <a:t>gibi kriterlere dikkat edilmektedir.</a:t>
            </a:r>
          </a:p>
          <a:p>
            <a:pPr marL="76200" marR="12700" indent="457200" algn="just">
              <a:lnSpc>
                <a:spcPts val="1320"/>
              </a:lnSpc>
            </a:pPr>
            <a:r>
              <a:rPr lang="tr" sz="1000" spc="-50" dirty="0">
                <a:solidFill>
                  <a:srgbClr val="1F1919"/>
                </a:solidFill>
                <a:latin typeface="Lucida Sans Unicode"/>
              </a:rPr>
              <a:t>Bu yeni yaklaşım ve anlayış süreci yönetimler açısından geleceği bugünle birleştirme,</a:t>
            </a:r>
            <a:r>
              <a:rPr lang="tr" sz="1000" spc="-50" dirty="0">
                <a:solidFill>
                  <a:srgbClr val="1E1A1B"/>
                </a:solidFill>
                <a:latin typeface="Lucida Sans Unicode"/>
              </a:rPr>
              <a:t> </a:t>
            </a:r>
            <a:r>
              <a:rPr lang="tr" sz="1000" spc="-50" dirty="0">
                <a:solidFill>
                  <a:srgbClr val="1F1919"/>
                </a:solidFill>
                <a:latin typeface="Lucida Sans Unicode"/>
              </a:rPr>
              <a:t>sürdürülebilir bir gelişmeyi sağlama ve çağın getirdiği bir yönetim kavramı olan yönetişimi</a:t>
            </a:r>
            <a:r>
              <a:rPr lang="tr" sz="1000" spc="-50" dirty="0">
                <a:solidFill>
                  <a:srgbClr val="1E1A1B"/>
                </a:solidFill>
                <a:latin typeface="Lucida Sans Unicode"/>
              </a:rPr>
              <a:t> </a:t>
            </a:r>
            <a:r>
              <a:rPr lang="tr" sz="1000" spc="-50" dirty="0">
                <a:solidFill>
                  <a:srgbClr val="1F1919"/>
                </a:solidFill>
                <a:latin typeface="Lucida Sans Unicode"/>
              </a:rPr>
              <a:t>getirmektedir.</a:t>
            </a:r>
          </a:p>
        </p:txBody>
      </p:sp>
      <p:sp>
        <p:nvSpPr>
          <p:cNvPr id="6" name="5 Dikdörtgen"/>
          <p:cNvSpPr/>
          <p:nvPr/>
        </p:nvSpPr>
        <p:spPr>
          <a:xfrm>
            <a:off x="762000" y="9710928"/>
            <a:ext cx="463296" cy="298704"/>
          </a:xfrm>
          <a:prstGeom prst="rect">
            <a:avLst/>
          </a:prstGeom>
        </p:spPr>
        <p:txBody>
          <a:bodyPr lIns="0" tIns="0" rIns="0" bIns="0">
            <a:noAutofit/>
          </a:bodyPr>
          <a:lstStyle/>
          <a:p>
            <a:pPr indent="0" algn="just"/>
            <a:endParaRPr lang="tr" sz="3000" cap="small" spc="-300" dirty="0">
              <a:solidFill>
                <a:srgbClr val="9A9697"/>
              </a:solidFill>
              <a:latin typeface="Arial Unicode MS"/>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TAŞIYORUZ</a:t>
            </a: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914400" y="795528"/>
            <a:ext cx="6077712" cy="182880"/>
          </a:xfrm>
          <a:prstGeom prst="rect">
            <a:avLst/>
          </a:prstGeom>
        </p:spPr>
        <p:txBody>
          <a:bodyPr lIns="0" tIns="0" rIns="0" bIns="0">
            <a:noAutofit/>
          </a:bodyPr>
          <a:lstStyle/>
          <a:p>
            <a:pPr marL="5029200" indent="0">
              <a:spcAft>
                <a:spcPts val="273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9" name="8 Dikdörtgen"/>
          <p:cNvSpPr/>
          <p:nvPr/>
        </p:nvSpPr>
        <p:spPr>
          <a:xfrm>
            <a:off x="914400" y="4401312"/>
            <a:ext cx="6077712" cy="2712720"/>
          </a:xfrm>
          <a:prstGeom prst="rect">
            <a:avLst/>
          </a:prstGeom>
        </p:spPr>
        <p:txBody>
          <a:bodyPr lIns="0" tIns="0" rIns="0" bIns="0">
            <a:noAutofit/>
          </a:bodyPr>
          <a:lstStyle/>
          <a:p>
            <a:pPr marL="12700" marR="203200" indent="457200" algn="just">
              <a:lnSpc>
                <a:spcPts val="1320"/>
              </a:lnSpc>
              <a:spcBef>
                <a:spcPts val="1260"/>
              </a:spcBef>
              <a:spcAft>
                <a:spcPts val="630"/>
              </a:spcAft>
            </a:pPr>
            <a:endParaRPr lang="tr" sz="1000" spc="-50" dirty="0">
              <a:solidFill>
                <a:srgbClr val="1F1919"/>
              </a:solidFill>
              <a:latin typeface="Lucida Sans Unicode"/>
            </a:endParaRPr>
          </a:p>
        </p:txBody>
      </p:sp>
      <p:sp>
        <p:nvSpPr>
          <p:cNvPr id="12" name="11 Dikdörtgen"/>
          <p:cNvSpPr/>
          <p:nvPr/>
        </p:nvSpPr>
        <p:spPr>
          <a:xfrm>
            <a:off x="6333744" y="9704832"/>
            <a:ext cx="475488" cy="320040"/>
          </a:xfrm>
          <a:prstGeom prst="rect">
            <a:avLst/>
          </a:prstGeom>
        </p:spPr>
        <p:txBody>
          <a:bodyPr lIns="0" tIns="0" rIns="0" bIns="0">
            <a:noAutofit/>
          </a:bodyPr>
          <a:lstStyle/>
          <a:p>
            <a:pPr indent="0" algn="just"/>
            <a:endParaRPr lang="es" sz="3000" cap="small" spc="50" dirty="0">
              <a:solidFill>
                <a:srgbClr val="9A9697"/>
              </a:solidFill>
              <a:latin typeface="Arial Unicode MS"/>
            </a:endParaRPr>
          </a:p>
        </p:txBody>
      </p:sp>
      <p:graphicFrame>
        <p:nvGraphicFramePr>
          <p:cNvPr id="13" name="12 Tablo"/>
          <p:cNvGraphicFramePr>
            <a:graphicFrameLocks noGrp="1"/>
          </p:cNvGraphicFramePr>
          <p:nvPr/>
        </p:nvGraphicFramePr>
        <p:xfrm>
          <a:off x="995344" y="1418405"/>
          <a:ext cx="5715040" cy="7904226"/>
        </p:xfrm>
        <a:graphic>
          <a:graphicData uri="http://schemas.openxmlformats.org/drawingml/2006/table">
            <a:tbl>
              <a:tblPr>
                <a:tableStyleId>{3C2FFA5D-87B4-456A-9821-1D502468CF0F}</a:tableStyleId>
              </a:tblPr>
              <a:tblGrid>
                <a:gridCol w="1405643"/>
                <a:gridCol w="4309397"/>
              </a:tblGrid>
              <a:tr h="164094">
                <a:tc gridSpan="2">
                  <a:txBody>
                    <a:bodyPr/>
                    <a:lstStyle/>
                    <a:p>
                      <a:pPr algn="ctr">
                        <a:lnSpc>
                          <a:spcPct val="115000"/>
                        </a:lnSpc>
                        <a:spcAft>
                          <a:spcPts val="0"/>
                        </a:spcAft>
                      </a:pPr>
                      <a:endParaRPr lang="tr-TR" sz="1000" dirty="0"/>
                    </a:p>
                    <a:p>
                      <a:pPr algn="ctr">
                        <a:lnSpc>
                          <a:spcPct val="115000"/>
                        </a:lnSpc>
                        <a:spcAft>
                          <a:spcPts val="0"/>
                        </a:spcAft>
                      </a:pPr>
                      <a:r>
                        <a:rPr lang="tr-TR" sz="1100" b="1" dirty="0"/>
                        <a:t>KIRSAL ALTYAPI</a:t>
                      </a:r>
                      <a:endParaRPr lang="tr-TR" sz="1100" b="1" dirty="0">
                        <a:latin typeface="Times New Roman"/>
                        <a:ea typeface="Times New Roman"/>
                        <a:cs typeface="Times New Roman"/>
                      </a:endParaRPr>
                    </a:p>
                  </a:txBody>
                  <a:tcPr marL="12540" marR="12540" marT="0" marB="0" anchor="ctr"/>
                </a:tc>
                <a:tc hMerge="1">
                  <a:txBody>
                    <a:bodyPr/>
                    <a:lstStyle/>
                    <a:p>
                      <a:endParaRPr lang="tr-TR"/>
                    </a:p>
                  </a:txBody>
                  <a:tcPr/>
                </a:tc>
              </a:tr>
              <a:tr h="239488">
                <a:tc>
                  <a:txBody>
                    <a:bodyPr/>
                    <a:lstStyle/>
                    <a:p>
                      <a:pPr algn="just">
                        <a:lnSpc>
                          <a:spcPct val="115000"/>
                        </a:lnSpc>
                        <a:spcAft>
                          <a:spcPts val="0"/>
                        </a:spcAft>
                      </a:pPr>
                      <a:r>
                        <a:rPr lang="tr-TR" sz="1000" b="1" dirty="0"/>
                        <a:t>Vizyon</a:t>
                      </a:r>
                      <a:endParaRPr lang="tr-TR" sz="1000" b="1" dirty="0">
                        <a:latin typeface="Times New Roman"/>
                        <a:ea typeface="Times New Roman"/>
                        <a:cs typeface="Times New Roman"/>
                      </a:endParaRPr>
                    </a:p>
                  </a:txBody>
                  <a:tcPr marL="12540" marR="12540" marT="0" marB="0" anchor="ctr"/>
                </a:tc>
                <a:tc>
                  <a:txBody>
                    <a:bodyPr/>
                    <a:lstStyle/>
                    <a:p>
                      <a:pPr algn="just">
                        <a:lnSpc>
                          <a:spcPct val="115000"/>
                        </a:lnSpc>
                        <a:spcAft>
                          <a:spcPts val="0"/>
                        </a:spcAft>
                      </a:pPr>
                      <a:endParaRPr lang="tr-TR" sz="1000" dirty="0"/>
                    </a:p>
                    <a:p>
                      <a:pPr algn="just">
                        <a:lnSpc>
                          <a:spcPct val="115000"/>
                        </a:lnSpc>
                        <a:spcAft>
                          <a:spcPts val="0"/>
                        </a:spcAft>
                      </a:pPr>
                      <a:r>
                        <a:rPr lang="tr-TR" sz="1000" dirty="0"/>
                        <a:t>Altyapısını tamamlayarak kırsal alanları ile yerleşim birimlerinin ihtiyaçlarını karşılayan kırsal-kentsel kesimleri arasındaki farklılıkları en aza indirerek yaşam kalitesini yükseltmiş bir ERZİNCAN</a:t>
                      </a:r>
                      <a:endParaRPr lang="tr-TR" sz="1000" dirty="0">
                        <a:latin typeface="Times New Roman"/>
                        <a:ea typeface="Times New Roman"/>
                        <a:cs typeface="Times New Roman"/>
                      </a:endParaRPr>
                    </a:p>
                  </a:txBody>
                  <a:tcPr marL="12540" marR="12540" marT="0" marB="0" anchor="ctr"/>
                </a:tc>
              </a:tr>
              <a:tr h="234166">
                <a:tc>
                  <a:txBody>
                    <a:bodyPr/>
                    <a:lstStyle/>
                    <a:p>
                      <a:pPr algn="just">
                        <a:lnSpc>
                          <a:spcPct val="115000"/>
                        </a:lnSpc>
                        <a:spcAft>
                          <a:spcPts val="0"/>
                        </a:spcAft>
                      </a:pPr>
                      <a:r>
                        <a:rPr lang="tr-TR" sz="1000" b="1" dirty="0"/>
                        <a:t>Stratejik </a:t>
                      </a:r>
                    </a:p>
                    <a:p>
                      <a:pPr algn="just">
                        <a:lnSpc>
                          <a:spcPct val="115000"/>
                        </a:lnSpc>
                        <a:spcAft>
                          <a:spcPts val="0"/>
                        </a:spcAft>
                      </a:pPr>
                      <a:r>
                        <a:rPr lang="tr-TR" sz="1000" b="1" dirty="0"/>
                        <a:t>Amaç  1</a:t>
                      </a:r>
                      <a:endParaRPr lang="tr-TR" sz="1000" b="1" dirty="0">
                        <a:latin typeface="Times New Roman"/>
                        <a:ea typeface="Times New Roman"/>
                        <a:cs typeface="Times New Roman"/>
                      </a:endParaRPr>
                    </a:p>
                  </a:txBody>
                  <a:tcPr marL="12540" marR="12540" marT="0" marB="0" anchor="ctr"/>
                </a:tc>
                <a:tc>
                  <a:txBody>
                    <a:bodyPr/>
                    <a:lstStyle/>
                    <a:p>
                      <a:pPr algn="just">
                        <a:lnSpc>
                          <a:spcPct val="115000"/>
                        </a:lnSpc>
                        <a:spcAft>
                          <a:spcPts val="0"/>
                        </a:spcAft>
                      </a:pPr>
                      <a:r>
                        <a:rPr lang="tr-TR" sz="1000" dirty="0"/>
                        <a:t>Kırsal kesimdeki yaşam kalitesinin yükseltilmesini sağlamak amacıyla,kanalizasyon,doğal arıtma,Sulama ve içme suyu sorunlarını gidermeye yönelik inşaat ve altyapı hizmetleri sunulacaktır.</a:t>
                      </a:r>
                      <a:endParaRPr lang="tr-TR" sz="1000" dirty="0">
                        <a:latin typeface="Times New Roman"/>
                        <a:ea typeface="Times New Roman"/>
                        <a:cs typeface="Times New Roman"/>
                      </a:endParaRPr>
                    </a:p>
                  </a:txBody>
                  <a:tcPr marL="12540" marR="12540" marT="0" marB="0" anchor="ctr"/>
                </a:tc>
              </a:tr>
              <a:tr h="234166">
                <a:tc>
                  <a:txBody>
                    <a:bodyPr/>
                    <a:lstStyle/>
                    <a:p>
                      <a:pPr algn="just">
                        <a:lnSpc>
                          <a:spcPct val="115000"/>
                        </a:lnSpc>
                        <a:spcAft>
                          <a:spcPts val="0"/>
                        </a:spcAft>
                      </a:pPr>
                      <a:r>
                        <a:rPr lang="tr-TR" sz="1000" b="1" dirty="0"/>
                        <a:t>Hedef 1.1 </a:t>
                      </a:r>
                      <a:endParaRPr lang="tr-TR" sz="1000" b="1" dirty="0">
                        <a:latin typeface="Times New Roman"/>
                        <a:ea typeface="Times New Roman"/>
                        <a:cs typeface="Times New Roman"/>
                      </a:endParaRPr>
                    </a:p>
                  </a:txBody>
                  <a:tcPr marL="12540" marR="12540" marT="0" marB="0" anchor="ctr"/>
                </a:tc>
                <a:tc>
                  <a:txBody>
                    <a:bodyPr/>
                    <a:lstStyle/>
                    <a:p>
                      <a:pPr algn="just">
                        <a:lnSpc>
                          <a:spcPct val="115000"/>
                        </a:lnSpc>
                        <a:spcAft>
                          <a:spcPts val="0"/>
                        </a:spcAft>
                      </a:pPr>
                      <a:r>
                        <a:rPr lang="tr-TR" sz="1000" dirty="0"/>
                        <a:t>2020 yılı sonuna kadar, İlde kanalizasyon sistemi bulunan köy sayısında % 95 oranına ulaşılacaktır.İl merkezinde ve her ilçeye bağlı 5 adet köyde evsel atıkların çevreyi kirletmesini engellemeye yönelik bir doğal arıtma tesisi kurulacaktır.</a:t>
                      </a:r>
                      <a:endParaRPr lang="tr-TR" sz="1000" dirty="0">
                        <a:latin typeface="Times New Roman"/>
                        <a:ea typeface="Times New Roman"/>
                        <a:cs typeface="Times New Roman"/>
                      </a:endParaRPr>
                    </a:p>
                  </a:txBody>
                  <a:tcPr marL="12540" marR="12540" marT="0" marB="0"/>
                </a:tc>
              </a:tr>
              <a:tr h="409789">
                <a:tc>
                  <a:txBody>
                    <a:bodyPr/>
                    <a:lstStyle/>
                    <a:p>
                      <a:pPr algn="l">
                        <a:lnSpc>
                          <a:spcPct val="115000"/>
                        </a:lnSpc>
                        <a:spcAft>
                          <a:spcPts val="0"/>
                        </a:spcAft>
                      </a:pPr>
                      <a:r>
                        <a:rPr lang="tr-TR" sz="1000" b="1" dirty="0"/>
                        <a:t>Performans </a:t>
                      </a:r>
                    </a:p>
                    <a:p>
                      <a:pPr algn="just">
                        <a:lnSpc>
                          <a:spcPct val="115000"/>
                        </a:lnSpc>
                        <a:spcAft>
                          <a:spcPts val="0"/>
                        </a:spcAft>
                      </a:pPr>
                      <a:r>
                        <a:rPr lang="tr-TR" sz="1000" b="1" dirty="0"/>
                        <a:t>Göstergeleri</a:t>
                      </a:r>
                      <a:endParaRPr lang="tr-TR" sz="1000" b="1" dirty="0">
                        <a:latin typeface="Times New Roman"/>
                        <a:ea typeface="Times New Roman"/>
                        <a:cs typeface="Times New Roman"/>
                      </a:endParaRPr>
                    </a:p>
                  </a:txBody>
                  <a:tcPr marL="12540" marR="12540" marT="0" marB="0" anchor="ctr"/>
                </a:tc>
                <a:tc>
                  <a:txBody>
                    <a:bodyPr/>
                    <a:lstStyle/>
                    <a:p>
                      <a:pPr algn="just">
                        <a:lnSpc>
                          <a:spcPct val="115000"/>
                        </a:lnSpc>
                        <a:spcAft>
                          <a:spcPts val="0"/>
                        </a:spcAft>
                      </a:pPr>
                      <a:r>
                        <a:rPr lang="tr-TR" sz="1000" dirty="0"/>
                        <a:t>Girdi : Personel,iş makinesi,kanalizasyon borusu ve ek parçalarının sayısı,prefabrik baca sayısı,çimento miktarı,kaldır götür araç sayısı, mali kaynak,</a:t>
                      </a:r>
                    </a:p>
                    <a:p>
                      <a:pPr algn="just">
                        <a:lnSpc>
                          <a:spcPct val="115000"/>
                        </a:lnSpc>
                        <a:spcAft>
                          <a:spcPts val="0"/>
                        </a:spcAft>
                      </a:pPr>
                      <a:r>
                        <a:rPr lang="tr-TR" sz="1000" dirty="0"/>
                        <a:t>Çıktı :  Hayata geçirilen kanalizasyon proje sayısı</a:t>
                      </a:r>
                    </a:p>
                    <a:p>
                      <a:pPr algn="just">
                        <a:lnSpc>
                          <a:spcPct val="115000"/>
                        </a:lnSpc>
                        <a:spcAft>
                          <a:spcPts val="0"/>
                        </a:spcAft>
                      </a:pPr>
                      <a:r>
                        <a:rPr lang="tr-TR" sz="1000" dirty="0"/>
                        <a:t>Sonuç : Kanalizasyon sistemi bulunan köy sayısı</a:t>
                      </a:r>
                    </a:p>
                    <a:p>
                      <a:pPr algn="just">
                        <a:lnSpc>
                          <a:spcPct val="115000"/>
                        </a:lnSpc>
                        <a:spcAft>
                          <a:spcPts val="0"/>
                        </a:spcAft>
                      </a:pPr>
                      <a:r>
                        <a:rPr lang="tr-TR" sz="1000" dirty="0"/>
                        <a:t>Verimlilik : Şebeke hattı başına maliyet</a:t>
                      </a:r>
                    </a:p>
                    <a:p>
                      <a:pPr algn="just">
                        <a:lnSpc>
                          <a:spcPct val="115000"/>
                        </a:lnSpc>
                        <a:spcAft>
                          <a:spcPts val="0"/>
                        </a:spcAft>
                      </a:pPr>
                      <a:r>
                        <a:rPr lang="tr-TR" sz="1000" dirty="0"/>
                        <a:t>Kalite : Sorunsuz çalışan şebeke hattı sayısı</a:t>
                      </a:r>
                      <a:endParaRPr lang="tr-TR" sz="1000" dirty="0">
                        <a:latin typeface="Times New Roman"/>
                        <a:ea typeface="Times New Roman"/>
                        <a:cs typeface="Times New Roman"/>
                      </a:endParaRPr>
                    </a:p>
                  </a:txBody>
                  <a:tcPr marL="12540" marR="12540" marT="0" marB="0"/>
                </a:tc>
              </a:tr>
              <a:tr h="292706">
                <a:tc>
                  <a:txBody>
                    <a:bodyPr/>
                    <a:lstStyle/>
                    <a:p>
                      <a:pPr algn="l">
                        <a:lnSpc>
                          <a:spcPct val="115000"/>
                        </a:lnSpc>
                        <a:spcAft>
                          <a:spcPts val="0"/>
                        </a:spcAft>
                      </a:pPr>
                      <a:r>
                        <a:rPr lang="tr-TR" sz="1000" b="1" dirty="0"/>
                        <a:t>Performans </a:t>
                      </a:r>
                    </a:p>
                    <a:p>
                      <a:pPr algn="just">
                        <a:lnSpc>
                          <a:spcPct val="115000"/>
                        </a:lnSpc>
                        <a:spcAft>
                          <a:spcPts val="0"/>
                        </a:spcAft>
                      </a:pPr>
                      <a:r>
                        <a:rPr lang="tr-TR" sz="1000" b="1" dirty="0"/>
                        <a:t>Göstergeleri</a:t>
                      </a:r>
                      <a:endParaRPr lang="tr-TR" sz="1000" b="1" dirty="0">
                        <a:latin typeface="Times New Roman"/>
                        <a:ea typeface="Times New Roman"/>
                        <a:cs typeface="Times New Roman"/>
                      </a:endParaRPr>
                    </a:p>
                  </a:txBody>
                  <a:tcPr marL="12540" marR="12540" marT="0" marB="0" anchor="ctr"/>
                </a:tc>
                <a:tc>
                  <a:txBody>
                    <a:bodyPr/>
                    <a:lstStyle/>
                    <a:p>
                      <a:pPr algn="just">
                        <a:lnSpc>
                          <a:spcPct val="115000"/>
                        </a:lnSpc>
                        <a:spcAft>
                          <a:spcPts val="0"/>
                        </a:spcAft>
                      </a:pPr>
                      <a:r>
                        <a:rPr lang="tr-TR" sz="1000" dirty="0"/>
                        <a:t>Girdi : Personel,araç,gereç,bütçe</a:t>
                      </a:r>
                    </a:p>
                    <a:p>
                      <a:pPr algn="just">
                        <a:lnSpc>
                          <a:spcPct val="115000"/>
                        </a:lnSpc>
                        <a:spcAft>
                          <a:spcPts val="0"/>
                        </a:spcAft>
                      </a:pPr>
                      <a:r>
                        <a:rPr lang="tr-TR" sz="1000" dirty="0"/>
                        <a:t>Çıktı : Envanter,kurulan arıtma tesisi sayısı </a:t>
                      </a:r>
                    </a:p>
                    <a:p>
                      <a:pPr algn="just">
                        <a:lnSpc>
                          <a:spcPct val="115000"/>
                        </a:lnSpc>
                        <a:spcAft>
                          <a:spcPts val="0"/>
                        </a:spcAft>
                      </a:pPr>
                      <a:r>
                        <a:rPr lang="tr-TR" sz="1000" dirty="0"/>
                        <a:t>Sonuç : Evsel atık miktarında azalma </a:t>
                      </a:r>
                    </a:p>
                    <a:p>
                      <a:pPr algn="just">
                        <a:lnSpc>
                          <a:spcPct val="115000"/>
                        </a:lnSpc>
                        <a:spcAft>
                          <a:spcPts val="0"/>
                        </a:spcAft>
                      </a:pPr>
                      <a:r>
                        <a:rPr lang="tr-TR" sz="1000" dirty="0"/>
                        <a:t>Verimlilik : Kurulan tesis başına maliyet</a:t>
                      </a:r>
                    </a:p>
                    <a:p>
                      <a:pPr algn="just">
                        <a:lnSpc>
                          <a:spcPct val="115000"/>
                        </a:lnSpc>
                        <a:spcAft>
                          <a:spcPts val="0"/>
                        </a:spcAft>
                      </a:pPr>
                      <a:r>
                        <a:rPr lang="tr-TR" sz="1000" dirty="0"/>
                        <a:t>Kalite : Etkin şekilde işlev gören tesis sayısı</a:t>
                      </a:r>
                      <a:endParaRPr lang="tr-TR" sz="1000" dirty="0">
                        <a:latin typeface="Times New Roman"/>
                        <a:ea typeface="Times New Roman"/>
                        <a:cs typeface="Times New Roman"/>
                      </a:endParaRPr>
                    </a:p>
                  </a:txBody>
                  <a:tcPr marL="12540" marR="12540" marT="0" marB="0"/>
                </a:tc>
              </a:tr>
              <a:tr h="292706">
                <a:tc>
                  <a:txBody>
                    <a:bodyPr/>
                    <a:lstStyle/>
                    <a:p>
                      <a:pPr algn="just">
                        <a:lnSpc>
                          <a:spcPct val="115000"/>
                        </a:lnSpc>
                        <a:spcAft>
                          <a:spcPts val="0"/>
                        </a:spcAft>
                      </a:pPr>
                      <a:r>
                        <a:rPr lang="tr-TR" sz="1000" b="1" dirty="0"/>
                        <a:t>Faaliyet 1.1.1</a:t>
                      </a:r>
                      <a:endParaRPr lang="tr-TR" sz="1000" b="1" dirty="0">
                        <a:latin typeface="Times New Roman"/>
                        <a:ea typeface="Times New Roman"/>
                        <a:cs typeface="Times New Roman"/>
                      </a:endParaRPr>
                    </a:p>
                  </a:txBody>
                  <a:tcPr marL="12540" marR="12540" marT="0" marB="0" anchor="ctr"/>
                </a:tc>
                <a:tc>
                  <a:txBody>
                    <a:bodyPr/>
                    <a:lstStyle/>
                    <a:p>
                      <a:pPr algn="just">
                        <a:lnSpc>
                          <a:spcPct val="115000"/>
                        </a:lnSpc>
                        <a:spcAft>
                          <a:spcPts val="0"/>
                        </a:spcAft>
                      </a:pPr>
                      <a:r>
                        <a:rPr lang="tr-TR" sz="1000" dirty="0"/>
                        <a:t>Kanalizasyon İhtiyacı olan köylerin tespit edilmesi,envanterin çıkarılması.</a:t>
                      </a:r>
                    </a:p>
                    <a:p>
                      <a:pPr algn="just">
                        <a:lnSpc>
                          <a:spcPct val="115000"/>
                        </a:lnSpc>
                        <a:spcAft>
                          <a:spcPts val="0"/>
                        </a:spcAft>
                      </a:pPr>
                      <a:r>
                        <a:rPr lang="tr-TR" sz="1000" dirty="0"/>
                        <a:t>Sorumlu : İl Özel İdaresi</a:t>
                      </a:r>
                    </a:p>
                    <a:p>
                      <a:pPr algn="just">
                        <a:lnSpc>
                          <a:spcPct val="115000"/>
                        </a:lnSpc>
                        <a:spcAft>
                          <a:spcPts val="0"/>
                        </a:spcAft>
                      </a:pPr>
                      <a:r>
                        <a:rPr lang="tr-TR" sz="1000" dirty="0"/>
                        <a:t>İşbirliği Yapılacak Kurumlar: -</a:t>
                      </a:r>
                    </a:p>
                    <a:p>
                      <a:pPr algn="just">
                        <a:lnSpc>
                          <a:spcPct val="115000"/>
                        </a:lnSpc>
                        <a:spcAft>
                          <a:spcPts val="0"/>
                        </a:spcAft>
                      </a:pPr>
                      <a:r>
                        <a:rPr lang="tr-TR" sz="1000" dirty="0"/>
                        <a:t>Kontrol Yöntemi : -</a:t>
                      </a:r>
                      <a:endParaRPr lang="tr-TR" sz="1000" dirty="0">
                        <a:latin typeface="Times New Roman"/>
                        <a:ea typeface="Times New Roman"/>
                        <a:cs typeface="Times New Roman"/>
                      </a:endParaRPr>
                    </a:p>
                  </a:txBody>
                  <a:tcPr marL="12540" marR="12540" marT="0" marB="0"/>
                </a:tc>
              </a:tr>
              <a:tr h="409789">
                <a:tc>
                  <a:txBody>
                    <a:bodyPr/>
                    <a:lstStyle/>
                    <a:p>
                      <a:pPr algn="just">
                        <a:lnSpc>
                          <a:spcPct val="115000"/>
                        </a:lnSpc>
                        <a:spcAft>
                          <a:spcPts val="0"/>
                        </a:spcAft>
                      </a:pPr>
                      <a:r>
                        <a:rPr lang="tr-TR" sz="1000" b="1" dirty="0"/>
                        <a:t>Faaliyet 1.1.2</a:t>
                      </a:r>
                      <a:endParaRPr lang="tr-TR" sz="1000" b="1" dirty="0">
                        <a:latin typeface="Times New Roman"/>
                        <a:ea typeface="Times New Roman"/>
                        <a:cs typeface="Times New Roman"/>
                      </a:endParaRPr>
                    </a:p>
                  </a:txBody>
                  <a:tcPr marL="12540" marR="12540" marT="0" marB="0" anchor="ctr"/>
                </a:tc>
                <a:tc>
                  <a:txBody>
                    <a:bodyPr/>
                    <a:lstStyle/>
                    <a:p>
                      <a:pPr algn="just">
                        <a:lnSpc>
                          <a:spcPct val="115000"/>
                        </a:lnSpc>
                        <a:spcAft>
                          <a:spcPts val="0"/>
                        </a:spcAft>
                      </a:pPr>
                      <a:r>
                        <a:rPr lang="tr-TR" sz="1000" dirty="0"/>
                        <a:t>Merkez ilçede 8</a:t>
                      </a:r>
                      <a:r>
                        <a:rPr lang="tr-TR" sz="1000" dirty="0" smtClean="0"/>
                        <a:t>, Çayırlıda </a:t>
                      </a:r>
                      <a:r>
                        <a:rPr lang="tr-TR" sz="1000" dirty="0"/>
                        <a:t>5,Kemah’ta 2, Kemaliye’de 4, Tercan’da 8, </a:t>
                      </a:r>
                      <a:r>
                        <a:rPr lang="tr-TR" sz="1000" dirty="0" smtClean="0"/>
                        <a:t>Üzümlü</a:t>
                      </a:r>
                      <a:r>
                        <a:rPr lang="tr-TR" sz="1000" baseline="0" dirty="0" smtClean="0"/>
                        <a:t> </a:t>
                      </a:r>
                      <a:r>
                        <a:rPr lang="tr-TR" sz="1000" dirty="0" smtClean="0"/>
                        <a:t>de </a:t>
                      </a:r>
                      <a:r>
                        <a:rPr lang="tr-TR" sz="1000" dirty="0"/>
                        <a:t>3, </a:t>
                      </a:r>
                      <a:r>
                        <a:rPr lang="tr-TR" sz="1000" dirty="0" err="1" smtClean="0"/>
                        <a:t>İliçde</a:t>
                      </a:r>
                      <a:r>
                        <a:rPr lang="tr-TR" sz="1000" dirty="0" smtClean="0"/>
                        <a:t> </a:t>
                      </a:r>
                      <a:r>
                        <a:rPr lang="tr-TR" sz="1000" dirty="0"/>
                        <a:t>4, Otlukbeli’nde 2</a:t>
                      </a:r>
                      <a:r>
                        <a:rPr lang="tr-TR" sz="1000" dirty="0" smtClean="0"/>
                        <a:t>, Refahiye’de </a:t>
                      </a:r>
                      <a:r>
                        <a:rPr lang="tr-TR" sz="1000" dirty="0"/>
                        <a:t>8 köyün olmak üzere toplam 44 köyün kanalizasyon projesinin hayata geçirilmesi.</a:t>
                      </a:r>
                    </a:p>
                    <a:p>
                      <a:pPr algn="just">
                        <a:lnSpc>
                          <a:spcPct val="115000"/>
                        </a:lnSpc>
                        <a:spcAft>
                          <a:spcPts val="0"/>
                        </a:spcAft>
                      </a:pPr>
                      <a:r>
                        <a:rPr lang="tr-TR" sz="1000" dirty="0"/>
                        <a:t>Sorumlu : İl Özel İdaresi</a:t>
                      </a:r>
                    </a:p>
                    <a:p>
                      <a:pPr algn="just">
                        <a:lnSpc>
                          <a:spcPct val="115000"/>
                        </a:lnSpc>
                        <a:spcAft>
                          <a:spcPts val="0"/>
                        </a:spcAft>
                      </a:pPr>
                      <a:r>
                        <a:rPr lang="tr-TR" sz="1000" dirty="0"/>
                        <a:t>İşbirliği Yapılacak Kurumlar: -</a:t>
                      </a:r>
                    </a:p>
                    <a:p>
                      <a:pPr algn="just">
                        <a:lnSpc>
                          <a:spcPct val="115000"/>
                        </a:lnSpc>
                        <a:spcAft>
                          <a:spcPts val="0"/>
                        </a:spcAft>
                      </a:pPr>
                      <a:r>
                        <a:rPr lang="tr-TR" sz="1000" dirty="0"/>
                        <a:t>Toplam Tahmini Maliyet : 16.000.000.- TL</a:t>
                      </a:r>
                    </a:p>
                    <a:p>
                      <a:pPr algn="just">
                        <a:lnSpc>
                          <a:spcPct val="115000"/>
                        </a:lnSpc>
                        <a:spcAft>
                          <a:spcPts val="0"/>
                        </a:spcAft>
                      </a:pPr>
                      <a:r>
                        <a:rPr lang="tr-TR" sz="1000" dirty="0"/>
                        <a:t>Kontrol Yöntemi : -</a:t>
                      </a:r>
                      <a:endParaRPr lang="tr-TR" sz="1000" dirty="0">
                        <a:latin typeface="Times New Roman"/>
                        <a:ea typeface="Times New Roman"/>
                        <a:cs typeface="Times New Roman"/>
                      </a:endParaRPr>
                    </a:p>
                  </a:txBody>
                  <a:tcPr marL="12540" marR="12540" marT="0" marB="0"/>
                </a:tc>
              </a:tr>
              <a:tr h="351248">
                <a:tc>
                  <a:txBody>
                    <a:bodyPr/>
                    <a:lstStyle/>
                    <a:p>
                      <a:pPr algn="just">
                        <a:lnSpc>
                          <a:spcPct val="115000"/>
                        </a:lnSpc>
                        <a:spcAft>
                          <a:spcPts val="0"/>
                        </a:spcAft>
                      </a:pPr>
                      <a:r>
                        <a:rPr lang="tr-TR" sz="1000" b="1" dirty="0"/>
                        <a:t>Faaliyet 1.1.3</a:t>
                      </a:r>
                      <a:endParaRPr lang="tr-TR" sz="1000" b="1" dirty="0">
                        <a:latin typeface="Times New Roman"/>
                        <a:ea typeface="Times New Roman"/>
                        <a:cs typeface="Times New Roman"/>
                      </a:endParaRPr>
                    </a:p>
                  </a:txBody>
                  <a:tcPr marL="12540" marR="12540" marT="0" marB="0" anchor="ctr"/>
                </a:tc>
                <a:tc>
                  <a:txBody>
                    <a:bodyPr/>
                    <a:lstStyle/>
                    <a:p>
                      <a:pPr algn="just">
                        <a:lnSpc>
                          <a:spcPct val="115000"/>
                        </a:lnSpc>
                        <a:spcAft>
                          <a:spcPts val="0"/>
                        </a:spcAft>
                      </a:pPr>
                      <a:r>
                        <a:rPr lang="tr-TR" sz="1000" dirty="0"/>
                        <a:t>358 Adet kanalizasyon tesisinden onarım ihtiyacı olanların bakım onarım projesinin hayata geçirilmesi.</a:t>
                      </a:r>
                    </a:p>
                    <a:p>
                      <a:pPr algn="just">
                        <a:lnSpc>
                          <a:spcPct val="115000"/>
                        </a:lnSpc>
                        <a:spcAft>
                          <a:spcPts val="0"/>
                        </a:spcAft>
                      </a:pPr>
                      <a:r>
                        <a:rPr lang="tr-TR" sz="1000" dirty="0"/>
                        <a:t>Sorumlu : İl Özel İdaresi</a:t>
                      </a:r>
                    </a:p>
                    <a:p>
                      <a:pPr algn="just">
                        <a:lnSpc>
                          <a:spcPct val="115000"/>
                        </a:lnSpc>
                        <a:spcAft>
                          <a:spcPts val="0"/>
                        </a:spcAft>
                      </a:pPr>
                      <a:r>
                        <a:rPr lang="tr-TR" sz="1000" dirty="0"/>
                        <a:t>İşbirliği Yapılacak Kurumlar: Çevre Orman İl Müdürlüğü</a:t>
                      </a:r>
                    </a:p>
                    <a:p>
                      <a:pPr algn="just">
                        <a:lnSpc>
                          <a:spcPct val="115000"/>
                        </a:lnSpc>
                        <a:spcAft>
                          <a:spcPts val="0"/>
                        </a:spcAft>
                      </a:pPr>
                      <a:r>
                        <a:rPr lang="tr-TR" sz="1000" dirty="0"/>
                        <a:t>Toplam Tahmini Maliyet : 1.300.000.-TL</a:t>
                      </a:r>
                    </a:p>
                    <a:p>
                      <a:pPr algn="just">
                        <a:lnSpc>
                          <a:spcPct val="115000"/>
                        </a:lnSpc>
                        <a:spcAft>
                          <a:spcPts val="0"/>
                        </a:spcAft>
                      </a:pPr>
                      <a:r>
                        <a:rPr lang="tr-TR" sz="1000" dirty="0"/>
                        <a:t>Kontrol Yöntemi : -</a:t>
                      </a:r>
                      <a:endParaRPr lang="tr-TR" sz="1000" dirty="0">
                        <a:latin typeface="Times New Roman"/>
                        <a:ea typeface="Times New Roman"/>
                        <a:cs typeface="Times New Roman"/>
                      </a:endParaRPr>
                    </a:p>
                  </a:txBody>
                  <a:tcPr marL="12540" marR="12540" marT="0" marB="0"/>
                </a:tc>
              </a:tr>
              <a:tr h="292706">
                <a:tc>
                  <a:txBody>
                    <a:bodyPr/>
                    <a:lstStyle/>
                    <a:p>
                      <a:pPr algn="just">
                        <a:lnSpc>
                          <a:spcPct val="115000"/>
                        </a:lnSpc>
                        <a:spcAft>
                          <a:spcPts val="0"/>
                        </a:spcAft>
                      </a:pPr>
                      <a:r>
                        <a:rPr lang="tr-TR" sz="1000" b="1" dirty="0"/>
                        <a:t>Faaliyet 1.1.4</a:t>
                      </a:r>
                      <a:endParaRPr lang="tr-TR" sz="1000" b="1" dirty="0">
                        <a:latin typeface="Times New Roman"/>
                        <a:ea typeface="Times New Roman"/>
                        <a:cs typeface="Times New Roman"/>
                      </a:endParaRPr>
                    </a:p>
                  </a:txBody>
                  <a:tcPr marL="12540" marR="12540" marT="0" marB="0" anchor="ctr"/>
                </a:tc>
                <a:tc>
                  <a:txBody>
                    <a:bodyPr/>
                    <a:lstStyle/>
                    <a:p>
                      <a:pPr algn="just">
                        <a:lnSpc>
                          <a:spcPct val="115000"/>
                        </a:lnSpc>
                        <a:spcAft>
                          <a:spcPts val="0"/>
                        </a:spcAft>
                      </a:pPr>
                      <a:r>
                        <a:rPr lang="tr-TR" sz="1000" dirty="0"/>
                        <a:t>Doğal arıtma tesisinin kurulması projenin hayata geçirilmesi</a:t>
                      </a:r>
                    </a:p>
                    <a:p>
                      <a:pPr algn="just">
                        <a:lnSpc>
                          <a:spcPct val="115000"/>
                        </a:lnSpc>
                        <a:spcAft>
                          <a:spcPts val="0"/>
                        </a:spcAft>
                      </a:pPr>
                      <a:r>
                        <a:rPr lang="tr-TR" sz="1000" dirty="0"/>
                        <a:t>Sorumlu : İl Özel İdaresi</a:t>
                      </a:r>
                    </a:p>
                    <a:p>
                      <a:pPr algn="just">
                        <a:lnSpc>
                          <a:spcPct val="115000"/>
                        </a:lnSpc>
                        <a:spcAft>
                          <a:spcPts val="0"/>
                        </a:spcAft>
                      </a:pPr>
                      <a:r>
                        <a:rPr lang="tr-TR" sz="1000" dirty="0"/>
                        <a:t>İşbirliği Yapılacak Kurumlar: -</a:t>
                      </a:r>
                    </a:p>
                    <a:p>
                      <a:pPr algn="just">
                        <a:lnSpc>
                          <a:spcPct val="115000"/>
                        </a:lnSpc>
                        <a:spcAft>
                          <a:spcPts val="0"/>
                        </a:spcAft>
                      </a:pPr>
                      <a:r>
                        <a:rPr lang="tr-TR" sz="1000" dirty="0"/>
                        <a:t>Toplam Tahmini Maliyet : 226 000 TL</a:t>
                      </a:r>
                    </a:p>
                    <a:p>
                      <a:pPr algn="just">
                        <a:lnSpc>
                          <a:spcPct val="115000"/>
                        </a:lnSpc>
                        <a:spcAft>
                          <a:spcPts val="0"/>
                        </a:spcAft>
                      </a:pPr>
                      <a:r>
                        <a:rPr lang="tr-TR" sz="1000" dirty="0"/>
                        <a:t>Kontrol Yöntemi : -</a:t>
                      </a:r>
                      <a:endParaRPr lang="tr-TR" sz="1000" dirty="0">
                        <a:latin typeface="Times New Roman"/>
                        <a:ea typeface="Times New Roman"/>
                        <a:cs typeface="Times New Roman"/>
                      </a:endParaRPr>
                    </a:p>
                  </a:txBody>
                  <a:tcPr marL="12540" marR="1254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3" name="2 Dikdörtgen"/>
          <p:cNvSpPr/>
          <p:nvPr/>
        </p:nvSpPr>
        <p:spPr>
          <a:xfrm>
            <a:off x="722376" y="795528"/>
            <a:ext cx="6062472" cy="182880"/>
          </a:xfrm>
          <a:prstGeom prst="rect">
            <a:avLst/>
          </a:prstGeom>
        </p:spPr>
        <p:txBody>
          <a:bodyPr lIns="0" tIns="0" rIns="0" bIns="0">
            <a:noAutofit/>
          </a:bodyPr>
          <a:lstStyle/>
          <a:p>
            <a:pPr marL="38100" indent="0">
              <a:spcAft>
                <a:spcPts val="273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İL ÖZEL İDARESİ</a:t>
            </a:r>
          </a:p>
        </p:txBody>
      </p:sp>
      <p:sp>
        <p:nvSpPr>
          <p:cNvPr id="6" name="5 Dikdörtgen"/>
          <p:cNvSpPr/>
          <p:nvPr/>
        </p:nvSpPr>
        <p:spPr>
          <a:xfrm>
            <a:off x="722376" y="2112264"/>
            <a:ext cx="6062472" cy="371856"/>
          </a:xfrm>
          <a:prstGeom prst="rect">
            <a:avLst/>
          </a:prstGeom>
        </p:spPr>
        <p:txBody>
          <a:bodyPr lIns="0" tIns="0" rIns="0" bIns="0">
            <a:noAutofit/>
          </a:bodyPr>
          <a:lstStyle/>
          <a:p>
            <a:pPr marL="520700" marR="1498600" indent="0">
              <a:lnSpc>
                <a:spcPts val="1824"/>
              </a:lnSpc>
              <a:spcBef>
                <a:spcPts val="420"/>
              </a:spcBef>
              <a:spcAft>
                <a:spcPts val="1890"/>
              </a:spcAft>
            </a:pPr>
            <a:endParaRPr lang="tr" sz="1000" spc="-50" dirty="0">
              <a:solidFill>
                <a:srgbClr val="1F1919"/>
              </a:solidFill>
              <a:latin typeface="Lucida Sans Unicode"/>
            </a:endParaRPr>
          </a:p>
        </p:txBody>
      </p:sp>
      <p:sp>
        <p:nvSpPr>
          <p:cNvPr id="10" name="9 Dikdörtgen"/>
          <p:cNvSpPr/>
          <p:nvPr/>
        </p:nvSpPr>
        <p:spPr>
          <a:xfrm>
            <a:off x="755904" y="9698736"/>
            <a:ext cx="475488" cy="329184"/>
          </a:xfrm>
          <a:prstGeom prst="rect">
            <a:avLst/>
          </a:prstGeom>
        </p:spPr>
        <p:txBody>
          <a:bodyPr lIns="0" tIns="0" rIns="0" bIns="0">
            <a:noAutofit/>
          </a:bodyPr>
          <a:lstStyle/>
          <a:p>
            <a:pPr indent="0" algn="just"/>
            <a:endParaRPr lang="tr" sz="3000" cap="small" spc="-150" dirty="0">
              <a:solidFill>
                <a:srgbClr val="9A9697"/>
              </a:solidFill>
              <a:latin typeface="Arial Unicode MS"/>
            </a:endParaRPr>
          </a:p>
        </p:txBody>
      </p:sp>
      <p:graphicFrame>
        <p:nvGraphicFramePr>
          <p:cNvPr id="11" name="10 Tablo"/>
          <p:cNvGraphicFramePr>
            <a:graphicFrameLocks noGrp="1"/>
          </p:cNvGraphicFramePr>
          <p:nvPr/>
        </p:nvGraphicFramePr>
        <p:xfrm>
          <a:off x="995343" y="1775593"/>
          <a:ext cx="5786478" cy="6495986"/>
        </p:xfrm>
        <a:graphic>
          <a:graphicData uri="http://schemas.openxmlformats.org/drawingml/2006/table">
            <a:tbl>
              <a:tblPr>
                <a:tableStyleId>{3C2FFA5D-87B4-456A-9821-1D502468CF0F}</a:tableStyleId>
              </a:tblPr>
              <a:tblGrid>
                <a:gridCol w="1423212"/>
                <a:gridCol w="4363266"/>
              </a:tblGrid>
              <a:tr h="361886">
                <a:tc>
                  <a:txBody>
                    <a:bodyPr/>
                    <a:lstStyle/>
                    <a:p>
                      <a:pPr algn="just">
                        <a:lnSpc>
                          <a:spcPct val="115000"/>
                        </a:lnSpc>
                        <a:spcAft>
                          <a:spcPts val="0"/>
                        </a:spcAft>
                      </a:pPr>
                      <a:r>
                        <a:rPr lang="tr-TR" sz="1000" b="1" dirty="0"/>
                        <a:t>Stratejik </a:t>
                      </a:r>
                    </a:p>
                    <a:p>
                      <a:pPr algn="just">
                        <a:lnSpc>
                          <a:spcPct val="115000"/>
                        </a:lnSpc>
                        <a:spcAft>
                          <a:spcPts val="0"/>
                        </a:spcAft>
                      </a:pPr>
                      <a:r>
                        <a:rPr lang="tr-TR" sz="1000" b="1" dirty="0"/>
                        <a:t>Amaç 2</a:t>
                      </a:r>
                      <a:endParaRPr lang="tr-TR" sz="1000" b="1" dirty="0">
                        <a:latin typeface="Times New Roman"/>
                        <a:ea typeface="Times New Roman"/>
                        <a:cs typeface="Times New Roman"/>
                      </a:endParaRPr>
                    </a:p>
                  </a:txBody>
                  <a:tcPr marL="27632" marR="27632" marT="0" marB="0" anchor="ctr"/>
                </a:tc>
                <a:tc>
                  <a:txBody>
                    <a:bodyPr/>
                    <a:lstStyle/>
                    <a:p>
                      <a:pPr algn="just">
                        <a:lnSpc>
                          <a:spcPct val="115000"/>
                        </a:lnSpc>
                        <a:spcAft>
                          <a:spcPts val="0"/>
                        </a:spcAft>
                      </a:pPr>
                      <a:r>
                        <a:rPr lang="tr-TR" sz="1000"/>
                        <a:t>Kırsal kesimdeki yaşam kalitesinin yükseltilmesini sağlamak amacıyla içme suyu sorunlarını gidermeye yönelik inşaat ve altyapı hizmetleri sunulacaktır.</a:t>
                      </a:r>
                      <a:endParaRPr lang="tr-TR" sz="1000">
                        <a:latin typeface="Times New Roman"/>
                        <a:ea typeface="Times New Roman"/>
                        <a:cs typeface="Times New Roman"/>
                      </a:endParaRPr>
                    </a:p>
                  </a:txBody>
                  <a:tcPr marL="27632" marR="27632" marT="0" marB="0" anchor="ctr"/>
                </a:tc>
              </a:tr>
              <a:tr h="482514">
                <a:tc>
                  <a:txBody>
                    <a:bodyPr/>
                    <a:lstStyle/>
                    <a:p>
                      <a:pPr algn="just">
                        <a:lnSpc>
                          <a:spcPct val="115000"/>
                        </a:lnSpc>
                        <a:spcAft>
                          <a:spcPts val="0"/>
                        </a:spcAft>
                      </a:pPr>
                      <a:r>
                        <a:rPr lang="tr-TR" sz="1000" b="1" dirty="0"/>
                        <a:t>Hedef 2.1 </a:t>
                      </a:r>
                      <a:endParaRPr lang="tr-TR" sz="1000" b="1" dirty="0">
                        <a:latin typeface="Times New Roman"/>
                        <a:ea typeface="Times New Roman"/>
                        <a:cs typeface="Times New Roman"/>
                      </a:endParaRPr>
                    </a:p>
                  </a:txBody>
                  <a:tcPr marL="27632" marR="27632" marT="0" marB="0" anchor="ctr"/>
                </a:tc>
                <a:tc>
                  <a:txBody>
                    <a:bodyPr/>
                    <a:lstStyle/>
                    <a:p>
                      <a:pPr algn="just">
                        <a:lnSpc>
                          <a:spcPct val="115000"/>
                        </a:lnSpc>
                        <a:spcAft>
                          <a:spcPts val="0"/>
                        </a:spcAft>
                      </a:pPr>
                      <a:r>
                        <a:rPr lang="tr-TR" sz="1000" dirty="0"/>
                        <a:t>2020 yılı sonuna kadar çeşmeli olup, yeterli nüfus ve hane sayısına sahip olan köy ve ünitelerin tamamını şebekeli hale getirmek ve şebekesi bulunan köy ve ünitelerin şebekelerinin bakım onarımlarını yapmak</a:t>
                      </a:r>
                      <a:endParaRPr lang="tr-TR" sz="1000" dirty="0">
                        <a:latin typeface="Times New Roman"/>
                        <a:ea typeface="Times New Roman"/>
                        <a:cs typeface="Times New Roman"/>
                      </a:endParaRPr>
                    </a:p>
                  </a:txBody>
                  <a:tcPr marL="27632" marR="27632" marT="0" marB="0"/>
                </a:tc>
              </a:tr>
              <a:tr h="965029">
                <a:tc>
                  <a:txBody>
                    <a:bodyPr/>
                    <a:lstStyle/>
                    <a:p>
                      <a:pPr algn="l">
                        <a:lnSpc>
                          <a:spcPct val="115000"/>
                        </a:lnSpc>
                        <a:spcAft>
                          <a:spcPts val="0"/>
                        </a:spcAft>
                      </a:pPr>
                      <a:r>
                        <a:rPr lang="tr-TR" sz="1000" b="1" dirty="0"/>
                        <a:t>Performans </a:t>
                      </a:r>
                    </a:p>
                    <a:p>
                      <a:pPr algn="just">
                        <a:lnSpc>
                          <a:spcPct val="115000"/>
                        </a:lnSpc>
                        <a:spcAft>
                          <a:spcPts val="0"/>
                        </a:spcAft>
                      </a:pPr>
                      <a:r>
                        <a:rPr lang="tr-TR" sz="1000" b="1" dirty="0"/>
                        <a:t>Göstergeleri</a:t>
                      </a:r>
                      <a:endParaRPr lang="tr-TR" sz="1000" b="1" dirty="0">
                        <a:latin typeface="Times New Roman"/>
                        <a:ea typeface="Times New Roman"/>
                        <a:cs typeface="Times New Roman"/>
                      </a:endParaRPr>
                    </a:p>
                  </a:txBody>
                  <a:tcPr marL="27632" marR="27632" marT="0" marB="0" anchor="ctr"/>
                </a:tc>
                <a:tc>
                  <a:txBody>
                    <a:bodyPr/>
                    <a:lstStyle/>
                    <a:p>
                      <a:pPr algn="just">
                        <a:lnSpc>
                          <a:spcPct val="115000"/>
                        </a:lnSpc>
                        <a:spcAft>
                          <a:spcPts val="0"/>
                        </a:spcAft>
                      </a:pPr>
                      <a:r>
                        <a:rPr lang="tr-TR" sz="1000" dirty="0"/>
                        <a:t>Girdi : Personel,iş makinesi,içme suyu borusu ve ek parçalarının sayısı,depo ve </a:t>
                      </a:r>
                      <a:r>
                        <a:rPr lang="tr-TR" sz="1000" dirty="0" smtClean="0"/>
                        <a:t>kabotaj </a:t>
                      </a:r>
                      <a:r>
                        <a:rPr lang="tr-TR" sz="1000" dirty="0"/>
                        <a:t>sayısı,çimento miktarı,kaldır götür araç sayısı, mali kaynak,</a:t>
                      </a:r>
                    </a:p>
                    <a:p>
                      <a:pPr algn="just">
                        <a:lnSpc>
                          <a:spcPct val="115000"/>
                        </a:lnSpc>
                        <a:spcAft>
                          <a:spcPts val="0"/>
                        </a:spcAft>
                      </a:pPr>
                      <a:r>
                        <a:rPr lang="tr-TR" sz="1000" dirty="0"/>
                        <a:t>Çıktı :İçme suyu şebeke uzunluğu,şebekeli içme suyuna kavuşan hane sayısı,</a:t>
                      </a:r>
                    </a:p>
                    <a:p>
                      <a:pPr algn="just">
                        <a:lnSpc>
                          <a:spcPct val="115000"/>
                        </a:lnSpc>
                        <a:spcAft>
                          <a:spcPts val="0"/>
                        </a:spcAft>
                      </a:pPr>
                      <a:r>
                        <a:rPr lang="tr-TR" sz="1000" dirty="0"/>
                        <a:t>Sonuç : Şebekeli içme suyu bulunan köy ve ünite sayısı </a:t>
                      </a:r>
                    </a:p>
                    <a:p>
                      <a:pPr algn="just">
                        <a:lnSpc>
                          <a:spcPct val="115000"/>
                        </a:lnSpc>
                        <a:spcAft>
                          <a:spcPts val="0"/>
                        </a:spcAft>
                      </a:pPr>
                      <a:r>
                        <a:rPr lang="tr-TR" sz="1000" dirty="0"/>
                        <a:t>Verimlilik : Şebeke hattı başına maliyet</a:t>
                      </a:r>
                    </a:p>
                    <a:p>
                      <a:pPr algn="just">
                        <a:lnSpc>
                          <a:spcPct val="115000"/>
                        </a:lnSpc>
                        <a:spcAft>
                          <a:spcPts val="0"/>
                        </a:spcAft>
                      </a:pPr>
                      <a:r>
                        <a:rPr lang="tr-TR" sz="1000" dirty="0"/>
                        <a:t>Kalite : Sorunsuz çalışan şebeke hattı sayısı</a:t>
                      </a:r>
                      <a:endParaRPr lang="tr-TR" sz="1000" dirty="0">
                        <a:latin typeface="Times New Roman"/>
                        <a:ea typeface="Times New Roman"/>
                        <a:cs typeface="Times New Roman"/>
                      </a:endParaRPr>
                    </a:p>
                  </a:txBody>
                  <a:tcPr marL="27632" marR="27632" marT="0" marB="0"/>
                </a:tc>
              </a:tr>
              <a:tr h="723772">
                <a:tc>
                  <a:txBody>
                    <a:bodyPr/>
                    <a:lstStyle/>
                    <a:p>
                      <a:pPr algn="just">
                        <a:lnSpc>
                          <a:spcPct val="115000"/>
                        </a:lnSpc>
                        <a:spcAft>
                          <a:spcPts val="0"/>
                        </a:spcAft>
                      </a:pPr>
                      <a:r>
                        <a:rPr lang="tr-TR" sz="1000" b="1" dirty="0"/>
                        <a:t>Faaliyet 2.1.1</a:t>
                      </a:r>
                      <a:endParaRPr lang="tr-TR" sz="1000" b="1" dirty="0">
                        <a:latin typeface="Times New Roman"/>
                        <a:ea typeface="Times New Roman"/>
                        <a:cs typeface="Times New Roman"/>
                      </a:endParaRPr>
                    </a:p>
                  </a:txBody>
                  <a:tcPr marL="27632" marR="27632" marT="0" marB="0" anchor="ctr"/>
                </a:tc>
                <a:tc>
                  <a:txBody>
                    <a:bodyPr/>
                    <a:lstStyle/>
                    <a:p>
                      <a:pPr algn="just">
                        <a:lnSpc>
                          <a:spcPct val="115000"/>
                        </a:lnSpc>
                        <a:spcAft>
                          <a:spcPts val="0"/>
                        </a:spcAft>
                      </a:pPr>
                      <a:r>
                        <a:rPr lang="tr-TR" sz="1000" dirty="0"/>
                        <a:t>Şebekeli içme suyu ihtiyacı olan ve yeterli hane ve nüfusa sahip köy ve ünitelerin tespit edilmesi, envanterin çıkarılması.</a:t>
                      </a:r>
                    </a:p>
                    <a:p>
                      <a:pPr algn="just">
                        <a:lnSpc>
                          <a:spcPct val="115000"/>
                        </a:lnSpc>
                        <a:spcAft>
                          <a:spcPts val="0"/>
                        </a:spcAft>
                      </a:pPr>
                      <a:r>
                        <a:rPr lang="tr-TR" sz="1000" dirty="0"/>
                        <a:t>Sorumlu : İl Özel İdaresi</a:t>
                      </a:r>
                    </a:p>
                    <a:p>
                      <a:pPr algn="just">
                        <a:lnSpc>
                          <a:spcPct val="115000"/>
                        </a:lnSpc>
                        <a:spcAft>
                          <a:spcPts val="0"/>
                        </a:spcAft>
                      </a:pPr>
                      <a:r>
                        <a:rPr lang="tr-TR" sz="1000" dirty="0"/>
                        <a:t>İşbirliği Yapılacak Kurumlar:İlçe Kaymakamlıkları</a:t>
                      </a:r>
                    </a:p>
                    <a:p>
                      <a:pPr algn="just">
                        <a:lnSpc>
                          <a:spcPct val="115000"/>
                        </a:lnSpc>
                        <a:spcAft>
                          <a:spcPts val="0"/>
                        </a:spcAft>
                      </a:pPr>
                      <a:r>
                        <a:rPr lang="tr-TR" sz="1000" dirty="0"/>
                        <a:t>Toplam Tahmini Maliyet : 190.000,00.-TL.</a:t>
                      </a:r>
                    </a:p>
                    <a:p>
                      <a:pPr algn="just">
                        <a:lnSpc>
                          <a:spcPct val="115000"/>
                        </a:lnSpc>
                        <a:spcAft>
                          <a:spcPts val="0"/>
                        </a:spcAft>
                      </a:pPr>
                      <a:r>
                        <a:rPr lang="tr-TR" sz="1000" dirty="0"/>
                        <a:t>Kontrol Yöntemi : -</a:t>
                      </a:r>
                      <a:endParaRPr lang="tr-TR" sz="1000" dirty="0">
                        <a:latin typeface="Times New Roman"/>
                        <a:ea typeface="Times New Roman"/>
                        <a:cs typeface="Times New Roman"/>
                      </a:endParaRPr>
                    </a:p>
                  </a:txBody>
                  <a:tcPr marL="27632" marR="27632" marT="0" marB="0"/>
                </a:tc>
              </a:tr>
              <a:tr h="1085657">
                <a:tc>
                  <a:txBody>
                    <a:bodyPr/>
                    <a:lstStyle/>
                    <a:p>
                      <a:pPr algn="just">
                        <a:lnSpc>
                          <a:spcPct val="115000"/>
                        </a:lnSpc>
                        <a:spcAft>
                          <a:spcPts val="0"/>
                        </a:spcAft>
                      </a:pPr>
                      <a:r>
                        <a:rPr lang="tr-TR" sz="1000" b="1" dirty="0"/>
                        <a:t>Faaliyet 2.1.2</a:t>
                      </a:r>
                      <a:endParaRPr lang="tr-TR" sz="1000" b="1" dirty="0">
                        <a:latin typeface="Times New Roman"/>
                        <a:ea typeface="Times New Roman"/>
                        <a:cs typeface="Times New Roman"/>
                      </a:endParaRPr>
                    </a:p>
                  </a:txBody>
                  <a:tcPr marL="27632" marR="27632" marT="0" marB="0" anchor="ctr"/>
                </a:tc>
                <a:tc>
                  <a:txBody>
                    <a:bodyPr/>
                    <a:lstStyle/>
                    <a:p>
                      <a:pPr algn="just">
                        <a:lnSpc>
                          <a:spcPct val="115000"/>
                        </a:lnSpc>
                        <a:spcAft>
                          <a:spcPts val="0"/>
                        </a:spcAft>
                      </a:pPr>
                      <a:r>
                        <a:rPr lang="tr-TR" sz="1000" dirty="0"/>
                        <a:t>Merkez ilçede 6,Çayırlı İlçesinde 5,Kemah İlçesinde 10,Kemaliye İlçesinde 5,İliç İlçesinde 7,Tercan İlçesinde 12, Üzümlü İlçesinde 7, Otlukbeli İlçesinde 3,Refahiye İlçesinde 30 köy ve ünite olmak üzere toplam 85 köy ve ünitenin içme suyu şebekesi yapımı projesinin hayata geçirilmesi.</a:t>
                      </a:r>
                    </a:p>
                    <a:p>
                      <a:pPr algn="just">
                        <a:lnSpc>
                          <a:spcPct val="115000"/>
                        </a:lnSpc>
                        <a:spcAft>
                          <a:spcPts val="0"/>
                        </a:spcAft>
                      </a:pPr>
                      <a:r>
                        <a:rPr lang="tr-TR" sz="1000" dirty="0"/>
                        <a:t>Sorumlu : İl Özel İdaresi</a:t>
                      </a:r>
                    </a:p>
                    <a:p>
                      <a:pPr algn="just">
                        <a:lnSpc>
                          <a:spcPct val="115000"/>
                        </a:lnSpc>
                        <a:spcAft>
                          <a:spcPts val="0"/>
                        </a:spcAft>
                      </a:pPr>
                      <a:r>
                        <a:rPr lang="tr-TR" sz="1000" dirty="0"/>
                        <a:t>İşbirliği Yapılacak Kurumlar:İlçe Kaymakamlıkları</a:t>
                      </a:r>
                    </a:p>
                    <a:p>
                      <a:pPr algn="just">
                        <a:lnSpc>
                          <a:spcPct val="115000"/>
                        </a:lnSpc>
                        <a:spcAft>
                          <a:spcPts val="0"/>
                        </a:spcAft>
                      </a:pPr>
                      <a:r>
                        <a:rPr lang="tr-TR" sz="1000" dirty="0"/>
                        <a:t>Toplam Tahmini Maliyet : 18.000.000,00- TL</a:t>
                      </a:r>
                    </a:p>
                    <a:p>
                      <a:pPr algn="just">
                        <a:lnSpc>
                          <a:spcPct val="115000"/>
                        </a:lnSpc>
                        <a:spcAft>
                          <a:spcPts val="0"/>
                        </a:spcAft>
                      </a:pPr>
                      <a:r>
                        <a:rPr lang="tr-TR" sz="1000" dirty="0"/>
                        <a:t>Kontrol Yöntemi : -</a:t>
                      </a:r>
                      <a:endParaRPr lang="tr-TR" sz="1000" dirty="0">
                        <a:latin typeface="Times New Roman"/>
                        <a:ea typeface="Times New Roman"/>
                        <a:cs typeface="Times New Roman"/>
                      </a:endParaRPr>
                    </a:p>
                  </a:txBody>
                  <a:tcPr marL="27632" marR="27632" marT="0" marB="0"/>
                </a:tc>
              </a:tr>
              <a:tr h="723772">
                <a:tc>
                  <a:txBody>
                    <a:bodyPr/>
                    <a:lstStyle/>
                    <a:p>
                      <a:pPr algn="just">
                        <a:lnSpc>
                          <a:spcPct val="115000"/>
                        </a:lnSpc>
                        <a:spcAft>
                          <a:spcPts val="0"/>
                        </a:spcAft>
                      </a:pPr>
                      <a:r>
                        <a:rPr lang="tr-TR" sz="1000" b="1" dirty="0"/>
                        <a:t>Faaliyet 2.1.3</a:t>
                      </a:r>
                      <a:endParaRPr lang="tr-TR" sz="1000" b="1" dirty="0">
                        <a:latin typeface="Times New Roman"/>
                        <a:ea typeface="Times New Roman"/>
                        <a:cs typeface="Times New Roman"/>
                      </a:endParaRPr>
                    </a:p>
                  </a:txBody>
                  <a:tcPr marL="27632" marR="27632" marT="0" marB="0" anchor="ctr"/>
                </a:tc>
                <a:tc>
                  <a:txBody>
                    <a:bodyPr/>
                    <a:lstStyle/>
                    <a:p>
                      <a:pPr algn="just">
                        <a:lnSpc>
                          <a:spcPct val="115000"/>
                        </a:lnSpc>
                        <a:spcAft>
                          <a:spcPts val="0"/>
                        </a:spcAft>
                      </a:pPr>
                      <a:r>
                        <a:rPr lang="tr-TR" sz="1000" dirty="0"/>
                        <a:t>90 Adet köy ve ünitenin içme suyu şebekelerinden onarım ihtiyacı olanların bakım onarım projesinin hayata geçirilmesi.</a:t>
                      </a:r>
                    </a:p>
                    <a:p>
                      <a:pPr algn="just">
                        <a:lnSpc>
                          <a:spcPct val="115000"/>
                        </a:lnSpc>
                        <a:spcAft>
                          <a:spcPts val="0"/>
                        </a:spcAft>
                      </a:pPr>
                      <a:r>
                        <a:rPr lang="tr-TR" sz="1000" dirty="0"/>
                        <a:t>Sorumlu : İl Özel İdaresi</a:t>
                      </a:r>
                    </a:p>
                    <a:p>
                      <a:pPr algn="just">
                        <a:lnSpc>
                          <a:spcPct val="115000"/>
                        </a:lnSpc>
                        <a:spcAft>
                          <a:spcPts val="0"/>
                        </a:spcAft>
                      </a:pPr>
                      <a:r>
                        <a:rPr lang="tr-TR" sz="1000" dirty="0"/>
                        <a:t>İşbirliği Yapılacak Kurumlar:İlçe Kaymakamlıkları</a:t>
                      </a:r>
                    </a:p>
                    <a:p>
                      <a:pPr algn="just">
                        <a:lnSpc>
                          <a:spcPct val="115000"/>
                        </a:lnSpc>
                        <a:spcAft>
                          <a:spcPts val="0"/>
                        </a:spcAft>
                      </a:pPr>
                      <a:r>
                        <a:rPr lang="tr-TR" sz="1000" dirty="0"/>
                        <a:t>Toplam Tahmini Maliyet : 1.200.000,00.-TL</a:t>
                      </a:r>
                    </a:p>
                    <a:p>
                      <a:pPr algn="just">
                        <a:lnSpc>
                          <a:spcPct val="115000"/>
                        </a:lnSpc>
                        <a:spcAft>
                          <a:spcPts val="0"/>
                        </a:spcAft>
                      </a:pPr>
                      <a:r>
                        <a:rPr lang="tr-TR" sz="1000" dirty="0"/>
                        <a:t>Kontrol Yöntemi : -</a:t>
                      </a:r>
                      <a:endParaRPr lang="tr-TR" sz="1000" dirty="0">
                        <a:latin typeface="Times New Roman"/>
                        <a:ea typeface="Times New Roman"/>
                        <a:cs typeface="Times New Roman"/>
                      </a:endParaRPr>
                    </a:p>
                  </a:txBody>
                  <a:tcPr marL="27632" marR="27632" marT="0" marB="0"/>
                </a:tc>
              </a:tr>
              <a:tr h="925387">
                <a:tc>
                  <a:txBody>
                    <a:bodyPr/>
                    <a:lstStyle/>
                    <a:p>
                      <a:pPr algn="just">
                        <a:lnSpc>
                          <a:spcPct val="115000"/>
                        </a:lnSpc>
                        <a:spcAft>
                          <a:spcPts val="0"/>
                        </a:spcAft>
                      </a:pPr>
                      <a:r>
                        <a:rPr lang="tr-TR" sz="1000" b="1" dirty="0"/>
                        <a:t>Faaliyet 2.1.4</a:t>
                      </a:r>
                      <a:endParaRPr lang="tr-TR" sz="1000" b="1" dirty="0">
                        <a:latin typeface="Times New Roman"/>
                        <a:ea typeface="Times New Roman"/>
                        <a:cs typeface="Times New Roman"/>
                      </a:endParaRPr>
                    </a:p>
                  </a:txBody>
                  <a:tcPr marL="27632" marR="27632" marT="0" marB="0" anchor="ctr"/>
                </a:tc>
                <a:tc>
                  <a:txBody>
                    <a:bodyPr/>
                    <a:lstStyle/>
                    <a:p>
                      <a:pPr algn="just">
                        <a:lnSpc>
                          <a:spcPct val="115000"/>
                        </a:lnSpc>
                        <a:spcAft>
                          <a:spcPts val="0"/>
                        </a:spcAft>
                      </a:pPr>
                      <a:r>
                        <a:rPr lang="tr-TR" sz="1000" dirty="0"/>
                        <a:t>524 Adet Köy ve ünitelerde sulama suyu Tesislerinde onarım</a:t>
                      </a:r>
                    </a:p>
                    <a:p>
                      <a:pPr algn="just">
                        <a:lnSpc>
                          <a:spcPct val="115000"/>
                        </a:lnSpc>
                        <a:spcAft>
                          <a:spcPts val="0"/>
                        </a:spcAft>
                      </a:pPr>
                      <a:r>
                        <a:rPr lang="tr-TR" sz="1000" dirty="0"/>
                        <a:t>İhtiyacı olanların bakım onarım projesinin hayata geçirilmesi</a:t>
                      </a:r>
                    </a:p>
                    <a:p>
                      <a:pPr algn="just">
                        <a:lnSpc>
                          <a:spcPct val="115000"/>
                        </a:lnSpc>
                        <a:spcAft>
                          <a:spcPts val="0"/>
                        </a:spcAft>
                      </a:pPr>
                      <a:r>
                        <a:rPr lang="tr-TR" sz="1000" dirty="0"/>
                        <a:t>Sorumlu:İl Özel İdare</a:t>
                      </a:r>
                    </a:p>
                    <a:p>
                      <a:pPr algn="just">
                        <a:lnSpc>
                          <a:spcPct val="115000"/>
                        </a:lnSpc>
                        <a:spcAft>
                          <a:spcPts val="0"/>
                        </a:spcAft>
                      </a:pPr>
                      <a:r>
                        <a:rPr lang="tr-TR" sz="1000" dirty="0"/>
                        <a:t>İşbirliği yapılacak Kurumlar:Kaymakamlıklar</a:t>
                      </a:r>
                    </a:p>
                    <a:p>
                      <a:pPr algn="just">
                        <a:lnSpc>
                          <a:spcPct val="115000"/>
                        </a:lnSpc>
                        <a:spcAft>
                          <a:spcPts val="0"/>
                        </a:spcAft>
                      </a:pPr>
                      <a:r>
                        <a:rPr lang="tr-TR" sz="1000" dirty="0"/>
                        <a:t>Toplam Tahmini Maliyet: 1.100,000,00</a:t>
                      </a:r>
                    </a:p>
                    <a:p>
                      <a:pPr algn="just">
                        <a:lnSpc>
                          <a:spcPct val="115000"/>
                        </a:lnSpc>
                        <a:spcAft>
                          <a:spcPts val="0"/>
                        </a:spcAft>
                      </a:pPr>
                      <a:r>
                        <a:rPr lang="tr-TR" sz="1000" dirty="0"/>
                        <a:t>Kontrol Yöntemi:</a:t>
                      </a:r>
                      <a:endParaRPr lang="tr-TR" sz="1000" dirty="0">
                        <a:latin typeface="Times New Roman"/>
                        <a:ea typeface="Times New Roman"/>
                        <a:cs typeface="Times New Roman"/>
                      </a:endParaRPr>
                    </a:p>
                  </a:txBody>
                  <a:tcPr marL="27632" marR="27632" marT="0" marB="0"/>
                </a:tc>
              </a:tr>
            </a:tbl>
          </a:graphicData>
        </a:graphic>
      </p:graphicFrame>
      <p:graphicFrame>
        <p:nvGraphicFramePr>
          <p:cNvPr id="12" name="11 Tablo"/>
          <p:cNvGraphicFramePr>
            <a:graphicFrameLocks noGrp="1"/>
          </p:cNvGraphicFramePr>
          <p:nvPr/>
        </p:nvGraphicFramePr>
        <p:xfrm>
          <a:off x="1581150" y="9058275"/>
          <a:ext cx="4619625" cy="575499"/>
        </p:xfrm>
        <a:graphic>
          <a:graphicData uri="http://schemas.openxmlformats.org/drawingml/2006/table">
            <a:tbl>
              <a:tblPr>
                <a:tableStyleId>{3C2FFA5D-87B4-456A-9821-1D502468CF0F}</a:tableStyleId>
              </a:tblPr>
              <a:tblGrid>
                <a:gridCol w="4619625"/>
              </a:tblGrid>
              <a:tr h="575499">
                <a:tc>
                  <a:txBody>
                    <a:bodyPr/>
                    <a:lstStyle/>
                    <a:p>
                      <a:pPr algn="just">
                        <a:spcAft>
                          <a:spcPts val="0"/>
                        </a:spcAft>
                      </a:pPr>
                      <a:r>
                        <a:rPr lang="tr-TR" sz="1100" dirty="0"/>
                        <a:t>Sorumlu : İl Özel İdaresi</a:t>
                      </a:r>
                      <a:endParaRPr lang="tr-TR" sz="1200" dirty="0"/>
                    </a:p>
                    <a:p>
                      <a:pPr algn="just">
                        <a:spcAft>
                          <a:spcPts val="0"/>
                        </a:spcAft>
                      </a:pPr>
                      <a:r>
                        <a:rPr lang="tr-TR" sz="1100" dirty="0"/>
                        <a:t>İşbirliği Yapılacak Kurumlar: -</a:t>
                      </a:r>
                      <a:endParaRPr lang="tr-TR" sz="1200" dirty="0"/>
                    </a:p>
                    <a:p>
                      <a:pPr algn="just">
                        <a:spcAft>
                          <a:spcPts val="0"/>
                        </a:spcAft>
                      </a:pPr>
                      <a:r>
                        <a:rPr lang="tr-TR" sz="1100" dirty="0"/>
                        <a:t>Toplam Tahmini Maliyet : 6.700.000,00TL</a:t>
                      </a:r>
                      <a:endParaRPr lang="tr-TR" sz="1200" dirty="0">
                        <a:latin typeface="Times New Roman"/>
                        <a:ea typeface="Times New Roman"/>
                      </a:endParaRPr>
                    </a:p>
                  </a:txBody>
                  <a:tcPr marL="89535" marR="89535"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TAŞIYORUZ</a:t>
            </a: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911352" y="795528"/>
            <a:ext cx="6080760" cy="182880"/>
          </a:xfrm>
          <a:prstGeom prst="rect">
            <a:avLst/>
          </a:prstGeom>
        </p:spPr>
        <p:txBody>
          <a:bodyPr lIns="0" tIns="0" rIns="0" bIns="0">
            <a:noAutofit/>
          </a:bodyPr>
          <a:lstStyle/>
          <a:p>
            <a:pPr marL="5029200" indent="0">
              <a:spcAft>
                <a:spcPts val="210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911352" y="3075432"/>
            <a:ext cx="6080760" cy="2478024"/>
          </a:xfrm>
          <a:prstGeom prst="rect">
            <a:avLst/>
          </a:prstGeom>
        </p:spPr>
        <p:txBody>
          <a:bodyPr lIns="0" tIns="0" rIns="0" bIns="0">
            <a:noAutofit/>
          </a:bodyPr>
          <a:lstStyle/>
          <a:p>
            <a:pPr marL="12700" marR="228600" indent="457200">
              <a:lnSpc>
                <a:spcPts val="1800"/>
              </a:lnSpc>
              <a:spcBef>
                <a:spcPts val="630"/>
              </a:spcBef>
            </a:pPr>
            <a:endParaRPr lang="tr" sz="1000" spc="-50" dirty="0">
              <a:solidFill>
                <a:srgbClr val="1F1919"/>
              </a:solidFill>
              <a:latin typeface="Lucida Sans Unicode"/>
            </a:endParaRPr>
          </a:p>
        </p:txBody>
      </p:sp>
      <p:sp>
        <p:nvSpPr>
          <p:cNvPr id="8" name="7 Dikdörtgen"/>
          <p:cNvSpPr/>
          <p:nvPr/>
        </p:nvSpPr>
        <p:spPr>
          <a:xfrm>
            <a:off x="911352" y="8058912"/>
            <a:ext cx="6080760" cy="338328"/>
          </a:xfrm>
          <a:prstGeom prst="rect">
            <a:avLst/>
          </a:prstGeom>
        </p:spPr>
        <p:txBody>
          <a:bodyPr lIns="0" tIns="0" rIns="0" bIns="0">
            <a:noAutofit/>
          </a:bodyPr>
          <a:lstStyle/>
          <a:p>
            <a:pPr marL="12700" marR="228600" indent="457200">
              <a:lnSpc>
                <a:spcPts val="1344"/>
              </a:lnSpc>
              <a:spcBef>
                <a:spcPts val="420"/>
              </a:spcBef>
              <a:spcAft>
                <a:spcPts val="420"/>
              </a:spcAft>
            </a:pPr>
            <a:endParaRPr lang="tr" sz="1000" spc="-50" dirty="0">
              <a:solidFill>
                <a:srgbClr val="1F1919"/>
              </a:solidFill>
              <a:latin typeface="Lucida Sans Unicode"/>
            </a:endParaRPr>
          </a:p>
        </p:txBody>
      </p:sp>
      <p:sp>
        <p:nvSpPr>
          <p:cNvPr id="9" name="8 Dikdörtgen"/>
          <p:cNvSpPr/>
          <p:nvPr/>
        </p:nvSpPr>
        <p:spPr>
          <a:xfrm>
            <a:off x="911352" y="8506968"/>
            <a:ext cx="6080760" cy="783336"/>
          </a:xfrm>
          <a:prstGeom prst="rect">
            <a:avLst/>
          </a:prstGeom>
        </p:spPr>
        <p:txBody>
          <a:bodyPr lIns="0" tIns="0" rIns="0" bIns="0">
            <a:noAutofit/>
          </a:bodyPr>
          <a:lstStyle/>
          <a:p>
            <a:pPr marL="12700" marR="228600" indent="457200">
              <a:lnSpc>
                <a:spcPts val="1320"/>
              </a:lnSpc>
              <a:spcBef>
                <a:spcPts val="420"/>
              </a:spcBef>
              <a:spcAft>
                <a:spcPts val="420"/>
              </a:spcAft>
            </a:pPr>
            <a:endParaRPr lang="tr" sz="1000" spc="-50" dirty="0">
              <a:solidFill>
                <a:srgbClr val="1F1919"/>
              </a:solidFill>
              <a:latin typeface="Lucida Sans Unicode"/>
            </a:endParaRPr>
          </a:p>
        </p:txBody>
      </p:sp>
      <p:sp>
        <p:nvSpPr>
          <p:cNvPr id="10" name="9 Dikdörtgen"/>
          <p:cNvSpPr/>
          <p:nvPr/>
        </p:nvSpPr>
        <p:spPr>
          <a:xfrm>
            <a:off x="6333744" y="9698736"/>
            <a:ext cx="478536" cy="335280"/>
          </a:xfrm>
          <a:prstGeom prst="rect">
            <a:avLst/>
          </a:prstGeom>
        </p:spPr>
        <p:txBody>
          <a:bodyPr lIns="0" tIns="0" rIns="0" bIns="0">
            <a:noAutofit/>
          </a:bodyPr>
          <a:lstStyle/>
          <a:p>
            <a:endParaRPr/>
          </a:p>
        </p:txBody>
      </p:sp>
      <p:graphicFrame>
        <p:nvGraphicFramePr>
          <p:cNvPr id="11" name="10 Tablo"/>
          <p:cNvGraphicFramePr>
            <a:graphicFrameLocks noGrp="1"/>
          </p:cNvGraphicFramePr>
          <p:nvPr/>
        </p:nvGraphicFramePr>
        <p:xfrm>
          <a:off x="1066782" y="1918471"/>
          <a:ext cx="5357850" cy="5958840"/>
        </p:xfrm>
        <a:graphic>
          <a:graphicData uri="http://schemas.openxmlformats.org/drawingml/2006/table">
            <a:tbl>
              <a:tblPr>
                <a:tableStyleId>{3C2FFA5D-87B4-456A-9821-1D502468CF0F}</a:tableStyleId>
              </a:tblPr>
              <a:tblGrid>
                <a:gridCol w="1317789"/>
                <a:gridCol w="4040061"/>
              </a:tblGrid>
              <a:tr h="425805">
                <a:tc>
                  <a:txBody>
                    <a:bodyPr/>
                    <a:lstStyle/>
                    <a:p>
                      <a:pPr algn="just">
                        <a:lnSpc>
                          <a:spcPct val="115000"/>
                        </a:lnSpc>
                        <a:spcAft>
                          <a:spcPts val="0"/>
                        </a:spcAft>
                      </a:pPr>
                      <a:r>
                        <a:rPr lang="tr-TR" sz="1000" b="1" dirty="0"/>
                        <a:t>Stratejik </a:t>
                      </a:r>
                    </a:p>
                    <a:p>
                      <a:pPr algn="just">
                        <a:lnSpc>
                          <a:spcPct val="115000"/>
                        </a:lnSpc>
                        <a:spcAft>
                          <a:spcPts val="0"/>
                        </a:spcAft>
                      </a:pPr>
                      <a:r>
                        <a:rPr lang="tr-TR" sz="1000" b="1" dirty="0"/>
                        <a:t>Amaç 3</a:t>
                      </a:r>
                      <a:endParaRPr lang="tr-TR" sz="1000" b="1" dirty="0">
                        <a:latin typeface="Times New Roman"/>
                        <a:ea typeface="Times New Roman"/>
                        <a:cs typeface="Times New Roman"/>
                      </a:endParaRPr>
                    </a:p>
                  </a:txBody>
                  <a:tcPr marL="33214" marR="33214" marT="0" marB="0" anchor="ctr"/>
                </a:tc>
                <a:tc>
                  <a:txBody>
                    <a:bodyPr/>
                    <a:lstStyle/>
                    <a:p>
                      <a:pPr algn="just">
                        <a:lnSpc>
                          <a:spcPct val="115000"/>
                        </a:lnSpc>
                        <a:spcAft>
                          <a:spcPts val="0"/>
                        </a:spcAft>
                      </a:pPr>
                      <a:r>
                        <a:rPr lang="tr-TR" sz="1000" dirty="0"/>
                        <a:t>Kırsal kesimdeki yaşam kalitesinin yükseltilmesini sağlamak amacıyla sulama suyu sorunlarını gidermeye yönelik inşaat ve tesis yapımı hizmetleri sunulacaktır.</a:t>
                      </a:r>
                      <a:endParaRPr lang="tr-TR" sz="1000" dirty="0">
                        <a:latin typeface="Times New Roman"/>
                        <a:ea typeface="Times New Roman"/>
                        <a:cs typeface="Times New Roman"/>
                      </a:endParaRPr>
                    </a:p>
                  </a:txBody>
                  <a:tcPr marL="33214" marR="33214" marT="0" marB="0" anchor="ctr"/>
                </a:tc>
              </a:tr>
              <a:tr h="567739">
                <a:tc>
                  <a:txBody>
                    <a:bodyPr/>
                    <a:lstStyle/>
                    <a:p>
                      <a:pPr algn="just">
                        <a:lnSpc>
                          <a:spcPct val="115000"/>
                        </a:lnSpc>
                        <a:spcAft>
                          <a:spcPts val="0"/>
                        </a:spcAft>
                      </a:pPr>
                      <a:r>
                        <a:rPr lang="tr-TR" sz="1000" b="1" dirty="0"/>
                        <a:t>Hedef 3.1 </a:t>
                      </a:r>
                      <a:endParaRPr lang="tr-TR" sz="1000" b="1" dirty="0">
                        <a:latin typeface="Times New Roman"/>
                        <a:ea typeface="Times New Roman"/>
                        <a:cs typeface="Times New Roman"/>
                      </a:endParaRPr>
                    </a:p>
                  </a:txBody>
                  <a:tcPr marL="33214" marR="33214" marT="0" marB="0" anchor="ctr"/>
                </a:tc>
                <a:tc>
                  <a:txBody>
                    <a:bodyPr/>
                    <a:lstStyle/>
                    <a:p>
                      <a:pPr algn="just">
                        <a:lnSpc>
                          <a:spcPct val="115000"/>
                        </a:lnSpc>
                        <a:spcAft>
                          <a:spcPts val="0"/>
                        </a:spcAft>
                      </a:pPr>
                      <a:r>
                        <a:rPr lang="tr-TR" sz="1000" dirty="0"/>
                        <a:t>2020 yılı sonuna kadar sulana bilir köylerin  sulama tesislerini tamamlamak Köyde yaşayan vatandaşların geçim kaynakları olan tarım ürünlerinin verimini artırmak ve Köyden Kente göçü önlemek daha kaliteli bir hayat </a:t>
                      </a:r>
                      <a:r>
                        <a:rPr lang="tr-TR" sz="1000" dirty="0" smtClean="0"/>
                        <a:t>standardını </a:t>
                      </a:r>
                      <a:r>
                        <a:rPr lang="tr-TR" sz="1000" dirty="0"/>
                        <a:t>yükseltmek.</a:t>
                      </a:r>
                      <a:endParaRPr lang="tr-TR" sz="1000" dirty="0">
                        <a:latin typeface="Times New Roman"/>
                        <a:ea typeface="Times New Roman"/>
                        <a:cs typeface="Times New Roman"/>
                      </a:endParaRPr>
                    </a:p>
                  </a:txBody>
                  <a:tcPr marL="33214" marR="33214" marT="0" marB="0"/>
                </a:tc>
              </a:tr>
              <a:tr h="1135479">
                <a:tc>
                  <a:txBody>
                    <a:bodyPr/>
                    <a:lstStyle/>
                    <a:p>
                      <a:pPr algn="l">
                        <a:lnSpc>
                          <a:spcPct val="115000"/>
                        </a:lnSpc>
                        <a:spcAft>
                          <a:spcPts val="0"/>
                        </a:spcAft>
                      </a:pPr>
                      <a:r>
                        <a:rPr lang="tr-TR" sz="1000" b="1" dirty="0"/>
                        <a:t>Performans </a:t>
                      </a:r>
                    </a:p>
                    <a:p>
                      <a:pPr algn="just">
                        <a:lnSpc>
                          <a:spcPct val="115000"/>
                        </a:lnSpc>
                        <a:spcAft>
                          <a:spcPts val="0"/>
                        </a:spcAft>
                      </a:pPr>
                      <a:r>
                        <a:rPr lang="tr-TR" sz="1000" b="1" dirty="0"/>
                        <a:t>Göstergeleri</a:t>
                      </a:r>
                      <a:endParaRPr lang="tr-TR" sz="1000" b="1" dirty="0">
                        <a:latin typeface="Times New Roman"/>
                        <a:ea typeface="Times New Roman"/>
                        <a:cs typeface="Times New Roman"/>
                      </a:endParaRPr>
                    </a:p>
                  </a:txBody>
                  <a:tcPr marL="33214" marR="33214" marT="0" marB="0" anchor="ctr"/>
                </a:tc>
                <a:tc>
                  <a:txBody>
                    <a:bodyPr/>
                    <a:lstStyle/>
                    <a:p>
                      <a:pPr algn="just">
                        <a:lnSpc>
                          <a:spcPct val="115000"/>
                        </a:lnSpc>
                        <a:spcAft>
                          <a:spcPts val="0"/>
                        </a:spcAft>
                      </a:pPr>
                      <a:r>
                        <a:rPr lang="tr-TR" sz="1000" dirty="0"/>
                        <a:t>Girdi : Personel,iş makinesi, sulama suyu borusu ve ek parçalarının sayısı,kanal ve sanat yapısı sayısı,çimento miktarı,kaldır götür araç sayısı, mali kaynak,</a:t>
                      </a:r>
                    </a:p>
                    <a:p>
                      <a:pPr algn="just">
                        <a:lnSpc>
                          <a:spcPct val="115000"/>
                        </a:lnSpc>
                        <a:spcAft>
                          <a:spcPts val="0"/>
                        </a:spcAft>
                      </a:pPr>
                      <a:r>
                        <a:rPr lang="tr-TR" sz="1000" dirty="0"/>
                        <a:t>Çıktı :Sulama suyu kanal uzunluğu,sulama suyuna kavuşan köy sayısı,</a:t>
                      </a:r>
                    </a:p>
                    <a:p>
                      <a:pPr algn="just">
                        <a:lnSpc>
                          <a:spcPct val="115000"/>
                        </a:lnSpc>
                        <a:spcAft>
                          <a:spcPts val="0"/>
                        </a:spcAft>
                      </a:pPr>
                      <a:r>
                        <a:rPr lang="tr-TR" sz="1000" dirty="0"/>
                        <a:t>Sonuç : sulama suyu   bulunan köy ve tesis  sayısı </a:t>
                      </a:r>
                    </a:p>
                    <a:p>
                      <a:pPr algn="just">
                        <a:lnSpc>
                          <a:spcPct val="115000"/>
                        </a:lnSpc>
                        <a:spcAft>
                          <a:spcPts val="0"/>
                        </a:spcAft>
                      </a:pPr>
                      <a:r>
                        <a:rPr lang="tr-TR" sz="1000" dirty="0"/>
                        <a:t>Verimlilik : Sulama tesisi yapımı maliyet</a:t>
                      </a:r>
                    </a:p>
                    <a:p>
                      <a:pPr algn="just">
                        <a:lnSpc>
                          <a:spcPct val="115000"/>
                        </a:lnSpc>
                        <a:spcAft>
                          <a:spcPts val="0"/>
                        </a:spcAft>
                      </a:pPr>
                      <a:r>
                        <a:rPr lang="tr-TR" sz="1000" dirty="0"/>
                        <a:t>Kalite : Sorunsuz olan arazi sayısı</a:t>
                      </a:r>
                      <a:endParaRPr lang="tr-TR" sz="1000" dirty="0">
                        <a:latin typeface="Times New Roman"/>
                        <a:ea typeface="Times New Roman"/>
                        <a:cs typeface="Times New Roman"/>
                      </a:endParaRPr>
                    </a:p>
                  </a:txBody>
                  <a:tcPr marL="33214" marR="33214" marT="0" marB="0"/>
                </a:tc>
              </a:tr>
              <a:tr h="851609">
                <a:tc>
                  <a:txBody>
                    <a:bodyPr/>
                    <a:lstStyle/>
                    <a:p>
                      <a:pPr algn="just">
                        <a:lnSpc>
                          <a:spcPct val="115000"/>
                        </a:lnSpc>
                        <a:spcAft>
                          <a:spcPts val="0"/>
                        </a:spcAft>
                      </a:pPr>
                      <a:r>
                        <a:rPr lang="tr-TR" sz="1000" b="1" dirty="0"/>
                        <a:t>Faaliyet 3.1.1</a:t>
                      </a:r>
                      <a:endParaRPr lang="tr-TR" sz="1000" b="1" dirty="0">
                        <a:latin typeface="Times New Roman"/>
                        <a:ea typeface="Times New Roman"/>
                        <a:cs typeface="Times New Roman"/>
                      </a:endParaRPr>
                    </a:p>
                  </a:txBody>
                  <a:tcPr marL="33214" marR="33214" marT="0" marB="0" anchor="ctr"/>
                </a:tc>
                <a:tc>
                  <a:txBody>
                    <a:bodyPr/>
                    <a:lstStyle/>
                    <a:p>
                      <a:pPr algn="just">
                        <a:lnSpc>
                          <a:spcPct val="115000"/>
                        </a:lnSpc>
                        <a:spcAft>
                          <a:spcPts val="0"/>
                        </a:spcAft>
                      </a:pPr>
                      <a:r>
                        <a:rPr lang="tr-TR" sz="1000" dirty="0"/>
                        <a:t>sulama suyu ihtiyacı olan köy ve arazilerin tespit edilmesi, envanterin çıkarılması.</a:t>
                      </a:r>
                    </a:p>
                    <a:p>
                      <a:pPr algn="just">
                        <a:lnSpc>
                          <a:spcPct val="115000"/>
                        </a:lnSpc>
                        <a:spcAft>
                          <a:spcPts val="0"/>
                        </a:spcAft>
                      </a:pPr>
                      <a:r>
                        <a:rPr lang="tr-TR" sz="1000" dirty="0"/>
                        <a:t>Sorumlu : İl Özel İdaresi</a:t>
                      </a:r>
                    </a:p>
                    <a:p>
                      <a:pPr algn="just">
                        <a:lnSpc>
                          <a:spcPct val="115000"/>
                        </a:lnSpc>
                        <a:spcAft>
                          <a:spcPts val="0"/>
                        </a:spcAft>
                      </a:pPr>
                      <a:r>
                        <a:rPr lang="tr-TR" sz="1000" dirty="0"/>
                        <a:t>İşbirliği Yapılacak Kurumlar:İlçe Kaymakamlıkları</a:t>
                      </a:r>
                    </a:p>
                    <a:p>
                      <a:pPr algn="just">
                        <a:lnSpc>
                          <a:spcPct val="115000"/>
                        </a:lnSpc>
                        <a:spcAft>
                          <a:spcPts val="0"/>
                        </a:spcAft>
                      </a:pPr>
                      <a:r>
                        <a:rPr lang="tr-TR" sz="1000" dirty="0"/>
                        <a:t>Toplam Tahmini Maliyet :810.000,00.-TL.</a:t>
                      </a:r>
                    </a:p>
                    <a:p>
                      <a:pPr algn="just">
                        <a:lnSpc>
                          <a:spcPct val="115000"/>
                        </a:lnSpc>
                        <a:spcAft>
                          <a:spcPts val="0"/>
                        </a:spcAft>
                      </a:pPr>
                      <a:r>
                        <a:rPr lang="tr-TR" sz="1000" dirty="0"/>
                        <a:t>Kontrol Yöntemi : -</a:t>
                      </a:r>
                      <a:endParaRPr lang="tr-TR" sz="1000" dirty="0">
                        <a:latin typeface="Times New Roman"/>
                        <a:ea typeface="Times New Roman"/>
                        <a:cs typeface="Times New Roman"/>
                      </a:endParaRPr>
                    </a:p>
                  </a:txBody>
                  <a:tcPr marL="33214" marR="33214" marT="0" marB="0"/>
                </a:tc>
              </a:tr>
              <a:tr h="1277415">
                <a:tc>
                  <a:txBody>
                    <a:bodyPr/>
                    <a:lstStyle/>
                    <a:p>
                      <a:pPr algn="just">
                        <a:lnSpc>
                          <a:spcPct val="115000"/>
                        </a:lnSpc>
                        <a:spcAft>
                          <a:spcPts val="0"/>
                        </a:spcAft>
                      </a:pPr>
                      <a:r>
                        <a:rPr lang="tr-TR" sz="1000" b="1" dirty="0"/>
                        <a:t>Faaliyet 3.1.2</a:t>
                      </a:r>
                      <a:endParaRPr lang="tr-TR" sz="1000" b="1" dirty="0">
                        <a:latin typeface="Times New Roman"/>
                        <a:ea typeface="Times New Roman"/>
                        <a:cs typeface="Times New Roman"/>
                      </a:endParaRPr>
                    </a:p>
                  </a:txBody>
                  <a:tcPr marL="33214" marR="33214" marT="0" marB="0" anchor="ctr"/>
                </a:tc>
                <a:tc>
                  <a:txBody>
                    <a:bodyPr/>
                    <a:lstStyle/>
                    <a:p>
                      <a:pPr algn="just">
                        <a:lnSpc>
                          <a:spcPct val="115000"/>
                        </a:lnSpc>
                        <a:spcAft>
                          <a:spcPts val="0"/>
                        </a:spcAft>
                      </a:pPr>
                      <a:r>
                        <a:rPr lang="tr-TR" sz="1000" dirty="0"/>
                        <a:t>Merkez ilçede 16,Çayırlı İlçesinde 8,Kemah İlçesinde 3,Kemaliye İlçesinde 5,İliç İlçesinde 9,Tercan İlçesinde 16, Üzümlü İlçesinde 6, Otlukbeli İlçesinde 2,Refahiye İlçesinde 4 köy ve ünite olmak üzere toplam 69 köy sulama suyu tesisi yapımı projesinin hayata geçirilmesi.</a:t>
                      </a:r>
                    </a:p>
                    <a:p>
                      <a:pPr algn="just">
                        <a:lnSpc>
                          <a:spcPct val="115000"/>
                        </a:lnSpc>
                        <a:spcAft>
                          <a:spcPts val="0"/>
                        </a:spcAft>
                      </a:pPr>
                      <a:r>
                        <a:rPr lang="tr-TR" sz="1000" dirty="0"/>
                        <a:t>Sorumlu : İl Özel İdaresi</a:t>
                      </a:r>
                    </a:p>
                    <a:p>
                      <a:pPr algn="just">
                        <a:lnSpc>
                          <a:spcPct val="115000"/>
                        </a:lnSpc>
                        <a:spcAft>
                          <a:spcPts val="0"/>
                        </a:spcAft>
                      </a:pPr>
                      <a:r>
                        <a:rPr lang="tr-TR" sz="1000" dirty="0"/>
                        <a:t>İşbirliği Yapılacak Kurumlar:İlçe Kaymakamlıkları</a:t>
                      </a:r>
                    </a:p>
                    <a:p>
                      <a:pPr algn="just">
                        <a:lnSpc>
                          <a:spcPct val="115000"/>
                        </a:lnSpc>
                        <a:spcAft>
                          <a:spcPts val="0"/>
                        </a:spcAft>
                      </a:pPr>
                      <a:r>
                        <a:rPr lang="tr-TR" sz="1000" dirty="0"/>
                        <a:t>Toplam Tahmini Maliyet : 7.600.000,00- TL</a:t>
                      </a:r>
                    </a:p>
                    <a:p>
                      <a:pPr algn="just">
                        <a:lnSpc>
                          <a:spcPct val="115000"/>
                        </a:lnSpc>
                        <a:spcAft>
                          <a:spcPts val="0"/>
                        </a:spcAft>
                      </a:pPr>
                      <a:r>
                        <a:rPr lang="tr-TR" sz="1000" dirty="0"/>
                        <a:t>Kontrol Yöntemi : -</a:t>
                      </a:r>
                      <a:endParaRPr lang="tr-TR" sz="1000" dirty="0">
                        <a:latin typeface="Times New Roman"/>
                        <a:ea typeface="Times New Roman"/>
                        <a:cs typeface="Times New Roman"/>
                      </a:endParaRPr>
                    </a:p>
                  </a:txBody>
                  <a:tcPr marL="33214" marR="33214" marT="0" marB="0"/>
                </a:tc>
              </a:tr>
              <a:tr h="851609">
                <a:tc>
                  <a:txBody>
                    <a:bodyPr/>
                    <a:lstStyle/>
                    <a:p>
                      <a:pPr algn="just">
                        <a:lnSpc>
                          <a:spcPct val="115000"/>
                        </a:lnSpc>
                        <a:spcAft>
                          <a:spcPts val="0"/>
                        </a:spcAft>
                      </a:pPr>
                      <a:r>
                        <a:rPr lang="tr-TR" sz="1000" b="1" dirty="0"/>
                        <a:t>Faaliyet 3.1.3</a:t>
                      </a:r>
                      <a:endParaRPr lang="tr-TR" sz="1000" b="1" dirty="0">
                        <a:latin typeface="Times New Roman"/>
                        <a:ea typeface="Times New Roman"/>
                        <a:cs typeface="Times New Roman"/>
                      </a:endParaRPr>
                    </a:p>
                  </a:txBody>
                  <a:tcPr marL="33214" marR="33214" marT="0" marB="0" anchor="ctr"/>
                </a:tc>
                <a:tc>
                  <a:txBody>
                    <a:bodyPr/>
                    <a:lstStyle/>
                    <a:p>
                      <a:pPr algn="just">
                        <a:lnSpc>
                          <a:spcPct val="115000"/>
                        </a:lnSpc>
                        <a:spcAft>
                          <a:spcPts val="0"/>
                        </a:spcAft>
                      </a:pPr>
                      <a:r>
                        <a:rPr lang="tr-TR" sz="1000" dirty="0"/>
                        <a:t>125 Adet köy sulana bilir arazinin sulama suyu tesisi onarım ihtiyacı olanların bakım onarım projesinin hayata geçirilmesi.</a:t>
                      </a:r>
                    </a:p>
                    <a:p>
                      <a:pPr algn="just">
                        <a:lnSpc>
                          <a:spcPct val="115000"/>
                        </a:lnSpc>
                        <a:spcAft>
                          <a:spcPts val="0"/>
                        </a:spcAft>
                      </a:pPr>
                      <a:r>
                        <a:rPr lang="tr-TR" sz="1000" dirty="0"/>
                        <a:t>Sorumlu : İl Özel İdaresi</a:t>
                      </a:r>
                    </a:p>
                    <a:p>
                      <a:pPr algn="just">
                        <a:lnSpc>
                          <a:spcPct val="115000"/>
                        </a:lnSpc>
                        <a:spcAft>
                          <a:spcPts val="0"/>
                        </a:spcAft>
                      </a:pPr>
                      <a:r>
                        <a:rPr lang="tr-TR" sz="1000" dirty="0"/>
                        <a:t>İşbirliği Yapılacak Kurumlar:İlçe Kaymakamlıkları</a:t>
                      </a:r>
                    </a:p>
                    <a:p>
                      <a:pPr algn="just">
                        <a:lnSpc>
                          <a:spcPct val="115000"/>
                        </a:lnSpc>
                        <a:spcAft>
                          <a:spcPts val="0"/>
                        </a:spcAft>
                      </a:pPr>
                      <a:r>
                        <a:rPr lang="tr-TR" sz="1000" dirty="0"/>
                        <a:t>Toplam Tahmini Maliyet :1. 600.000,00.-TL</a:t>
                      </a:r>
                    </a:p>
                    <a:p>
                      <a:pPr algn="just">
                        <a:lnSpc>
                          <a:spcPct val="115000"/>
                        </a:lnSpc>
                        <a:spcAft>
                          <a:spcPts val="0"/>
                        </a:spcAft>
                      </a:pPr>
                      <a:r>
                        <a:rPr lang="tr-TR" sz="1000" dirty="0"/>
                        <a:t>Kontrol Yöntemi : -</a:t>
                      </a:r>
                      <a:endParaRPr lang="tr-TR" sz="1000" dirty="0">
                        <a:latin typeface="Times New Roman"/>
                        <a:ea typeface="Times New Roman"/>
                        <a:cs typeface="Times New Roman"/>
                      </a:endParaRPr>
                    </a:p>
                  </a:txBody>
                  <a:tcPr marL="33214" marR="33214" marT="0" marB="0"/>
                </a:tc>
              </a:tr>
            </a:tbl>
          </a:graphicData>
        </a:graphic>
      </p:graphicFrame>
      <p:graphicFrame>
        <p:nvGraphicFramePr>
          <p:cNvPr id="12" name="11 Tablo"/>
          <p:cNvGraphicFramePr>
            <a:graphicFrameLocks noGrp="1"/>
          </p:cNvGraphicFramePr>
          <p:nvPr/>
        </p:nvGraphicFramePr>
        <p:xfrm>
          <a:off x="1066781" y="7847824"/>
          <a:ext cx="5357850" cy="902538"/>
        </p:xfrm>
        <a:graphic>
          <a:graphicData uri="http://schemas.openxmlformats.org/drawingml/2006/table">
            <a:tbl>
              <a:tblPr>
                <a:tableStyleId>{3C2FFA5D-87B4-456A-9821-1D502468CF0F}</a:tableStyleId>
              </a:tblPr>
              <a:tblGrid>
                <a:gridCol w="1317790"/>
                <a:gridCol w="4040060"/>
              </a:tblGrid>
              <a:tr h="902538">
                <a:tc>
                  <a:txBody>
                    <a:bodyPr/>
                    <a:lstStyle/>
                    <a:p>
                      <a:pPr algn="just">
                        <a:lnSpc>
                          <a:spcPct val="115000"/>
                        </a:lnSpc>
                        <a:spcAft>
                          <a:spcPts val="0"/>
                        </a:spcAft>
                      </a:pPr>
                      <a:r>
                        <a:rPr lang="tr-TR" sz="1000" b="1" dirty="0"/>
                        <a:t>Faaliyet 3.1.4</a:t>
                      </a:r>
                      <a:endParaRPr lang="tr-TR" sz="1000" b="1" dirty="0">
                        <a:latin typeface="Times New Roman"/>
                        <a:ea typeface="Times New Roman"/>
                        <a:cs typeface="Times New Roman"/>
                      </a:endParaRPr>
                    </a:p>
                  </a:txBody>
                  <a:tcPr marL="59130" marR="59130" marT="0" marB="0" anchor="ctr"/>
                </a:tc>
                <a:tc>
                  <a:txBody>
                    <a:bodyPr/>
                    <a:lstStyle/>
                    <a:p>
                      <a:pPr algn="just">
                        <a:lnSpc>
                          <a:spcPct val="115000"/>
                        </a:lnSpc>
                        <a:spcAft>
                          <a:spcPts val="0"/>
                        </a:spcAft>
                      </a:pPr>
                      <a:r>
                        <a:rPr lang="tr-TR" sz="1000" dirty="0"/>
                        <a:t>Doğal sulama tesisinin kurulması projenin hayata geçirilmesi</a:t>
                      </a:r>
                    </a:p>
                    <a:p>
                      <a:pPr algn="just">
                        <a:lnSpc>
                          <a:spcPct val="115000"/>
                        </a:lnSpc>
                        <a:spcAft>
                          <a:spcPts val="0"/>
                        </a:spcAft>
                      </a:pPr>
                      <a:r>
                        <a:rPr lang="tr-TR" sz="1000" dirty="0"/>
                        <a:t>Sorumlu : İl Özel İdaresi</a:t>
                      </a:r>
                    </a:p>
                    <a:p>
                      <a:pPr algn="just">
                        <a:lnSpc>
                          <a:spcPct val="115000"/>
                        </a:lnSpc>
                        <a:spcAft>
                          <a:spcPts val="0"/>
                        </a:spcAft>
                      </a:pPr>
                      <a:r>
                        <a:rPr lang="tr-TR" sz="1000" dirty="0"/>
                        <a:t>İşbirliği Yapılacak Kurumlar: -</a:t>
                      </a:r>
                    </a:p>
                    <a:p>
                      <a:pPr algn="just">
                        <a:lnSpc>
                          <a:spcPct val="115000"/>
                        </a:lnSpc>
                        <a:spcAft>
                          <a:spcPts val="0"/>
                        </a:spcAft>
                      </a:pPr>
                      <a:r>
                        <a:rPr lang="tr-TR" sz="1000" dirty="0"/>
                        <a:t>Toplam Tahmini Maliyet : 6.700.000,00TL</a:t>
                      </a:r>
                    </a:p>
                    <a:p>
                      <a:pPr algn="just">
                        <a:lnSpc>
                          <a:spcPct val="115000"/>
                        </a:lnSpc>
                        <a:spcAft>
                          <a:spcPts val="0"/>
                        </a:spcAft>
                      </a:pPr>
                      <a:r>
                        <a:rPr lang="tr-TR" sz="1000" dirty="0"/>
                        <a:t>Kontrol Yöntemi : -</a:t>
                      </a:r>
                      <a:endParaRPr lang="tr-TR" sz="1000" dirty="0">
                        <a:latin typeface="Times New Roman"/>
                        <a:ea typeface="Times New Roman"/>
                        <a:cs typeface="Times New Roman"/>
                      </a:endParaRPr>
                    </a:p>
                  </a:txBody>
                  <a:tcPr marL="59130" marR="5913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a:t>
            </a:r>
            <a:r>
              <a:rPr lang="en-US" sz="600">
                <a:solidFill>
                  <a:srgbClr val="FA273F"/>
                </a:solidFill>
                <a:latin typeface="Lucida Sans Unicode"/>
              </a:rPr>
              <a:t>PLAN</a:t>
            </a:r>
          </a:p>
        </p:txBody>
      </p:sp>
      <p:sp>
        <p:nvSpPr>
          <p:cNvPr id="3" name="2 Dikdörtgen"/>
          <p:cNvSpPr/>
          <p:nvPr/>
        </p:nvSpPr>
        <p:spPr>
          <a:xfrm>
            <a:off x="722376" y="795528"/>
            <a:ext cx="1121664"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İL ÖZEL İDARESİ</a:t>
            </a:r>
          </a:p>
        </p:txBody>
      </p:sp>
      <p:sp>
        <p:nvSpPr>
          <p:cNvPr id="5" name="4 Dikdörtgen"/>
          <p:cNvSpPr/>
          <p:nvPr/>
        </p:nvSpPr>
        <p:spPr>
          <a:xfrm>
            <a:off x="792480" y="1423416"/>
            <a:ext cx="2392680" cy="1033272"/>
          </a:xfrm>
          <a:prstGeom prst="rect">
            <a:avLst/>
          </a:prstGeom>
        </p:spPr>
        <p:txBody>
          <a:bodyPr lIns="0" tIns="0" rIns="0" bIns="0">
            <a:noAutofit/>
          </a:bodyPr>
          <a:lstStyle/>
          <a:p>
            <a:pPr marR="50800" indent="457200" algn="just">
              <a:lnSpc>
                <a:spcPts val="1344"/>
              </a:lnSpc>
              <a:spcAft>
                <a:spcPts val="420"/>
              </a:spcAft>
            </a:pPr>
            <a:endParaRPr lang="tr" sz="1000" spc="-50" dirty="0">
              <a:solidFill>
                <a:srgbClr val="1F1919"/>
              </a:solidFill>
              <a:latin typeface="Lucida Sans Unicode"/>
            </a:endParaRPr>
          </a:p>
        </p:txBody>
      </p:sp>
      <p:sp>
        <p:nvSpPr>
          <p:cNvPr id="8" name="7 Dikdörtgen"/>
          <p:cNvSpPr/>
          <p:nvPr/>
        </p:nvSpPr>
        <p:spPr>
          <a:xfrm>
            <a:off x="786384" y="5053584"/>
            <a:ext cx="5843016" cy="2374392"/>
          </a:xfrm>
          <a:prstGeom prst="rect">
            <a:avLst/>
          </a:prstGeom>
        </p:spPr>
        <p:txBody>
          <a:bodyPr lIns="0" tIns="0" rIns="0" bIns="0">
            <a:noAutofit/>
          </a:bodyPr>
          <a:lstStyle/>
          <a:p>
            <a:pPr marL="12700" marR="12700" indent="457200" algn="just">
              <a:lnSpc>
                <a:spcPts val="1320"/>
              </a:lnSpc>
              <a:spcBef>
                <a:spcPts val="420"/>
              </a:spcBef>
              <a:spcAft>
                <a:spcPts val="420"/>
              </a:spcAft>
            </a:pPr>
            <a:endParaRPr lang="tr" sz="1000" spc="-50" dirty="0">
              <a:solidFill>
                <a:srgbClr val="1F1919"/>
              </a:solidFill>
              <a:latin typeface="Lucida Sans Unicode"/>
            </a:endParaRPr>
          </a:p>
        </p:txBody>
      </p:sp>
      <p:sp>
        <p:nvSpPr>
          <p:cNvPr id="10" name="9 Dikdörtgen"/>
          <p:cNvSpPr/>
          <p:nvPr/>
        </p:nvSpPr>
        <p:spPr>
          <a:xfrm>
            <a:off x="762000" y="9710928"/>
            <a:ext cx="463296" cy="292608"/>
          </a:xfrm>
          <a:prstGeom prst="rect">
            <a:avLst/>
          </a:prstGeom>
        </p:spPr>
        <p:txBody>
          <a:bodyPr lIns="0" tIns="0" rIns="0" bIns="0">
            <a:noAutofit/>
          </a:bodyPr>
          <a:lstStyle/>
          <a:p>
            <a:pPr indent="0" algn="just"/>
            <a:endParaRPr lang="tr" sz="3000" cap="small" spc="-150" dirty="0">
              <a:solidFill>
                <a:srgbClr val="9A9697"/>
              </a:solidFill>
              <a:latin typeface="Arial Unicode MS"/>
            </a:endParaRPr>
          </a:p>
        </p:txBody>
      </p:sp>
      <p:sp>
        <p:nvSpPr>
          <p:cNvPr id="11" name="10 Dikdörtgen"/>
          <p:cNvSpPr/>
          <p:nvPr/>
        </p:nvSpPr>
        <p:spPr>
          <a:xfrm>
            <a:off x="3206496" y="1438656"/>
            <a:ext cx="3419856" cy="600456"/>
          </a:xfrm>
          <a:prstGeom prst="rect">
            <a:avLst/>
          </a:prstGeom>
        </p:spPr>
        <p:txBody>
          <a:bodyPr lIns="0" tIns="0" rIns="0" bIns="0">
            <a:noAutofit/>
          </a:bodyPr>
          <a:lstStyle/>
          <a:p>
            <a:pPr indent="0" algn="just">
              <a:lnSpc>
                <a:spcPts val="3528"/>
              </a:lnSpc>
            </a:pPr>
            <a:r>
              <a:rPr lang="tr" sz="1000" cap="small" spc="-50" dirty="0">
                <a:solidFill>
                  <a:srgbClr val="1F1919"/>
                </a:solidFill>
                <a:latin typeface="Lucida Sans Unicode"/>
              </a:rPr>
              <a:t>. </a:t>
            </a:r>
          </a:p>
        </p:txBody>
      </p:sp>
      <p:graphicFrame>
        <p:nvGraphicFramePr>
          <p:cNvPr id="9" name="8 Tablo"/>
          <p:cNvGraphicFramePr>
            <a:graphicFrameLocks noGrp="1"/>
          </p:cNvGraphicFramePr>
          <p:nvPr/>
        </p:nvGraphicFramePr>
        <p:xfrm>
          <a:off x="1209657" y="2061346"/>
          <a:ext cx="5041900" cy="2453640"/>
        </p:xfrm>
        <a:graphic>
          <a:graphicData uri="http://schemas.openxmlformats.org/drawingml/2006/table">
            <a:tbl>
              <a:tblPr>
                <a:tableStyleId>{08FB837D-C827-4EFA-A057-4D05807E0F7C}</a:tableStyleId>
              </a:tblPr>
              <a:tblGrid>
                <a:gridCol w="1800679"/>
                <a:gridCol w="3241221"/>
              </a:tblGrid>
              <a:tr h="662650">
                <a:tc>
                  <a:txBody>
                    <a:bodyPr/>
                    <a:lstStyle/>
                    <a:p>
                      <a:pPr>
                        <a:lnSpc>
                          <a:spcPct val="115000"/>
                        </a:lnSpc>
                        <a:spcAft>
                          <a:spcPts val="0"/>
                        </a:spcAft>
                      </a:pPr>
                      <a:r>
                        <a:rPr lang="tr-TR" sz="1000" b="1" dirty="0"/>
                        <a:t>Stratejik </a:t>
                      </a:r>
                    </a:p>
                    <a:p>
                      <a:pPr>
                        <a:lnSpc>
                          <a:spcPct val="115000"/>
                        </a:lnSpc>
                        <a:spcAft>
                          <a:spcPts val="0"/>
                        </a:spcAft>
                      </a:pPr>
                      <a:r>
                        <a:rPr lang="tr-TR" sz="1000" b="1" dirty="0"/>
                        <a:t>Amaç 1</a:t>
                      </a:r>
                      <a:endParaRPr lang="tr-TR" sz="1000" b="1" dirty="0">
                        <a:latin typeface="Calibri"/>
                        <a:ea typeface="Calibri"/>
                        <a:cs typeface="Times New Roman"/>
                      </a:endParaRPr>
                    </a:p>
                  </a:txBody>
                  <a:tcPr marL="54020" marR="54020" marT="0" marB="0" anchor="ctr"/>
                </a:tc>
                <a:tc>
                  <a:txBody>
                    <a:bodyPr/>
                    <a:lstStyle/>
                    <a:p>
                      <a:pPr>
                        <a:lnSpc>
                          <a:spcPct val="115000"/>
                        </a:lnSpc>
                        <a:spcAft>
                          <a:spcPts val="0"/>
                        </a:spcAft>
                      </a:pPr>
                      <a:r>
                        <a:rPr lang="tr-TR" sz="1000" dirty="0"/>
                        <a:t>İdaremizin ve teknik desteğimize ihtiyaç duyan kamu kurumlarına ait kaynakların en etkili ve en ekonomik şekilde kullanılması yatırımların amacına uygun olarak zamanında yapılması.</a:t>
                      </a:r>
                      <a:endParaRPr lang="tr-TR" sz="1000" dirty="0">
                        <a:latin typeface="Calibri"/>
                        <a:ea typeface="Calibri"/>
                        <a:cs typeface="Times New Roman"/>
                      </a:endParaRPr>
                    </a:p>
                  </a:txBody>
                  <a:tcPr marL="54020" marR="54020" marT="0" marB="0" anchor="ctr"/>
                </a:tc>
              </a:tr>
              <a:tr h="759286">
                <a:tc>
                  <a:txBody>
                    <a:bodyPr/>
                    <a:lstStyle/>
                    <a:p>
                      <a:pPr>
                        <a:lnSpc>
                          <a:spcPct val="115000"/>
                        </a:lnSpc>
                        <a:spcAft>
                          <a:spcPts val="0"/>
                        </a:spcAft>
                      </a:pPr>
                      <a:r>
                        <a:rPr lang="tr-TR" sz="1000" b="1" dirty="0"/>
                        <a:t>HEDEF 1.1</a:t>
                      </a:r>
                      <a:endParaRPr lang="tr-TR" sz="1000" b="1" dirty="0">
                        <a:latin typeface="Calibri"/>
                        <a:ea typeface="Calibri"/>
                        <a:cs typeface="Times New Roman"/>
                      </a:endParaRPr>
                    </a:p>
                  </a:txBody>
                  <a:tcPr marL="54020" marR="54020" marT="0" marB="0" anchor="ctr"/>
                </a:tc>
                <a:tc>
                  <a:txBody>
                    <a:bodyPr/>
                    <a:lstStyle/>
                    <a:p>
                      <a:pPr>
                        <a:lnSpc>
                          <a:spcPct val="115000"/>
                        </a:lnSpc>
                        <a:spcAft>
                          <a:spcPts val="0"/>
                        </a:spcAft>
                      </a:pPr>
                      <a:r>
                        <a:rPr lang="tr-TR" sz="1000" dirty="0"/>
                        <a:t>Plan dönemi sonuna kadar ihtiyaç duyulan il özel idaresi hizmet binalarının ve lojmanlarının, bakım evlerimizin iyileştirilmesi, onarım ve bakımlarının yapılması. İdaremize ait 1  adet Konkasör  tesisi ve 2 </a:t>
                      </a:r>
                      <a:r>
                        <a:rPr lang="tr-TR" sz="1000" dirty="0" smtClean="0"/>
                        <a:t>adet </a:t>
                      </a:r>
                      <a:r>
                        <a:rPr lang="tr-TR" sz="1000" dirty="0" err="1" smtClean="0"/>
                        <a:t>plent</a:t>
                      </a:r>
                      <a:r>
                        <a:rPr lang="tr-TR" sz="1000" dirty="0" smtClean="0"/>
                        <a:t> </a:t>
                      </a:r>
                      <a:r>
                        <a:rPr lang="tr-TR" sz="1000" dirty="0"/>
                        <a:t>tesislerinde  sürdürülen hizmetlerin en iyi şekilde devam etmesinin sağlanması.</a:t>
                      </a:r>
                      <a:endParaRPr lang="tr-TR" sz="1000" dirty="0">
                        <a:latin typeface="Calibri"/>
                        <a:ea typeface="Calibri"/>
                        <a:cs typeface="Times New Roman"/>
                      </a:endParaRPr>
                    </a:p>
                  </a:txBody>
                  <a:tcPr marL="54020" marR="54020" marT="0" marB="0" anchor="ctr"/>
                </a:tc>
              </a:tr>
              <a:tr h="570215">
                <a:tc>
                  <a:txBody>
                    <a:bodyPr/>
                    <a:lstStyle/>
                    <a:p>
                      <a:pPr>
                        <a:lnSpc>
                          <a:spcPct val="115000"/>
                        </a:lnSpc>
                        <a:spcAft>
                          <a:spcPts val="0"/>
                        </a:spcAft>
                      </a:pPr>
                      <a:r>
                        <a:rPr lang="tr-TR" sz="1000" b="1" dirty="0"/>
                        <a:t>Performans Hedef 1.1.1</a:t>
                      </a:r>
                      <a:endParaRPr lang="tr-TR" sz="1000" b="1" dirty="0">
                        <a:latin typeface="Calibri"/>
                        <a:ea typeface="Calibri"/>
                        <a:cs typeface="Times New Roman"/>
                      </a:endParaRPr>
                    </a:p>
                  </a:txBody>
                  <a:tcPr marL="54020" marR="54020" marT="0" marB="0" anchor="ctr"/>
                </a:tc>
                <a:tc>
                  <a:txBody>
                    <a:bodyPr/>
                    <a:lstStyle/>
                    <a:p>
                      <a:pPr>
                        <a:lnSpc>
                          <a:spcPct val="115000"/>
                        </a:lnSpc>
                        <a:spcAft>
                          <a:spcPts val="0"/>
                        </a:spcAft>
                      </a:pPr>
                      <a:r>
                        <a:rPr lang="tr-TR" sz="1000" dirty="0"/>
                        <a:t>2020-2024 yılları arası eksiği olan bakım evlerimizin,idari hizmet binalarımızın, lojmanlarımızın, konkasör ve </a:t>
                      </a:r>
                      <a:r>
                        <a:rPr lang="tr-TR" sz="1000" dirty="0" err="1" smtClean="0"/>
                        <a:t>plent</a:t>
                      </a:r>
                      <a:r>
                        <a:rPr lang="tr-TR" sz="1000" dirty="0" smtClean="0"/>
                        <a:t> </a:t>
                      </a:r>
                      <a:r>
                        <a:rPr lang="tr-TR" sz="1000" dirty="0"/>
                        <a:t>tesislerinin eksiklerinin giderilmesi takviye ve güçlendirilmelerinin yapılması.</a:t>
                      </a:r>
                      <a:endParaRPr lang="tr-TR" sz="1000" dirty="0">
                        <a:latin typeface="Calibri"/>
                        <a:ea typeface="Calibri"/>
                        <a:cs typeface="Times New Roman"/>
                      </a:endParaRPr>
                    </a:p>
                  </a:txBody>
                  <a:tcPr marL="54020" marR="54020" marT="0" marB="0" anchor="ctr"/>
                </a:tc>
              </a:tr>
            </a:tbl>
          </a:graphicData>
        </a:graphic>
      </p:graphicFrame>
      <p:graphicFrame>
        <p:nvGraphicFramePr>
          <p:cNvPr id="12" name="11 Tablo"/>
          <p:cNvGraphicFramePr>
            <a:graphicFrameLocks noGrp="1"/>
          </p:cNvGraphicFramePr>
          <p:nvPr/>
        </p:nvGraphicFramePr>
        <p:xfrm>
          <a:off x="1209657" y="4918866"/>
          <a:ext cx="5072098" cy="3697986"/>
        </p:xfrm>
        <a:graphic>
          <a:graphicData uri="http://schemas.openxmlformats.org/drawingml/2006/table">
            <a:tbl>
              <a:tblPr>
                <a:tableStyleId>{08FB837D-C827-4EFA-A057-4D05807E0F7C}</a:tableStyleId>
              </a:tblPr>
              <a:tblGrid>
                <a:gridCol w="1811464"/>
                <a:gridCol w="3260634"/>
              </a:tblGrid>
              <a:tr h="162099">
                <a:tc gridSpan="2">
                  <a:txBody>
                    <a:bodyPr/>
                    <a:lstStyle/>
                    <a:p>
                      <a:pPr algn="ctr">
                        <a:lnSpc>
                          <a:spcPct val="115000"/>
                        </a:lnSpc>
                        <a:spcAft>
                          <a:spcPts val="0"/>
                        </a:spcAft>
                      </a:pPr>
                      <a:endParaRPr lang="tr-TR" sz="1000" dirty="0"/>
                    </a:p>
                    <a:p>
                      <a:pPr algn="ctr">
                        <a:lnSpc>
                          <a:spcPct val="115000"/>
                        </a:lnSpc>
                        <a:spcAft>
                          <a:spcPts val="0"/>
                        </a:spcAft>
                      </a:pPr>
                      <a:r>
                        <a:rPr lang="tr-TR" sz="1100" b="1" dirty="0"/>
                        <a:t>EĞİTİM</a:t>
                      </a:r>
                      <a:endParaRPr lang="tr-TR" sz="1100" b="1" dirty="0">
                        <a:latin typeface="Calibri"/>
                        <a:ea typeface="Calibri"/>
                        <a:cs typeface="Times New Roman"/>
                      </a:endParaRPr>
                    </a:p>
                  </a:txBody>
                  <a:tcPr marL="24383" marR="24383" marT="0" marB="0" anchor="ctr"/>
                </a:tc>
                <a:tc hMerge="1">
                  <a:txBody>
                    <a:bodyPr/>
                    <a:lstStyle/>
                    <a:p>
                      <a:endParaRPr lang="tr-TR"/>
                    </a:p>
                  </a:txBody>
                  <a:tcPr/>
                </a:tc>
              </a:tr>
              <a:tr h="348941">
                <a:tc>
                  <a:txBody>
                    <a:bodyPr/>
                    <a:lstStyle/>
                    <a:p>
                      <a:pPr>
                        <a:lnSpc>
                          <a:spcPct val="115000"/>
                        </a:lnSpc>
                        <a:spcAft>
                          <a:spcPts val="0"/>
                        </a:spcAft>
                      </a:pPr>
                      <a:r>
                        <a:rPr lang="tr-TR" sz="1000" b="1" dirty="0"/>
                        <a:t>Stratejik </a:t>
                      </a:r>
                    </a:p>
                    <a:p>
                      <a:pPr>
                        <a:lnSpc>
                          <a:spcPct val="115000"/>
                        </a:lnSpc>
                        <a:spcAft>
                          <a:spcPts val="0"/>
                        </a:spcAft>
                      </a:pPr>
                      <a:r>
                        <a:rPr lang="tr-TR" sz="1000" b="1" dirty="0"/>
                        <a:t>Amaç 1</a:t>
                      </a:r>
                      <a:endParaRPr lang="tr-TR" sz="1000" b="1" dirty="0">
                        <a:latin typeface="Calibri"/>
                        <a:ea typeface="Calibri"/>
                        <a:cs typeface="Times New Roman"/>
                      </a:endParaRPr>
                    </a:p>
                  </a:txBody>
                  <a:tcPr marL="24383" marR="24383" marT="0" marB="0" anchor="ctr"/>
                </a:tc>
                <a:tc>
                  <a:txBody>
                    <a:bodyPr/>
                    <a:lstStyle/>
                    <a:p>
                      <a:pPr>
                        <a:lnSpc>
                          <a:spcPct val="115000"/>
                        </a:lnSpc>
                        <a:spcAft>
                          <a:spcPts val="0"/>
                        </a:spcAft>
                      </a:pPr>
                      <a:r>
                        <a:rPr lang="tr-TR" sz="1000" dirty="0" smtClean="0"/>
                        <a:t>Öğrenci </a:t>
                      </a:r>
                      <a:r>
                        <a:rPr lang="tr-TR" sz="1000" dirty="0"/>
                        <a:t>odaklı program ve depreme dayanıklı uygun eğitim ortamları oluşturmak. Mevcut olan okulların onarımı ve yenilenmesini yapmak. İhtiyaç duyulan yeni okulları tam teşekküllü bir şekilde hizmete sunmak.</a:t>
                      </a:r>
                      <a:endParaRPr lang="tr-TR" sz="1000" dirty="0">
                        <a:latin typeface="Calibri"/>
                        <a:ea typeface="Calibri"/>
                        <a:cs typeface="Times New Roman"/>
                      </a:endParaRPr>
                    </a:p>
                  </a:txBody>
                  <a:tcPr marL="24383" marR="24383" marT="0" marB="0" anchor="ctr"/>
                </a:tc>
              </a:tr>
              <a:tr h="257371">
                <a:tc>
                  <a:txBody>
                    <a:bodyPr/>
                    <a:lstStyle/>
                    <a:p>
                      <a:pPr>
                        <a:lnSpc>
                          <a:spcPct val="115000"/>
                        </a:lnSpc>
                        <a:spcAft>
                          <a:spcPts val="0"/>
                        </a:spcAft>
                      </a:pPr>
                      <a:r>
                        <a:rPr lang="tr-TR" sz="1000" b="1" dirty="0"/>
                        <a:t>HEDEF 1.1</a:t>
                      </a:r>
                      <a:endParaRPr lang="tr-TR" sz="1000" b="1" dirty="0">
                        <a:latin typeface="Calibri"/>
                        <a:ea typeface="Calibri"/>
                        <a:cs typeface="Times New Roman"/>
                      </a:endParaRPr>
                    </a:p>
                  </a:txBody>
                  <a:tcPr marL="24383" marR="24383" marT="0" marB="0" anchor="ctr"/>
                </a:tc>
                <a:tc>
                  <a:txBody>
                    <a:bodyPr/>
                    <a:lstStyle/>
                    <a:p>
                      <a:pPr>
                        <a:lnSpc>
                          <a:spcPct val="115000"/>
                        </a:lnSpc>
                        <a:spcAft>
                          <a:spcPts val="0"/>
                        </a:spcAft>
                      </a:pPr>
                      <a:r>
                        <a:rPr lang="tr-TR" sz="1000" dirty="0"/>
                        <a:t>Plan dönemi sonuna kadar ihtiyaç duyulan  ilköğretim ve  orta öğretim okulunun güçlendirmesini ve mevcut Okullara  derslik ilavesi yapmak.</a:t>
                      </a:r>
                      <a:endParaRPr lang="tr-TR" sz="1000" dirty="0">
                        <a:latin typeface="Calibri"/>
                        <a:ea typeface="Calibri"/>
                        <a:cs typeface="Times New Roman"/>
                      </a:endParaRPr>
                    </a:p>
                  </a:txBody>
                  <a:tcPr marL="24383" marR="24383" marT="0" marB="0" anchor="ctr"/>
                </a:tc>
              </a:tr>
              <a:tr h="257371">
                <a:tc>
                  <a:txBody>
                    <a:bodyPr/>
                    <a:lstStyle/>
                    <a:p>
                      <a:pPr>
                        <a:lnSpc>
                          <a:spcPct val="115000"/>
                        </a:lnSpc>
                        <a:spcAft>
                          <a:spcPts val="0"/>
                        </a:spcAft>
                      </a:pPr>
                      <a:r>
                        <a:rPr lang="tr-TR" sz="1000" b="1" dirty="0"/>
                        <a:t>Performans Hedef 1.1.1</a:t>
                      </a:r>
                      <a:endParaRPr lang="tr-TR" sz="1000" b="1" dirty="0">
                        <a:latin typeface="Calibri"/>
                        <a:ea typeface="Calibri"/>
                        <a:cs typeface="Times New Roman"/>
                      </a:endParaRPr>
                    </a:p>
                  </a:txBody>
                  <a:tcPr marL="24383" marR="24383" marT="0" marB="0" anchor="ctr"/>
                </a:tc>
                <a:tc>
                  <a:txBody>
                    <a:bodyPr/>
                    <a:lstStyle/>
                    <a:p>
                      <a:pPr>
                        <a:lnSpc>
                          <a:spcPct val="115000"/>
                        </a:lnSpc>
                        <a:spcAft>
                          <a:spcPts val="0"/>
                        </a:spcAft>
                      </a:pPr>
                      <a:r>
                        <a:rPr lang="tr-TR" sz="1000" dirty="0"/>
                        <a:t>2020-2024 yılında ilköğretim,  orta öğretim okulunun takviye ve güçlendirilmesi derslik ilavesi yapılması.</a:t>
                      </a:r>
                      <a:endParaRPr lang="tr-TR" sz="1000" dirty="0">
                        <a:latin typeface="Calibri"/>
                        <a:ea typeface="Calibri"/>
                        <a:cs typeface="Times New Roman"/>
                      </a:endParaRPr>
                    </a:p>
                  </a:txBody>
                  <a:tcPr marL="24383" marR="24383" marT="0" marB="0" anchor="ctr"/>
                </a:tc>
              </a:tr>
              <a:tr h="257371">
                <a:tc>
                  <a:txBody>
                    <a:bodyPr/>
                    <a:lstStyle/>
                    <a:p>
                      <a:pPr>
                        <a:lnSpc>
                          <a:spcPct val="115000"/>
                        </a:lnSpc>
                        <a:spcAft>
                          <a:spcPts val="0"/>
                        </a:spcAft>
                      </a:pPr>
                      <a:r>
                        <a:rPr lang="tr-TR" sz="1000" b="1" dirty="0"/>
                        <a:t>Performans Hedef 1.1.2</a:t>
                      </a:r>
                      <a:endParaRPr lang="tr-TR" sz="1000" b="1" dirty="0">
                        <a:latin typeface="Calibri"/>
                        <a:ea typeface="Calibri"/>
                        <a:cs typeface="Times New Roman"/>
                      </a:endParaRPr>
                    </a:p>
                  </a:txBody>
                  <a:tcPr marL="24383" marR="24383" marT="0" marB="0" anchor="ctr"/>
                </a:tc>
                <a:tc>
                  <a:txBody>
                    <a:bodyPr/>
                    <a:lstStyle/>
                    <a:p>
                      <a:pPr>
                        <a:lnSpc>
                          <a:spcPct val="115000"/>
                        </a:lnSpc>
                        <a:spcAft>
                          <a:spcPts val="0"/>
                        </a:spcAft>
                      </a:pPr>
                      <a:r>
                        <a:rPr lang="tr-TR" sz="1000" dirty="0"/>
                        <a:t>2020-2024 yılında ihtiyacı olan ilköğretim ve  orta öğretim okullarının  takviye ve güçlendirilmesi  derslik ilaveleri yapılması.</a:t>
                      </a:r>
                      <a:endParaRPr lang="tr-TR" sz="1000" dirty="0">
                        <a:latin typeface="Calibri"/>
                        <a:ea typeface="Calibri"/>
                        <a:cs typeface="Times New Roman"/>
                      </a:endParaRPr>
                    </a:p>
                  </a:txBody>
                  <a:tcPr marL="24383" marR="24383" marT="0" marB="0" anchor="ctr"/>
                </a:tc>
              </a:tr>
              <a:tr h="257371">
                <a:tc>
                  <a:txBody>
                    <a:bodyPr/>
                    <a:lstStyle/>
                    <a:p>
                      <a:pPr>
                        <a:lnSpc>
                          <a:spcPct val="115000"/>
                        </a:lnSpc>
                        <a:spcAft>
                          <a:spcPts val="0"/>
                        </a:spcAft>
                      </a:pPr>
                      <a:r>
                        <a:rPr lang="tr-TR" sz="1000" b="1" dirty="0"/>
                        <a:t>Performans Hedef 1.1.3</a:t>
                      </a:r>
                      <a:endParaRPr lang="tr-TR" sz="1000" b="1" dirty="0">
                        <a:latin typeface="Calibri"/>
                        <a:ea typeface="Calibri"/>
                        <a:cs typeface="Times New Roman"/>
                      </a:endParaRPr>
                    </a:p>
                  </a:txBody>
                  <a:tcPr marL="24383" marR="24383" marT="0" marB="0" anchor="ctr"/>
                </a:tc>
                <a:tc>
                  <a:txBody>
                    <a:bodyPr/>
                    <a:lstStyle/>
                    <a:p>
                      <a:pPr>
                        <a:lnSpc>
                          <a:spcPct val="115000"/>
                        </a:lnSpc>
                        <a:spcAft>
                          <a:spcPts val="0"/>
                        </a:spcAft>
                      </a:pPr>
                      <a:r>
                        <a:rPr lang="tr-TR" sz="1000" dirty="0"/>
                        <a:t>Plan dönemi sonuna kadar takviyesi yapılmayan okulların takviye ve güçlendirilmesi ve yeni derslik ilavesi yapılması.</a:t>
                      </a:r>
                      <a:endParaRPr lang="tr-TR" sz="1000" dirty="0">
                        <a:latin typeface="Calibri"/>
                        <a:ea typeface="Calibri"/>
                        <a:cs typeface="Times New Roman"/>
                      </a:endParaRPr>
                    </a:p>
                  </a:txBody>
                  <a:tcPr marL="24383" marR="24383" marT="0" marB="0" anchor="ctr"/>
                </a:tc>
              </a:tr>
              <a:tr h="257371">
                <a:tc>
                  <a:txBody>
                    <a:bodyPr/>
                    <a:lstStyle/>
                    <a:p>
                      <a:pPr>
                        <a:lnSpc>
                          <a:spcPct val="115000"/>
                        </a:lnSpc>
                        <a:spcAft>
                          <a:spcPts val="0"/>
                        </a:spcAft>
                      </a:pPr>
                      <a:r>
                        <a:rPr lang="tr-TR" sz="1000" b="1" dirty="0"/>
                        <a:t>Faaliyet/Proje 1.1.1</a:t>
                      </a:r>
                      <a:endParaRPr lang="tr-TR" sz="1000" b="1" dirty="0">
                        <a:latin typeface="Calibri"/>
                        <a:ea typeface="Calibri"/>
                        <a:cs typeface="Times New Roman"/>
                      </a:endParaRPr>
                    </a:p>
                  </a:txBody>
                  <a:tcPr marL="24383" marR="24383" marT="0" marB="0" anchor="ctr"/>
                </a:tc>
                <a:tc>
                  <a:txBody>
                    <a:bodyPr/>
                    <a:lstStyle/>
                    <a:p>
                      <a:pPr algn="just">
                        <a:lnSpc>
                          <a:spcPct val="115000"/>
                        </a:lnSpc>
                        <a:spcAft>
                          <a:spcPts val="0"/>
                        </a:spcAft>
                      </a:pPr>
                      <a:r>
                        <a:rPr lang="tr-TR" sz="1000" dirty="0"/>
                        <a:t>Plan dönemi içerisinde tespit edilen öncelik sırasına göre ihale hazırlıklarının tamamlanarak ihale edilmesi.</a:t>
                      </a:r>
                      <a:endParaRPr lang="tr-TR" sz="1000" dirty="0">
                        <a:latin typeface="Calibri"/>
                        <a:ea typeface="Calibri"/>
                        <a:cs typeface="Times New Roman"/>
                      </a:endParaRPr>
                    </a:p>
                  </a:txBody>
                  <a:tcPr marL="24383" marR="24383" marT="0" marB="0" anchor="ctr"/>
                </a:tc>
              </a:tr>
              <a:tr h="282205">
                <a:tc>
                  <a:txBody>
                    <a:bodyPr/>
                    <a:lstStyle/>
                    <a:p>
                      <a:pPr>
                        <a:lnSpc>
                          <a:spcPct val="115000"/>
                        </a:lnSpc>
                        <a:spcAft>
                          <a:spcPts val="0"/>
                        </a:spcAft>
                      </a:pPr>
                      <a:r>
                        <a:rPr lang="tr-TR" sz="1000" b="1" dirty="0"/>
                        <a:t>Faaliyet/Proje 1.1.2</a:t>
                      </a:r>
                      <a:endParaRPr lang="tr-TR" sz="1000" b="1" dirty="0">
                        <a:latin typeface="Calibri"/>
                        <a:ea typeface="Calibri"/>
                        <a:cs typeface="Times New Roman"/>
                      </a:endParaRPr>
                    </a:p>
                  </a:txBody>
                  <a:tcPr marL="24383" marR="24383" marT="0" marB="0" anchor="ctr"/>
                </a:tc>
                <a:tc>
                  <a:txBody>
                    <a:bodyPr/>
                    <a:lstStyle/>
                    <a:p>
                      <a:pPr algn="just">
                        <a:lnSpc>
                          <a:spcPct val="115000"/>
                        </a:lnSpc>
                        <a:spcAft>
                          <a:spcPts val="0"/>
                        </a:spcAft>
                      </a:pPr>
                      <a:r>
                        <a:rPr lang="tr-TR" sz="1000" dirty="0"/>
                        <a:t>Plan dönemi içerisinde hasarlı durumda olan, yıkım kararı alınan ve kullanılmayan atıl durumdaki  binaların öncelikle yıkımlarının yapılması.</a:t>
                      </a:r>
                      <a:endParaRPr lang="tr-TR" sz="1000" dirty="0">
                        <a:latin typeface="Calibri"/>
                        <a:ea typeface="Calibri"/>
                        <a:cs typeface="Times New Roman"/>
                      </a:endParaRPr>
                    </a:p>
                  </a:txBody>
                  <a:tcPr marL="24383" marR="24383" marT="0" marB="0" anchor="ctr"/>
                </a:tc>
              </a:tr>
            </a:tbl>
          </a:graphicData>
        </a:graphic>
      </p:graphicFrame>
      <p:sp>
        <p:nvSpPr>
          <p:cNvPr id="13" name="12 Yatay Kaydırma"/>
          <p:cNvSpPr/>
          <p:nvPr/>
        </p:nvSpPr>
        <p:spPr>
          <a:xfrm>
            <a:off x="2138351" y="1489842"/>
            <a:ext cx="3286148" cy="428628"/>
          </a:xfrm>
          <a:prstGeom prst="horizont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1200" b="1" dirty="0" smtClean="0"/>
              <a:t>YATIRIM VE İNŞAAT MÜDÜRLÜĞÜ</a:t>
            </a:r>
            <a:endParaRPr lang="tr-TR" sz="1200" b="1" dirty="0"/>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 I </a:t>
            </a:r>
            <a:r>
              <a:rPr lang="tr" sz="1000" spc="-100" dirty="0">
                <a:solidFill>
                  <a:srgbClr val="808282"/>
                </a:solidFill>
                <a:latin typeface="Trebuchet MS"/>
              </a:rPr>
              <a:t>GELECEĞE TAŞIYORUZ</a:t>
            </a: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5928360"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920496" y="2054352"/>
            <a:ext cx="5852160" cy="2170176"/>
          </a:xfrm>
          <a:prstGeom prst="rect">
            <a:avLst/>
          </a:prstGeom>
        </p:spPr>
        <p:txBody>
          <a:bodyPr lIns="0" tIns="0" rIns="0" bIns="0">
            <a:noAutofit/>
          </a:bodyPr>
          <a:lstStyle/>
          <a:p>
            <a:pPr marL="12700" marR="12700" indent="457200" algn="just">
              <a:lnSpc>
                <a:spcPts val="1344"/>
              </a:lnSpc>
              <a:spcBef>
                <a:spcPts val="210"/>
              </a:spcBef>
              <a:spcAft>
                <a:spcPts val="210"/>
              </a:spcAft>
            </a:pPr>
            <a:endParaRPr lang="tr" sz="1000" spc="-50" dirty="0">
              <a:solidFill>
                <a:srgbClr val="1F1919"/>
              </a:solidFill>
              <a:latin typeface="Lucida Sans Unicode"/>
            </a:endParaRPr>
          </a:p>
        </p:txBody>
      </p:sp>
      <p:sp>
        <p:nvSpPr>
          <p:cNvPr id="9" name="8 Dikdörtgen"/>
          <p:cNvSpPr/>
          <p:nvPr/>
        </p:nvSpPr>
        <p:spPr>
          <a:xfrm>
            <a:off x="920496" y="6839712"/>
            <a:ext cx="5852160" cy="2471928"/>
          </a:xfrm>
          <a:prstGeom prst="rect">
            <a:avLst/>
          </a:prstGeom>
        </p:spPr>
        <p:txBody>
          <a:bodyPr lIns="0" tIns="0" rIns="0" bIns="0">
            <a:noAutofit/>
          </a:bodyPr>
          <a:lstStyle/>
          <a:p>
            <a:pPr marL="12700" marR="12700" indent="457200" algn="just">
              <a:lnSpc>
                <a:spcPts val="1824"/>
              </a:lnSpc>
              <a:spcBef>
                <a:spcPts val="630"/>
              </a:spcBef>
            </a:pPr>
            <a:endParaRPr lang="tr" sz="1000" spc="-50" dirty="0">
              <a:solidFill>
                <a:srgbClr val="1F1919"/>
              </a:solidFill>
              <a:latin typeface="Lucida Sans Unicode"/>
            </a:endParaRPr>
          </a:p>
        </p:txBody>
      </p:sp>
      <p:graphicFrame>
        <p:nvGraphicFramePr>
          <p:cNvPr id="8" name="7 Tablo"/>
          <p:cNvGraphicFramePr>
            <a:graphicFrameLocks noGrp="1"/>
          </p:cNvGraphicFramePr>
          <p:nvPr/>
        </p:nvGraphicFramePr>
        <p:xfrm>
          <a:off x="1281095" y="1418404"/>
          <a:ext cx="5072098" cy="2635570"/>
        </p:xfrm>
        <a:graphic>
          <a:graphicData uri="http://schemas.openxmlformats.org/drawingml/2006/table">
            <a:tbl>
              <a:tblPr>
                <a:tableStyleId>{08FB837D-C827-4EFA-A057-4D05807E0F7C}</a:tableStyleId>
              </a:tblPr>
              <a:tblGrid>
                <a:gridCol w="1811464"/>
                <a:gridCol w="3260634"/>
              </a:tblGrid>
              <a:tr h="357190">
                <a:tc gridSpan="2">
                  <a:txBody>
                    <a:bodyPr/>
                    <a:lstStyle/>
                    <a:p>
                      <a:pPr algn="ctr">
                        <a:lnSpc>
                          <a:spcPct val="115000"/>
                        </a:lnSpc>
                        <a:spcAft>
                          <a:spcPts val="0"/>
                        </a:spcAft>
                      </a:pPr>
                      <a:r>
                        <a:rPr lang="tr-TR" sz="1100" b="1" i="0" dirty="0" smtClean="0"/>
                        <a:t>EĞİTİM</a:t>
                      </a:r>
                      <a:endParaRPr lang="tr-TR" sz="1100" b="1" i="0" dirty="0">
                        <a:latin typeface="Calibri"/>
                        <a:ea typeface="Calibri"/>
                        <a:cs typeface="Times New Roman"/>
                      </a:endParaRPr>
                    </a:p>
                  </a:txBody>
                  <a:tcPr marL="24383" marR="24383" marT="0" marB="0" anchor="ctr"/>
                </a:tc>
                <a:tc hMerge="1">
                  <a:txBody>
                    <a:bodyPr/>
                    <a:lstStyle/>
                    <a:p>
                      <a:endParaRPr lang="tr-TR"/>
                    </a:p>
                  </a:txBody>
                  <a:tcPr/>
                </a:tc>
              </a:tr>
              <a:tr h="179257">
                <a:tc>
                  <a:txBody>
                    <a:bodyPr/>
                    <a:lstStyle/>
                    <a:p>
                      <a:pPr>
                        <a:lnSpc>
                          <a:spcPct val="115000"/>
                        </a:lnSpc>
                        <a:spcAft>
                          <a:spcPts val="0"/>
                        </a:spcAft>
                      </a:pPr>
                      <a:r>
                        <a:rPr lang="tr-TR" sz="1000" b="1" dirty="0" smtClean="0"/>
                        <a:t>Stratejik  </a:t>
                      </a:r>
                      <a:r>
                        <a:rPr lang="tr-TR" sz="1000" b="1" dirty="0"/>
                        <a:t>Amaç 2.</a:t>
                      </a:r>
                      <a:endParaRPr lang="tr-TR" sz="1000" b="1" dirty="0">
                        <a:latin typeface="Calibri"/>
                        <a:ea typeface="Calibri"/>
                        <a:cs typeface="Times New Roman"/>
                      </a:endParaRPr>
                    </a:p>
                  </a:txBody>
                  <a:tcPr marL="24383" marR="24383" marT="0" marB="0" anchor="ctr"/>
                </a:tc>
                <a:tc>
                  <a:txBody>
                    <a:bodyPr/>
                    <a:lstStyle/>
                    <a:p>
                      <a:pPr algn="just">
                        <a:lnSpc>
                          <a:spcPct val="115000"/>
                        </a:lnSpc>
                        <a:spcAft>
                          <a:spcPts val="0"/>
                        </a:spcAft>
                      </a:pPr>
                      <a:r>
                        <a:rPr lang="tr-TR" sz="1000" dirty="0"/>
                        <a:t>Eğitim bölgeleri bazında okullarımızın ortak kullanımına açılabilecek çok amaçlı salon ve spor salonları yapmak.</a:t>
                      </a:r>
                      <a:endParaRPr lang="tr-TR" sz="1000" dirty="0">
                        <a:latin typeface="Calibri"/>
                        <a:ea typeface="Calibri"/>
                        <a:cs typeface="Times New Roman"/>
                      </a:endParaRPr>
                    </a:p>
                  </a:txBody>
                  <a:tcPr marL="24383" marR="24383" marT="0" marB="0" anchor="ctr"/>
                </a:tc>
              </a:tr>
              <a:tr h="179257">
                <a:tc>
                  <a:txBody>
                    <a:bodyPr/>
                    <a:lstStyle/>
                    <a:p>
                      <a:pPr>
                        <a:lnSpc>
                          <a:spcPct val="115000"/>
                        </a:lnSpc>
                        <a:spcAft>
                          <a:spcPts val="0"/>
                        </a:spcAft>
                      </a:pPr>
                      <a:r>
                        <a:rPr lang="tr-TR" sz="1000" b="1" dirty="0"/>
                        <a:t>Performans Hedef 2.1</a:t>
                      </a:r>
                      <a:endParaRPr lang="tr-TR" sz="1000" b="1" dirty="0">
                        <a:latin typeface="Calibri"/>
                        <a:ea typeface="Calibri"/>
                        <a:cs typeface="Times New Roman"/>
                      </a:endParaRPr>
                    </a:p>
                  </a:txBody>
                  <a:tcPr marL="24383" marR="24383" marT="0" marB="0" anchor="ctr"/>
                </a:tc>
                <a:tc>
                  <a:txBody>
                    <a:bodyPr/>
                    <a:lstStyle/>
                    <a:p>
                      <a:pPr algn="just">
                        <a:lnSpc>
                          <a:spcPct val="115000"/>
                        </a:lnSpc>
                        <a:spcAft>
                          <a:spcPts val="0"/>
                        </a:spcAft>
                      </a:pPr>
                      <a:r>
                        <a:rPr lang="tr-TR" sz="1000" dirty="0"/>
                        <a:t>Plan dönemi sonuna kadar  spor salonu ve çok amaçlı salon yapmak.</a:t>
                      </a:r>
                      <a:endParaRPr lang="tr-TR" sz="1000" dirty="0">
                        <a:latin typeface="Calibri"/>
                        <a:ea typeface="Calibri"/>
                        <a:cs typeface="Times New Roman"/>
                      </a:endParaRPr>
                    </a:p>
                  </a:txBody>
                  <a:tcPr marL="24383" marR="24383" marT="0" marB="0" anchor="ctr"/>
                </a:tc>
              </a:tr>
              <a:tr h="179257">
                <a:tc>
                  <a:txBody>
                    <a:bodyPr/>
                    <a:lstStyle/>
                    <a:p>
                      <a:pPr>
                        <a:lnSpc>
                          <a:spcPct val="115000"/>
                        </a:lnSpc>
                        <a:spcAft>
                          <a:spcPts val="0"/>
                        </a:spcAft>
                      </a:pPr>
                      <a:r>
                        <a:rPr lang="tr-TR" sz="1000" b="1" dirty="0"/>
                        <a:t>Faaliyet/Proje 2.1</a:t>
                      </a:r>
                      <a:endParaRPr lang="tr-TR" sz="1000" b="1" dirty="0">
                        <a:latin typeface="Calibri"/>
                        <a:ea typeface="Calibri"/>
                        <a:cs typeface="Times New Roman"/>
                      </a:endParaRPr>
                    </a:p>
                  </a:txBody>
                  <a:tcPr marL="24383" marR="24383" marT="0" marB="0" anchor="ctr"/>
                </a:tc>
                <a:tc>
                  <a:txBody>
                    <a:bodyPr/>
                    <a:lstStyle/>
                    <a:p>
                      <a:pPr algn="just">
                        <a:lnSpc>
                          <a:spcPct val="115000"/>
                        </a:lnSpc>
                        <a:spcAft>
                          <a:spcPts val="0"/>
                        </a:spcAft>
                      </a:pPr>
                      <a:r>
                        <a:rPr lang="tr-TR" sz="1000" dirty="0"/>
                        <a:t>Plan dönemi içerisinde eğitim bölgelerinde amaca uygun yer seçimi ve arsa temini.</a:t>
                      </a:r>
                      <a:endParaRPr lang="tr-TR" sz="1000" dirty="0">
                        <a:latin typeface="Calibri"/>
                        <a:ea typeface="Calibri"/>
                        <a:cs typeface="Times New Roman"/>
                      </a:endParaRPr>
                    </a:p>
                  </a:txBody>
                  <a:tcPr marL="24383" marR="24383" marT="0" marB="0" anchor="ctr"/>
                </a:tc>
              </a:tr>
              <a:tr h="205626">
                <a:tc>
                  <a:txBody>
                    <a:bodyPr/>
                    <a:lstStyle/>
                    <a:p>
                      <a:pPr>
                        <a:lnSpc>
                          <a:spcPct val="115000"/>
                        </a:lnSpc>
                        <a:spcAft>
                          <a:spcPts val="0"/>
                        </a:spcAft>
                      </a:pPr>
                      <a:r>
                        <a:rPr lang="tr-TR" sz="1000" b="1" dirty="0"/>
                        <a:t>Faaliyet/Proje  2.2</a:t>
                      </a:r>
                      <a:endParaRPr lang="tr-TR" sz="1000" b="1" dirty="0">
                        <a:latin typeface="Calibri"/>
                        <a:ea typeface="Calibri"/>
                        <a:cs typeface="Times New Roman"/>
                      </a:endParaRPr>
                    </a:p>
                  </a:txBody>
                  <a:tcPr marL="24383" marR="24383" marT="0" marB="0" anchor="ctr"/>
                </a:tc>
                <a:tc>
                  <a:txBody>
                    <a:bodyPr/>
                    <a:lstStyle/>
                    <a:p>
                      <a:pPr algn="just">
                        <a:lnSpc>
                          <a:spcPct val="115000"/>
                        </a:lnSpc>
                        <a:spcAft>
                          <a:spcPts val="0"/>
                        </a:spcAft>
                      </a:pPr>
                      <a:r>
                        <a:rPr lang="tr-TR" sz="1000" dirty="0"/>
                        <a:t>Plan dönemi içerisinde bu konuda destek olabilecek hayırsever iş adamlarıyla görüşmelerin yapılması ve diğer finans yollarının belirlenmesi.</a:t>
                      </a:r>
                      <a:endParaRPr lang="tr-TR" sz="1000" dirty="0">
                        <a:latin typeface="Calibri"/>
                        <a:ea typeface="Calibri"/>
                        <a:cs typeface="Times New Roman"/>
                      </a:endParaRPr>
                    </a:p>
                  </a:txBody>
                  <a:tcPr marL="24383" marR="24383" marT="0" marB="0" anchor="ctr"/>
                </a:tc>
              </a:tr>
              <a:tr h="179257">
                <a:tc>
                  <a:txBody>
                    <a:bodyPr/>
                    <a:lstStyle/>
                    <a:p>
                      <a:pPr>
                        <a:lnSpc>
                          <a:spcPct val="115000"/>
                        </a:lnSpc>
                        <a:spcAft>
                          <a:spcPts val="0"/>
                        </a:spcAft>
                      </a:pPr>
                      <a:r>
                        <a:rPr lang="tr-TR" sz="1000" b="1" dirty="0"/>
                        <a:t>Faaliyet/Proje 2.2</a:t>
                      </a:r>
                      <a:endParaRPr lang="tr-TR" sz="1000" b="1" dirty="0">
                        <a:latin typeface="Calibri"/>
                        <a:ea typeface="Calibri"/>
                        <a:cs typeface="Times New Roman"/>
                      </a:endParaRPr>
                    </a:p>
                  </a:txBody>
                  <a:tcPr marL="24383" marR="24383" marT="0" marB="0" anchor="ctr"/>
                </a:tc>
                <a:tc>
                  <a:txBody>
                    <a:bodyPr/>
                    <a:lstStyle/>
                    <a:p>
                      <a:pPr algn="just">
                        <a:lnSpc>
                          <a:spcPct val="115000"/>
                        </a:lnSpc>
                        <a:spcAft>
                          <a:spcPts val="0"/>
                        </a:spcAft>
                      </a:pPr>
                      <a:r>
                        <a:rPr lang="tr-TR" sz="1000" dirty="0"/>
                        <a:t>Plan dönemi içerisinde proje temini ve inşaatının gerçekleştirilmesi</a:t>
                      </a:r>
                      <a:endParaRPr lang="tr-TR" sz="1000" dirty="0">
                        <a:latin typeface="Calibri"/>
                        <a:ea typeface="Calibri"/>
                        <a:cs typeface="Times New Roman"/>
                      </a:endParaRPr>
                    </a:p>
                  </a:txBody>
                  <a:tcPr marL="24383" marR="24383" marT="0" marB="0" anchor="ctr"/>
                </a:tc>
              </a:tr>
              <a:tr h="166388">
                <a:tc>
                  <a:txBody>
                    <a:bodyPr/>
                    <a:lstStyle/>
                    <a:p>
                      <a:pPr>
                        <a:lnSpc>
                          <a:spcPct val="115000"/>
                        </a:lnSpc>
                        <a:spcAft>
                          <a:spcPts val="0"/>
                        </a:spcAft>
                      </a:pPr>
                      <a:r>
                        <a:rPr lang="tr-TR" sz="1000" b="1" dirty="0"/>
                        <a:t>Stratejik Amaç 3.</a:t>
                      </a:r>
                      <a:endParaRPr lang="tr-TR" sz="1000" b="1" dirty="0">
                        <a:latin typeface="Calibri"/>
                        <a:ea typeface="Calibri"/>
                        <a:cs typeface="Times New Roman"/>
                      </a:endParaRPr>
                    </a:p>
                  </a:txBody>
                  <a:tcPr marL="24383" marR="24383" marT="0" marB="0" anchor="ctr"/>
                </a:tc>
                <a:tc>
                  <a:txBody>
                    <a:bodyPr/>
                    <a:lstStyle/>
                    <a:p>
                      <a:pPr algn="just">
                        <a:lnSpc>
                          <a:spcPct val="115000"/>
                        </a:lnSpc>
                        <a:spcAft>
                          <a:spcPts val="0"/>
                        </a:spcAft>
                      </a:pPr>
                      <a:r>
                        <a:rPr lang="tr-TR" sz="1000" dirty="0"/>
                        <a:t>Geçici binalarda bulunan orta öğretim kurumlarına kendi binalarını kazandırmak.</a:t>
                      </a:r>
                      <a:endParaRPr lang="tr-TR" sz="1000" dirty="0">
                        <a:latin typeface="Calibri"/>
                        <a:ea typeface="Calibri"/>
                        <a:cs typeface="Times New Roman"/>
                      </a:endParaRPr>
                    </a:p>
                  </a:txBody>
                  <a:tcPr marL="24383" marR="24383" marT="0" marB="0" anchor="ctr"/>
                </a:tc>
              </a:tr>
            </a:tbl>
          </a:graphicData>
        </a:graphic>
      </p:graphicFrame>
      <p:graphicFrame>
        <p:nvGraphicFramePr>
          <p:cNvPr id="11" name="10 Tablo"/>
          <p:cNvGraphicFramePr>
            <a:graphicFrameLocks noGrp="1"/>
          </p:cNvGraphicFramePr>
          <p:nvPr/>
        </p:nvGraphicFramePr>
        <p:xfrm>
          <a:off x="1209657" y="4490238"/>
          <a:ext cx="5164156" cy="1392154"/>
        </p:xfrm>
        <a:graphic>
          <a:graphicData uri="http://schemas.openxmlformats.org/drawingml/2006/table">
            <a:tbl>
              <a:tblPr>
                <a:tableStyleId>{08FB837D-C827-4EFA-A057-4D05807E0F7C}</a:tableStyleId>
              </a:tblPr>
              <a:tblGrid>
                <a:gridCol w="2294668"/>
                <a:gridCol w="2869488"/>
              </a:tblGrid>
              <a:tr h="377642">
                <a:tc gridSpan="2">
                  <a:txBody>
                    <a:bodyPr/>
                    <a:lstStyle/>
                    <a:p>
                      <a:pPr algn="ctr">
                        <a:lnSpc>
                          <a:spcPct val="115000"/>
                        </a:lnSpc>
                        <a:spcAft>
                          <a:spcPts val="0"/>
                        </a:spcAft>
                        <a:tabLst>
                          <a:tab pos="4563745" algn="l"/>
                        </a:tabLst>
                      </a:pPr>
                      <a:r>
                        <a:rPr lang="tr-TR" sz="1100" b="1" dirty="0"/>
                        <a:t>EĞİTİM</a:t>
                      </a:r>
                      <a:endParaRPr lang="tr-TR" sz="1100" b="1" dirty="0">
                        <a:latin typeface="Calibri"/>
                        <a:ea typeface="Calibri"/>
                        <a:cs typeface="Times New Roman"/>
                      </a:endParaRPr>
                    </a:p>
                  </a:txBody>
                  <a:tcPr marL="54020" marR="54020" marT="0" marB="0" anchor="ctr"/>
                </a:tc>
                <a:tc hMerge="1">
                  <a:txBody>
                    <a:bodyPr/>
                    <a:lstStyle/>
                    <a:p>
                      <a:endParaRPr lang="tr-TR"/>
                    </a:p>
                  </a:txBody>
                  <a:tcPr/>
                </a:tc>
              </a:tr>
              <a:tr h="371570">
                <a:tc>
                  <a:txBody>
                    <a:bodyPr/>
                    <a:lstStyle/>
                    <a:p>
                      <a:pPr>
                        <a:lnSpc>
                          <a:spcPct val="115000"/>
                        </a:lnSpc>
                        <a:spcAft>
                          <a:spcPts val="0"/>
                        </a:spcAft>
                      </a:pPr>
                      <a:r>
                        <a:rPr lang="tr-TR" sz="1000" b="1" dirty="0"/>
                        <a:t>Stratejik </a:t>
                      </a:r>
                      <a:r>
                        <a:rPr lang="tr-TR" sz="1000" b="1" dirty="0" smtClean="0"/>
                        <a:t> Amaç </a:t>
                      </a:r>
                      <a:r>
                        <a:rPr lang="tr-TR" sz="1000" b="1" dirty="0"/>
                        <a:t>4.</a:t>
                      </a:r>
                      <a:endParaRPr lang="tr-TR" sz="1000" b="1" dirty="0">
                        <a:latin typeface="Calibri"/>
                        <a:ea typeface="Calibri"/>
                        <a:cs typeface="Times New Roman"/>
                      </a:endParaRPr>
                    </a:p>
                  </a:txBody>
                  <a:tcPr marL="54020" marR="54020" marT="0" marB="0" anchor="ctr"/>
                </a:tc>
                <a:tc>
                  <a:txBody>
                    <a:bodyPr/>
                    <a:lstStyle/>
                    <a:p>
                      <a:pPr algn="just">
                        <a:lnSpc>
                          <a:spcPct val="115000"/>
                        </a:lnSpc>
                        <a:spcAft>
                          <a:spcPts val="0"/>
                        </a:spcAft>
                        <a:tabLst>
                          <a:tab pos="4563745" algn="l"/>
                        </a:tabLst>
                      </a:pPr>
                      <a:r>
                        <a:rPr lang="tr-TR" sz="1000" dirty="0" smtClean="0"/>
                        <a:t>Okul </a:t>
                      </a:r>
                      <a:r>
                        <a:rPr lang="tr-TR" sz="1000" dirty="0"/>
                        <a:t>öncesi eğitimi yaygınlaştırmak ve kalitesini artırmak.</a:t>
                      </a:r>
                      <a:endParaRPr lang="tr-TR" sz="1000" dirty="0">
                        <a:latin typeface="Calibri"/>
                        <a:ea typeface="Calibri"/>
                        <a:cs typeface="Times New Roman"/>
                      </a:endParaRPr>
                    </a:p>
                  </a:txBody>
                  <a:tcPr marL="54020" marR="54020" marT="0" marB="0" anchor="ctr"/>
                </a:tc>
              </a:tr>
              <a:tr h="285752">
                <a:tc>
                  <a:txBody>
                    <a:bodyPr/>
                    <a:lstStyle/>
                    <a:p>
                      <a:pPr>
                        <a:lnSpc>
                          <a:spcPct val="115000"/>
                        </a:lnSpc>
                        <a:spcAft>
                          <a:spcPts val="0"/>
                        </a:spcAft>
                      </a:pPr>
                      <a:r>
                        <a:rPr lang="tr-TR" sz="1000" b="1" dirty="0"/>
                        <a:t>Performans Göstergesi</a:t>
                      </a:r>
                      <a:endParaRPr lang="tr-TR" sz="1000" b="1" dirty="0">
                        <a:latin typeface="Calibri"/>
                        <a:ea typeface="Calibri"/>
                        <a:cs typeface="Times New Roman"/>
                      </a:endParaRPr>
                    </a:p>
                  </a:txBody>
                  <a:tcPr marL="54020" marR="54020" marT="0" marB="0" anchor="ctr"/>
                </a:tc>
                <a:tc>
                  <a:txBody>
                    <a:bodyPr/>
                    <a:lstStyle/>
                    <a:p>
                      <a:pPr algn="just">
                        <a:lnSpc>
                          <a:spcPct val="115000"/>
                        </a:lnSpc>
                        <a:spcAft>
                          <a:spcPts val="0"/>
                        </a:spcAft>
                      </a:pPr>
                      <a:r>
                        <a:rPr lang="tr-TR" sz="1000" dirty="0"/>
                        <a:t>Her yıl aşamalı olarak </a:t>
                      </a:r>
                      <a:r>
                        <a:rPr lang="tr-TR" sz="1000" dirty="0" smtClean="0"/>
                        <a:t>tespit </a:t>
                      </a:r>
                      <a:r>
                        <a:rPr lang="tr-TR" sz="1000" dirty="0"/>
                        <a:t>edilen okullaşma oranı</a:t>
                      </a:r>
                      <a:endParaRPr lang="tr-TR" sz="1000" dirty="0">
                        <a:latin typeface="Calibri"/>
                        <a:ea typeface="Calibri"/>
                        <a:cs typeface="Times New Roman"/>
                      </a:endParaRPr>
                    </a:p>
                  </a:txBody>
                  <a:tcPr marL="54020" marR="54020" marT="0" marB="0" anchor="ctr"/>
                </a:tc>
              </a:tr>
              <a:tr h="357190">
                <a:tc>
                  <a:txBody>
                    <a:bodyPr/>
                    <a:lstStyle/>
                    <a:p>
                      <a:pPr>
                        <a:lnSpc>
                          <a:spcPct val="115000"/>
                        </a:lnSpc>
                        <a:spcAft>
                          <a:spcPts val="0"/>
                        </a:spcAft>
                      </a:pPr>
                      <a:r>
                        <a:rPr lang="tr-TR" sz="1000" b="1" dirty="0"/>
                        <a:t>Faaliyet/Proje 4.1.</a:t>
                      </a:r>
                      <a:endParaRPr lang="tr-TR" sz="1000" b="1" dirty="0">
                        <a:latin typeface="Calibri"/>
                        <a:ea typeface="Calibri"/>
                        <a:cs typeface="Times New Roman"/>
                      </a:endParaRPr>
                    </a:p>
                  </a:txBody>
                  <a:tcPr marL="54020" marR="54020" marT="0" marB="0" anchor="ctr"/>
                </a:tc>
                <a:tc>
                  <a:txBody>
                    <a:bodyPr/>
                    <a:lstStyle/>
                    <a:p>
                      <a:pPr algn="just">
                        <a:lnSpc>
                          <a:spcPct val="115000"/>
                        </a:lnSpc>
                        <a:spcAft>
                          <a:spcPts val="0"/>
                        </a:spcAft>
                        <a:tabLst>
                          <a:tab pos="457200" algn="l"/>
                        </a:tabLst>
                      </a:pPr>
                      <a:r>
                        <a:rPr lang="tr-TR" sz="1000" dirty="0" smtClean="0"/>
                        <a:t>Plan </a:t>
                      </a:r>
                      <a:r>
                        <a:rPr lang="tr-TR" sz="1000" dirty="0"/>
                        <a:t>dönemi içerisinde derslik sayısını yüzde 5 ile 10 arası artırmak </a:t>
                      </a:r>
                      <a:endParaRPr lang="tr-TR" sz="1000" dirty="0">
                        <a:latin typeface="Calibri"/>
                        <a:ea typeface="Calibri"/>
                        <a:cs typeface="Times New Roman"/>
                      </a:endParaRPr>
                    </a:p>
                  </a:txBody>
                  <a:tcPr marL="54020" marR="54020" marT="0" marB="0" anchor="ctr"/>
                </a:tc>
              </a:tr>
            </a:tbl>
          </a:graphicData>
        </a:graphic>
      </p:graphicFrame>
      <p:sp>
        <p:nvSpPr>
          <p:cNvPr id="32769" name="Rectangle 1"/>
          <p:cNvSpPr>
            <a:spLocks noChangeArrowheads="1"/>
          </p:cNvSpPr>
          <p:nvPr/>
        </p:nvSpPr>
        <p:spPr bwMode="auto">
          <a:xfrm>
            <a:off x="0" y="0"/>
            <a:ext cx="7562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11 Tablo"/>
          <p:cNvGraphicFramePr>
            <a:graphicFrameLocks noGrp="1"/>
          </p:cNvGraphicFramePr>
          <p:nvPr/>
        </p:nvGraphicFramePr>
        <p:xfrm>
          <a:off x="1209657" y="6490502"/>
          <a:ext cx="5143536" cy="2061205"/>
        </p:xfrm>
        <a:graphic>
          <a:graphicData uri="http://schemas.openxmlformats.org/drawingml/2006/table">
            <a:tbl>
              <a:tblPr>
                <a:tableStyleId>{08FB837D-C827-4EFA-A057-4D05807E0F7C}</a:tableStyleId>
              </a:tblPr>
              <a:tblGrid>
                <a:gridCol w="5143536"/>
              </a:tblGrid>
              <a:tr h="420653">
                <a:tc>
                  <a:txBody>
                    <a:bodyPr/>
                    <a:lstStyle/>
                    <a:p>
                      <a:pPr algn="ctr">
                        <a:lnSpc>
                          <a:spcPct val="115000"/>
                        </a:lnSpc>
                        <a:spcAft>
                          <a:spcPts val="0"/>
                        </a:spcAft>
                      </a:pPr>
                      <a:endParaRPr lang="tr-TR" sz="1000" dirty="0"/>
                    </a:p>
                    <a:p>
                      <a:pPr algn="ctr">
                        <a:lnSpc>
                          <a:spcPct val="115000"/>
                        </a:lnSpc>
                        <a:spcAft>
                          <a:spcPts val="0"/>
                        </a:spcAft>
                      </a:pPr>
                      <a:r>
                        <a:rPr lang="tr-TR" sz="1100" b="1" dirty="0"/>
                        <a:t>GENÇLİK </a:t>
                      </a:r>
                      <a:r>
                        <a:rPr lang="tr-TR" sz="1100" b="1" dirty="0" smtClean="0"/>
                        <a:t> VE </a:t>
                      </a:r>
                      <a:r>
                        <a:rPr lang="tr-TR" sz="1100" b="1" dirty="0"/>
                        <a:t>SPOR</a:t>
                      </a:r>
                      <a:endParaRPr lang="tr-TR" sz="1100" b="1" dirty="0">
                        <a:latin typeface="Calibri"/>
                        <a:ea typeface="Calibri"/>
                        <a:cs typeface="Times New Roman"/>
                      </a:endParaRPr>
                    </a:p>
                  </a:txBody>
                  <a:tcPr marL="53385" marR="53385" marT="0" marB="0"/>
                </a:tc>
              </a:tr>
              <a:tr h="1050495">
                <a:tc>
                  <a:txBody>
                    <a:bodyPr/>
                    <a:lstStyle/>
                    <a:p>
                      <a:pPr algn="l">
                        <a:lnSpc>
                          <a:spcPct val="115000"/>
                        </a:lnSpc>
                        <a:spcAft>
                          <a:spcPts val="0"/>
                        </a:spcAft>
                      </a:pPr>
                      <a:endParaRPr lang="tr-TR" sz="1000" dirty="0"/>
                    </a:p>
                    <a:p>
                      <a:pPr algn="l">
                        <a:lnSpc>
                          <a:spcPct val="115000"/>
                        </a:lnSpc>
                        <a:spcAft>
                          <a:spcPts val="0"/>
                        </a:spcAft>
                      </a:pPr>
                      <a:r>
                        <a:rPr lang="tr-TR" sz="1000" dirty="0" smtClean="0"/>
                        <a:t>Girdi</a:t>
                      </a:r>
                      <a:r>
                        <a:rPr lang="tr-TR" sz="1000" dirty="0"/>
                        <a:t>: Bütçe, araç-gereç, personel</a:t>
                      </a:r>
                    </a:p>
                    <a:p>
                      <a:pPr algn="l">
                        <a:lnSpc>
                          <a:spcPct val="115000"/>
                        </a:lnSpc>
                        <a:spcAft>
                          <a:spcPts val="0"/>
                        </a:spcAft>
                      </a:pPr>
                      <a:r>
                        <a:rPr lang="tr-TR" sz="1000" dirty="0"/>
                        <a:t>Çıktı:  Spor salonunun kullanabilirliğinin artırılması.Spor tesislerinin sayısal artışı ve mevcutların iyileştirilmesi </a:t>
                      </a:r>
                    </a:p>
                    <a:p>
                      <a:pPr algn="l">
                        <a:lnSpc>
                          <a:spcPct val="115000"/>
                        </a:lnSpc>
                        <a:spcAft>
                          <a:spcPts val="0"/>
                        </a:spcAft>
                      </a:pPr>
                      <a:r>
                        <a:rPr lang="tr-TR" sz="1000" dirty="0"/>
                        <a:t>Sonuç: Spor için daha verimli bir ortam.</a:t>
                      </a:r>
                    </a:p>
                    <a:p>
                      <a:pPr algn="l">
                        <a:lnSpc>
                          <a:spcPct val="115000"/>
                        </a:lnSpc>
                        <a:spcAft>
                          <a:spcPts val="0"/>
                        </a:spcAft>
                      </a:pPr>
                      <a:r>
                        <a:rPr lang="tr-TR" sz="1000" dirty="0"/>
                        <a:t>Verimlilik: Spor tesisin güvenliği sağlanması</a:t>
                      </a:r>
                    </a:p>
                    <a:p>
                      <a:pPr algn="l">
                        <a:lnSpc>
                          <a:spcPct val="115000"/>
                        </a:lnSpc>
                        <a:spcAft>
                          <a:spcPts val="0"/>
                        </a:spcAft>
                      </a:pPr>
                      <a:r>
                        <a:rPr lang="tr-TR" sz="1000" dirty="0"/>
                        <a:t>Kalite: Daha verimli bir ortamda spor yapılabilmesi.</a:t>
                      </a:r>
                      <a:endParaRPr lang="tr-TR" sz="1000" dirty="0">
                        <a:latin typeface="Calibri"/>
                        <a:ea typeface="Calibri"/>
                        <a:cs typeface="Times New Roman"/>
                      </a:endParaRPr>
                    </a:p>
                  </a:txBody>
                  <a:tcPr marL="53385" marR="53385" marT="0" marB="0"/>
                </a:tc>
              </a:tr>
              <a:tr h="413732">
                <a:tc>
                  <a:txBody>
                    <a:bodyPr/>
                    <a:lstStyle/>
                    <a:p>
                      <a:pPr algn="l">
                        <a:lnSpc>
                          <a:spcPct val="115000"/>
                        </a:lnSpc>
                        <a:spcAft>
                          <a:spcPts val="0"/>
                        </a:spcAft>
                      </a:pPr>
                      <a:endParaRPr lang="tr-TR" sz="1000" dirty="0"/>
                    </a:p>
                    <a:p>
                      <a:pPr algn="l">
                        <a:lnSpc>
                          <a:spcPct val="115000"/>
                        </a:lnSpc>
                        <a:spcAft>
                          <a:spcPts val="0"/>
                        </a:spcAft>
                      </a:pPr>
                      <a:r>
                        <a:rPr lang="tr-TR" sz="1000" dirty="0"/>
                        <a:t>Mevcut </a:t>
                      </a:r>
                      <a:r>
                        <a:rPr lang="tr-TR" sz="1000" dirty="0" smtClean="0"/>
                        <a:t> tesislerin </a:t>
                      </a:r>
                      <a:r>
                        <a:rPr lang="tr-TR" sz="1000" dirty="0"/>
                        <a:t>bakım ve onarım ihtiyaçlarının tespit edilip yapılması.</a:t>
                      </a:r>
                      <a:endParaRPr lang="tr-TR" sz="1000" dirty="0">
                        <a:latin typeface="Calibri"/>
                        <a:ea typeface="Calibri"/>
                        <a:cs typeface="Times New Roman"/>
                      </a:endParaRPr>
                    </a:p>
                  </a:txBody>
                  <a:tcPr marL="53385" marR="53385" marT="0" marB="0"/>
                </a:tc>
              </a:tr>
            </a:tbl>
          </a:graphicData>
        </a:graphic>
      </p:graphicFrame>
      <p:sp>
        <p:nvSpPr>
          <p:cNvPr id="32770" name="Rectangle 2"/>
          <p:cNvSpPr>
            <a:spLocks noChangeArrowheads="1"/>
          </p:cNvSpPr>
          <p:nvPr/>
        </p:nvSpPr>
        <p:spPr bwMode="auto">
          <a:xfrm>
            <a:off x="0" y="0"/>
            <a:ext cx="7562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a:t>
            </a:r>
            <a:r>
              <a:rPr lang="en-US" sz="600">
                <a:solidFill>
                  <a:srgbClr val="FA273F"/>
                </a:solidFill>
                <a:latin typeface="Lucida Sans Unicode"/>
              </a:rPr>
              <a:t>PLAN</a:t>
            </a:r>
          </a:p>
        </p:txBody>
      </p:sp>
      <p:sp>
        <p:nvSpPr>
          <p:cNvPr id="3" name="2 Dikdörtgen"/>
          <p:cNvSpPr/>
          <p:nvPr/>
        </p:nvSpPr>
        <p:spPr>
          <a:xfrm>
            <a:off x="722376" y="795528"/>
            <a:ext cx="6056376" cy="182880"/>
          </a:xfrm>
          <a:prstGeom prst="rect">
            <a:avLst/>
          </a:prstGeom>
        </p:spPr>
        <p:txBody>
          <a:bodyPr lIns="0" tIns="0" rIns="0" bIns="0">
            <a:noAutofit/>
          </a:bodyPr>
          <a:lstStyle/>
          <a:p>
            <a:pPr marL="50800" indent="0">
              <a:spcAft>
                <a:spcPts val="210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İL </a:t>
            </a:r>
            <a:r>
              <a:rPr lang="tr" sz="1000" spc="-100" dirty="0">
                <a:solidFill>
                  <a:srgbClr val="808282"/>
                </a:solidFill>
                <a:latin typeface="Trebuchet MS"/>
              </a:rPr>
              <a:t>ÖZEL İDARESİ</a:t>
            </a:r>
          </a:p>
        </p:txBody>
      </p:sp>
      <p:sp>
        <p:nvSpPr>
          <p:cNvPr id="7" name="6 Dikdörtgen"/>
          <p:cNvSpPr/>
          <p:nvPr/>
        </p:nvSpPr>
        <p:spPr>
          <a:xfrm>
            <a:off x="722376" y="4078224"/>
            <a:ext cx="6056376" cy="1539240"/>
          </a:xfrm>
          <a:prstGeom prst="rect">
            <a:avLst/>
          </a:prstGeom>
        </p:spPr>
        <p:txBody>
          <a:bodyPr lIns="0" tIns="0" rIns="0" bIns="0">
            <a:noAutofit/>
          </a:bodyPr>
          <a:lstStyle/>
          <a:p>
            <a:pPr marL="520700" marR="685800" indent="0" algn="just">
              <a:lnSpc>
                <a:spcPts val="2184"/>
              </a:lnSpc>
              <a:spcBef>
                <a:spcPts val="210"/>
              </a:spcBef>
              <a:spcAft>
                <a:spcPts val="210"/>
              </a:spcAft>
            </a:pPr>
            <a:endParaRPr lang="tr" sz="1000" spc="-50" dirty="0">
              <a:solidFill>
                <a:srgbClr val="1F1919"/>
              </a:solidFill>
              <a:latin typeface="Lucida Sans Unicode"/>
            </a:endParaRPr>
          </a:p>
        </p:txBody>
      </p:sp>
      <p:sp>
        <p:nvSpPr>
          <p:cNvPr id="10" name="9 Dikdörtgen"/>
          <p:cNvSpPr/>
          <p:nvPr/>
        </p:nvSpPr>
        <p:spPr>
          <a:xfrm>
            <a:off x="-219103" y="8419328"/>
            <a:ext cx="6056376" cy="710184"/>
          </a:xfrm>
          <a:prstGeom prst="rect">
            <a:avLst/>
          </a:prstGeom>
        </p:spPr>
        <p:txBody>
          <a:bodyPr lIns="0" tIns="0" rIns="0" bIns="0">
            <a:noAutofit/>
          </a:bodyPr>
          <a:lstStyle/>
          <a:p>
            <a:pPr marL="520700" marR="863600" indent="0" algn="just">
              <a:lnSpc>
                <a:spcPts val="2184"/>
              </a:lnSpc>
              <a:spcBef>
                <a:spcPts val="630"/>
              </a:spcBef>
            </a:pPr>
            <a:endParaRPr lang="tr" sz="1000" cap="small" spc="-50" dirty="0">
              <a:solidFill>
                <a:srgbClr val="1F1919"/>
              </a:solidFill>
              <a:latin typeface="Lucida Sans Unicode"/>
            </a:endParaRPr>
          </a:p>
        </p:txBody>
      </p:sp>
      <p:sp>
        <p:nvSpPr>
          <p:cNvPr id="11" name="10 Dikdörtgen"/>
          <p:cNvSpPr/>
          <p:nvPr/>
        </p:nvSpPr>
        <p:spPr>
          <a:xfrm>
            <a:off x="755904" y="9717024"/>
            <a:ext cx="5181600" cy="304800"/>
          </a:xfrm>
          <a:prstGeom prst="rect">
            <a:avLst/>
          </a:prstGeom>
        </p:spPr>
        <p:txBody>
          <a:bodyPr lIns="0" tIns="0" rIns="0" bIns="0">
            <a:noAutofit/>
          </a:bodyPr>
          <a:lstStyle/>
          <a:p>
            <a:pPr indent="0"/>
            <a:endParaRPr lang="tr" sz="3000" cap="small" spc="-150" dirty="0">
              <a:solidFill>
                <a:srgbClr val="9A9697"/>
              </a:solidFill>
              <a:latin typeface="Arial Unicode MS"/>
            </a:endParaRPr>
          </a:p>
        </p:txBody>
      </p:sp>
      <p:graphicFrame>
        <p:nvGraphicFramePr>
          <p:cNvPr id="9" name="8 Tablo"/>
          <p:cNvGraphicFramePr>
            <a:graphicFrameLocks noGrp="1"/>
          </p:cNvGraphicFramePr>
          <p:nvPr/>
        </p:nvGraphicFramePr>
        <p:xfrm>
          <a:off x="1281095" y="1489842"/>
          <a:ext cx="5286412" cy="3689035"/>
        </p:xfrm>
        <a:graphic>
          <a:graphicData uri="http://schemas.openxmlformats.org/drawingml/2006/table">
            <a:tbl>
              <a:tblPr>
                <a:tableStyleId>{08FB837D-C827-4EFA-A057-4D05807E0F7C}</a:tableStyleId>
              </a:tblPr>
              <a:tblGrid>
                <a:gridCol w="1888004"/>
                <a:gridCol w="3398408"/>
              </a:tblGrid>
              <a:tr h="299949">
                <a:tc gridSpan="2">
                  <a:txBody>
                    <a:bodyPr/>
                    <a:lstStyle/>
                    <a:p>
                      <a:pPr algn="ctr">
                        <a:lnSpc>
                          <a:spcPct val="115000"/>
                        </a:lnSpc>
                        <a:spcAft>
                          <a:spcPts val="0"/>
                        </a:spcAft>
                      </a:pPr>
                      <a:endParaRPr lang="tr-TR" sz="1100" dirty="0"/>
                    </a:p>
                    <a:p>
                      <a:pPr algn="ctr">
                        <a:lnSpc>
                          <a:spcPct val="115000"/>
                        </a:lnSpc>
                        <a:spcAft>
                          <a:spcPts val="0"/>
                        </a:spcAft>
                      </a:pPr>
                      <a:r>
                        <a:rPr lang="tr-TR" sz="1100" b="1" dirty="0"/>
                        <a:t>SAVUNMA HİZMETLERİ (JANDARMA)</a:t>
                      </a:r>
                      <a:endParaRPr lang="tr-TR" sz="1100" b="1" dirty="0">
                        <a:latin typeface="Calibri"/>
                        <a:ea typeface="Calibri"/>
                        <a:cs typeface="Times New Roman"/>
                      </a:endParaRPr>
                    </a:p>
                  </a:txBody>
                  <a:tcPr marL="45118" marR="45118" marT="0" marB="0" anchor="ctr"/>
                </a:tc>
                <a:tc hMerge="1">
                  <a:txBody>
                    <a:bodyPr/>
                    <a:lstStyle/>
                    <a:p>
                      <a:endParaRPr lang="tr-TR"/>
                    </a:p>
                  </a:txBody>
                  <a:tcPr/>
                </a:tc>
              </a:tr>
              <a:tr h="634154">
                <a:tc>
                  <a:txBody>
                    <a:bodyPr/>
                    <a:lstStyle/>
                    <a:p>
                      <a:pPr>
                        <a:lnSpc>
                          <a:spcPct val="115000"/>
                        </a:lnSpc>
                        <a:spcAft>
                          <a:spcPts val="0"/>
                        </a:spcAft>
                      </a:pPr>
                      <a:r>
                        <a:rPr lang="tr-TR" sz="1000" b="1" dirty="0"/>
                        <a:t>Stratejik </a:t>
                      </a:r>
                    </a:p>
                    <a:p>
                      <a:pPr>
                        <a:lnSpc>
                          <a:spcPct val="115000"/>
                        </a:lnSpc>
                        <a:spcAft>
                          <a:spcPts val="0"/>
                        </a:spcAft>
                      </a:pPr>
                      <a:r>
                        <a:rPr lang="tr-TR" sz="1000" b="1" dirty="0"/>
                        <a:t>Amaç 1</a:t>
                      </a:r>
                      <a:endParaRPr lang="tr-TR" sz="1000" b="1" dirty="0">
                        <a:latin typeface="Calibri"/>
                        <a:ea typeface="Calibri"/>
                        <a:cs typeface="Times New Roman"/>
                      </a:endParaRPr>
                    </a:p>
                  </a:txBody>
                  <a:tcPr marL="45118" marR="45118" marT="0" marB="0" anchor="ctr"/>
                </a:tc>
                <a:tc>
                  <a:txBody>
                    <a:bodyPr/>
                    <a:lstStyle/>
                    <a:p>
                      <a:pPr>
                        <a:lnSpc>
                          <a:spcPct val="115000"/>
                        </a:lnSpc>
                        <a:spcAft>
                          <a:spcPts val="0"/>
                        </a:spcAft>
                      </a:pPr>
                      <a:r>
                        <a:rPr lang="tr-TR" sz="1000" dirty="0"/>
                        <a:t>Koruma ve Savunma amaçlı hizmetlerin en iyi şekilde yürütülebilmesi için gerekli alt yapının oluşturulması mevcut tesislerin iyileştirilmesi adına, gerekli onarım ve yenilemelerin yapılması, ihtiyaç duyulan yeni hizmet binalarının tam teşekküllü yapılarak hizmete sunulması.</a:t>
                      </a:r>
                      <a:endParaRPr lang="tr-TR" sz="1000" dirty="0">
                        <a:latin typeface="Calibri"/>
                        <a:ea typeface="Calibri"/>
                        <a:cs typeface="Times New Roman"/>
                      </a:endParaRPr>
                    </a:p>
                  </a:txBody>
                  <a:tcPr marL="45118" marR="45118" marT="0" marB="0" anchor="ctr"/>
                </a:tc>
              </a:tr>
              <a:tr h="476242">
                <a:tc>
                  <a:txBody>
                    <a:bodyPr/>
                    <a:lstStyle/>
                    <a:p>
                      <a:pPr>
                        <a:lnSpc>
                          <a:spcPct val="115000"/>
                        </a:lnSpc>
                        <a:spcAft>
                          <a:spcPts val="0"/>
                        </a:spcAft>
                      </a:pPr>
                      <a:r>
                        <a:rPr lang="tr-TR" sz="1000" b="1" dirty="0"/>
                        <a:t>HEDEF 1.1</a:t>
                      </a:r>
                      <a:endParaRPr lang="tr-TR" sz="1000" b="1" dirty="0">
                        <a:latin typeface="Calibri"/>
                        <a:ea typeface="Calibri"/>
                        <a:cs typeface="Times New Roman"/>
                      </a:endParaRPr>
                    </a:p>
                  </a:txBody>
                  <a:tcPr marL="45118" marR="45118" marT="0" marB="0" anchor="ctr"/>
                </a:tc>
                <a:tc>
                  <a:txBody>
                    <a:bodyPr/>
                    <a:lstStyle/>
                    <a:p>
                      <a:pPr>
                        <a:lnSpc>
                          <a:spcPct val="115000"/>
                        </a:lnSpc>
                        <a:spcAft>
                          <a:spcPts val="0"/>
                        </a:spcAft>
                      </a:pPr>
                      <a:r>
                        <a:rPr lang="tr-TR" sz="1000" dirty="0"/>
                        <a:t>Plan dönemi sonuna kadar ihtiyaç duyulan  yeni hizmet binalarının yapımı onarıma ihtiyaç duyulan binaların onarılması</a:t>
                      </a:r>
                      <a:endParaRPr lang="tr-TR" sz="1000" dirty="0">
                        <a:latin typeface="Calibri"/>
                        <a:ea typeface="Calibri"/>
                        <a:cs typeface="Times New Roman"/>
                      </a:endParaRPr>
                    </a:p>
                  </a:txBody>
                  <a:tcPr marL="45118" marR="45118" marT="0" marB="0" anchor="ctr"/>
                </a:tc>
              </a:tr>
              <a:tr h="476242">
                <a:tc>
                  <a:txBody>
                    <a:bodyPr/>
                    <a:lstStyle/>
                    <a:p>
                      <a:pPr>
                        <a:lnSpc>
                          <a:spcPct val="115000"/>
                        </a:lnSpc>
                        <a:spcAft>
                          <a:spcPts val="0"/>
                        </a:spcAft>
                      </a:pPr>
                      <a:r>
                        <a:rPr lang="tr-TR" sz="1000" b="1" dirty="0"/>
                        <a:t>Performans Hedef 1.1.1</a:t>
                      </a:r>
                      <a:endParaRPr lang="tr-TR" sz="1000" b="1" dirty="0">
                        <a:latin typeface="Calibri"/>
                        <a:ea typeface="Calibri"/>
                        <a:cs typeface="Times New Roman"/>
                      </a:endParaRPr>
                    </a:p>
                  </a:txBody>
                  <a:tcPr marL="45118" marR="45118" marT="0" marB="0" anchor="ctr"/>
                </a:tc>
                <a:tc>
                  <a:txBody>
                    <a:bodyPr/>
                    <a:lstStyle/>
                    <a:p>
                      <a:pPr>
                        <a:lnSpc>
                          <a:spcPct val="115000"/>
                        </a:lnSpc>
                        <a:spcAft>
                          <a:spcPts val="0"/>
                        </a:spcAft>
                      </a:pPr>
                      <a:r>
                        <a:rPr lang="tr-TR" sz="1000" dirty="0"/>
                        <a:t>2020- 2024 yılı arasında yeni hizmet binalarının yapılması.</a:t>
                      </a:r>
                      <a:endParaRPr lang="tr-TR" sz="1000" dirty="0">
                        <a:latin typeface="Calibri"/>
                        <a:ea typeface="Calibri"/>
                        <a:cs typeface="Times New Roman"/>
                      </a:endParaRPr>
                    </a:p>
                  </a:txBody>
                  <a:tcPr marL="45118" marR="45118" marT="0" marB="0" anchor="ctr"/>
                </a:tc>
              </a:tr>
              <a:tr h="476242">
                <a:tc>
                  <a:txBody>
                    <a:bodyPr/>
                    <a:lstStyle/>
                    <a:p>
                      <a:pPr>
                        <a:lnSpc>
                          <a:spcPct val="115000"/>
                        </a:lnSpc>
                        <a:spcAft>
                          <a:spcPts val="0"/>
                        </a:spcAft>
                      </a:pPr>
                      <a:r>
                        <a:rPr lang="tr-TR" sz="1000" b="1" dirty="0"/>
                        <a:t>Performans Hedef 1.1.2</a:t>
                      </a:r>
                      <a:endParaRPr lang="tr-TR" sz="1000" b="1" dirty="0">
                        <a:latin typeface="Calibri"/>
                        <a:ea typeface="Calibri"/>
                        <a:cs typeface="Times New Roman"/>
                      </a:endParaRPr>
                    </a:p>
                  </a:txBody>
                  <a:tcPr marL="45118" marR="45118" marT="0" marB="0" anchor="ctr"/>
                </a:tc>
                <a:tc>
                  <a:txBody>
                    <a:bodyPr/>
                    <a:lstStyle/>
                    <a:p>
                      <a:pPr>
                        <a:lnSpc>
                          <a:spcPct val="115000"/>
                        </a:lnSpc>
                        <a:spcAft>
                          <a:spcPts val="0"/>
                        </a:spcAft>
                      </a:pPr>
                      <a:r>
                        <a:rPr lang="tr-TR" sz="1000" dirty="0"/>
                        <a:t>Plan dönemi sonuna kadar takviyesi yapılmayan binaların güçlendirilmesi.</a:t>
                      </a:r>
                      <a:endParaRPr lang="tr-TR" sz="1000" dirty="0">
                        <a:latin typeface="Calibri"/>
                        <a:ea typeface="Calibri"/>
                        <a:cs typeface="Times New Roman"/>
                      </a:endParaRPr>
                    </a:p>
                  </a:txBody>
                  <a:tcPr marL="45118" marR="45118" marT="0" marB="0" anchor="ctr"/>
                </a:tc>
              </a:tr>
              <a:tr h="476242">
                <a:tc>
                  <a:txBody>
                    <a:bodyPr/>
                    <a:lstStyle/>
                    <a:p>
                      <a:pPr>
                        <a:lnSpc>
                          <a:spcPct val="115000"/>
                        </a:lnSpc>
                        <a:spcAft>
                          <a:spcPts val="0"/>
                        </a:spcAft>
                      </a:pPr>
                      <a:r>
                        <a:rPr lang="tr-TR" sz="1000" b="1" dirty="0"/>
                        <a:t>Faaliyet/Proje 1.1.1</a:t>
                      </a:r>
                      <a:endParaRPr lang="tr-TR" sz="1000" b="1" dirty="0">
                        <a:latin typeface="Calibri"/>
                        <a:ea typeface="Calibri"/>
                        <a:cs typeface="Times New Roman"/>
                      </a:endParaRPr>
                    </a:p>
                  </a:txBody>
                  <a:tcPr marL="45118" marR="45118" marT="0" marB="0" anchor="ctr"/>
                </a:tc>
                <a:tc>
                  <a:txBody>
                    <a:bodyPr/>
                    <a:lstStyle/>
                    <a:p>
                      <a:pPr algn="just">
                        <a:lnSpc>
                          <a:spcPct val="115000"/>
                        </a:lnSpc>
                        <a:spcAft>
                          <a:spcPts val="0"/>
                        </a:spcAft>
                      </a:pPr>
                      <a:r>
                        <a:rPr lang="tr-TR" sz="1000" dirty="0"/>
                        <a:t>Plan dönemi içerisinde tespit edilen öncelik sırasına göre ihale hazırlıklarının tamamlanarak ihale edilmesi.</a:t>
                      </a:r>
                      <a:endParaRPr lang="tr-TR" sz="1000" dirty="0">
                        <a:latin typeface="Calibri"/>
                        <a:ea typeface="Calibri"/>
                        <a:cs typeface="Times New Roman"/>
                      </a:endParaRPr>
                    </a:p>
                  </a:txBody>
                  <a:tcPr marL="45118" marR="45118" marT="0" marB="0" anchor="ctr"/>
                </a:tc>
              </a:tr>
              <a:tr h="522195">
                <a:tc>
                  <a:txBody>
                    <a:bodyPr/>
                    <a:lstStyle/>
                    <a:p>
                      <a:pPr>
                        <a:lnSpc>
                          <a:spcPct val="115000"/>
                        </a:lnSpc>
                        <a:spcAft>
                          <a:spcPts val="0"/>
                        </a:spcAft>
                      </a:pPr>
                      <a:r>
                        <a:rPr lang="tr-TR" sz="1000" b="1" dirty="0"/>
                        <a:t>Faaliyet/Proje 1.1.2</a:t>
                      </a:r>
                      <a:endParaRPr lang="tr-TR" sz="1000" b="1" dirty="0">
                        <a:latin typeface="Calibri"/>
                        <a:ea typeface="Calibri"/>
                        <a:cs typeface="Times New Roman"/>
                      </a:endParaRPr>
                    </a:p>
                  </a:txBody>
                  <a:tcPr marL="45118" marR="45118" marT="0" marB="0" anchor="ctr"/>
                </a:tc>
                <a:tc>
                  <a:txBody>
                    <a:bodyPr/>
                    <a:lstStyle/>
                    <a:p>
                      <a:pPr algn="just">
                        <a:lnSpc>
                          <a:spcPct val="115000"/>
                        </a:lnSpc>
                        <a:spcAft>
                          <a:spcPts val="0"/>
                        </a:spcAft>
                      </a:pPr>
                      <a:r>
                        <a:rPr lang="tr-TR" sz="1000" dirty="0"/>
                        <a:t>Plan dönemi içerisinde hasarlı durumda olan ve kullanılmayan atıl durumdaki  binaların öncelikle yıkımlarının yapılması.</a:t>
                      </a:r>
                      <a:endParaRPr lang="tr-TR" sz="1000" dirty="0">
                        <a:latin typeface="Calibri"/>
                        <a:ea typeface="Calibri"/>
                        <a:cs typeface="Times New Roman"/>
                      </a:endParaRPr>
                    </a:p>
                  </a:txBody>
                  <a:tcPr marL="45118" marR="45118" marT="0" marB="0" anchor="ctr"/>
                </a:tc>
              </a:tr>
            </a:tbl>
          </a:graphicData>
        </a:graphic>
      </p:graphicFrame>
      <p:graphicFrame>
        <p:nvGraphicFramePr>
          <p:cNvPr id="12" name="11 Tablo"/>
          <p:cNvGraphicFramePr>
            <a:graphicFrameLocks noGrp="1"/>
          </p:cNvGraphicFramePr>
          <p:nvPr/>
        </p:nvGraphicFramePr>
        <p:xfrm>
          <a:off x="1281095" y="5561808"/>
          <a:ext cx="5286412" cy="2226067"/>
        </p:xfrm>
        <a:graphic>
          <a:graphicData uri="http://schemas.openxmlformats.org/drawingml/2006/table">
            <a:tbl>
              <a:tblPr>
                <a:tableStyleId>{08FB837D-C827-4EFA-A057-4D05807E0F7C}</a:tableStyleId>
              </a:tblPr>
              <a:tblGrid>
                <a:gridCol w="1298503"/>
                <a:gridCol w="3987909"/>
              </a:tblGrid>
              <a:tr h="438583">
                <a:tc gridSpan="2">
                  <a:txBody>
                    <a:bodyPr/>
                    <a:lstStyle/>
                    <a:p>
                      <a:pPr algn="ctr">
                        <a:lnSpc>
                          <a:spcPct val="115000"/>
                        </a:lnSpc>
                        <a:spcAft>
                          <a:spcPts val="0"/>
                        </a:spcAft>
                      </a:pPr>
                      <a:endParaRPr lang="tr-TR" sz="900" dirty="0"/>
                    </a:p>
                    <a:p>
                      <a:pPr algn="ctr">
                        <a:lnSpc>
                          <a:spcPct val="115000"/>
                        </a:lnSpc>
                        <a:spcAft>
                          <a:spcPts val="0"/>
                        </a:spcAft>
                      </a:pPr>
                      <a:r>
                        <a:rPr lang="tr-TR" sz="1100" b="1" dirty="0"/>
                        <a:t>SAĞLIK</a:t>
                      </a:r>
                      <a:endParaRPr lang="tr-TR" sz="1100" b="1" dirty="0">
                        <a:latin typeface="Calibri"/>
                        <a:ea typeface="Calibri"/>
                        <a:cs typeface="Times New Roman"/>
                      </a:endParaRPr>
                    </a:p>
                  </a:txBody>
                  <a:tcPr marL="55660" marR="55660" marT="0" marB="0"/>
                </a:tc>
                <a:tc hMerge="1">
                  <a:txBody>
                    <a:bodyPr/>
                    <a:lstStyle/>
                    <a:p>
                      <a:endParaRPr lang="tr-TR"/>
                    </a:p>
                  </a:txBody>
                  <a:tcPr/>
                </a:tc>
              </a:tr>
              <a:tr h="566911">
                <a:tc>
                  <a:txBody>
                    <a:bodyPr/>
                    <a:lstStyle/>
                    <a:p>
                      <a:pPr algn="l">
                        <a:lnSpc>
                          <a:spcPct val="115000"/>
                        </a:lnSpc>
                        <a:spcAft>
                          <a:spcPts val="0"/>
                        </a:spcAft>
                      </a:pPr>
                      <a:r>
                        <a:rPr lang="tr-TR" sz="1000" b="1" dirty="0"/>
                        <a:t>Stratejik </a:t>
                      </a:r>
                    </a:p>
                    <a:p>
                      <a:pPr algn="l">
                        <a:lnSpc>
                          <a:spcPct val="115000"/>
                        </a:lnSpc>
                        <a:spcAft>
                          <a:spcPts val="0"/>
                        </a:spcAft>
                      </a:pPr>
                      <a:r>
                        <a:rPr lang="tr-TR" sz="1000" b="1" dirty="0"/>
                        <a:t>Amaç 1</a:t>
                      </a:r>
                      <a:endParaRPr lang="tr-TR" sz="1000" b="1" dirty="0">
                        <a:latin typeface="Calibri"/>
                        <a:ea typeface="Calibri"/>
                        <a:cs typeface="Times New Roman"/>
                      </a:endParaRPr>
                    </a:p>
                  </a:txBody>
                  <a:tcPr marL="55660" marR="55660" marT="0" marB="0"/>
                </a:tc>
                <a:tc>
                  <a:txBody>
                    <a:bodyPr/>
                    <a:lstStyle/>
                    <a:p>
                      <a:pPr algn="l">
                        <a:lnSpc>
                          <a:spcPts val="1130"/>
                        </a:lnSpc>
                        <a:spcAft>
                          <a:spcPts val="0"/>
                        </a:spcAft>
                      </a:pPr>
                      <a:r>
                        <a:rPr lang="tr-TR" sz="1000" dirty="0"/>
                        <a:t>Sağlık ekiplerinin yürütecekleri sağlık hizmetlerinin en iyi şekilde tamamlayabilmeleri için gerekli alt yapının oluşturulması mevcut tesislerin iyileştirilmesi adına gerekli onarım ve </a:t>
                      </a:r>
                      <a:r>
                        <a:rPr lang="tr-TR" sz="1000" dirty="0" smtClean="0"/>
                        <a:t>yenilemelerin </a:t>
                      </a:r>
                      <a:r>
                        <a:rPr lang="tr-TR" sz="1000" dirty="0"/>
                        <a:t>yapılması ve ihtiyaç duyulan yeni hizmet binalarının ekonomik ve tam teşekküllü bir şekilde yapılarak hizmete sunulması.</a:t>
                      </a:r>
                      <a:endParaRPr lang="tr-TR" sz="1000" dirty="0">
                        <a:latin typeface="Calibri"/>
                        <a:ea typeface="Calibri"/>
                        <a:cs typeface="Times New Roman"/>
                      </a:endParaRPr>
                    </a:p>
                  </a:txBody>
                  <a:tcPr marL="55660" marR="55660" marT="0" marB="0" anchor="ctr"/>
                </a:tc>
              </a:tr>
              <a:tr h="618448">
                <a:tc>
                  <a:txBody>
                    <a:bodyPr/>
                    <a:lstStyle/>
                    <a:p>
                      <a:pPr algn="l">
                        <a:lnSpc>
                          <a:spcPct val="115000"/>
                        </a:lnSpc>
                        <a:spcAft>
                          <a:spcPts val="0"/>
                        </a:spcAft>
                      </a:pPr>
                      <a:endParaRPr lang="tr-TR" sz="1000" b="1" dirty="0"/>
                    </a:p>
                    <a:p>
                      <a:pPr algn="l">
                        <a:lnSpc>
                          <a:spcPct val="115000"/>
                        </a:lnSpc>
                        <a:spcAft>
                          <a:spcPts val="0"/>
                        </a:spcAft>
                      </a:pPr>
                      <a:r>
                        <a:rPr lang="tr-TR" sz="1000" b="1" dirty="0"/>
                        <a:t>Faaliyet 2.2.2</a:t>
                      </a:r>
                      <a:endParaRPr lang="tr-TR" sz="1000" b="1" dirty="0">
                        <a:latin typeface="Calibri"/>
                        <a:ea typeface="Calibri"/>
                        <a:cs typeface="Times New Roman"/>
                      </a:endParaRPr>
                    </a:p>
                  </a:txBody>
                  <a:tcPr marL="55660" marR="55660" marT="0" marB="0"/>
                </a:tc>
                <a:tc>
                  <a:txBody>
                    <a:bodyPr/>
                    <a:lstStyle/>
                    <a:p>
                      <a:pPr algn="l">
                        <a:lnSpc>
                          <a:spcPts val="1200"/>
                        </a:lnSpc>
                        <a:spcAft>
                          <a:spcPts val="0"/>
                        </a:spcAft>
                      </a:pPr>
                      <a:r>
                        <a:rPr lang="tr-TR" sz="1000" dirty="0" smtClean="0"/>
                        <a:t>2019 </a:t>
                      </a:r>
                      <a:r>
                        <a:rPr lang="tr-TR" sz="1000" dirty="0"/>
                        <a:t>yılında tanı ve tedavi olanaklarının arttırılmasına yönelik olarak hizmet veren laboratuarın güçlendirilmesi.</a:t>
                      </a:r>
                    </a:p>
                    <a:p>
                      <a:pPr algn="l">
                        <a:lnSpc>
                          <a:spcPts val="1200"/>
                        </a:lnSpc>
                        <a:spcAft>
                          <a:spcPts val="0"/>
                        </a:spcAft>
                      </a:pPr>
                      <a:r>
                        <a:rPr lang="tr-TR" sz="1000" dirty="0"/>
                        <a:t>Sorumlu Birim: İl Sağlık Müdürlüğü</a:t>
                      </a:r>
                    </a:p>
                    <a:p>
                      <a:pPr algn="l">
                        <a:lnSpc>
                          <a:spcPts val="1200"/>
                        </a:lnSpc>
                        <a:spcAft>
                          <a:spcPts val="0"/>
                        </a:spcAft>
                      </a:pPr>
                      <a:r>
                        <a:rPr lang="tr-TR" sz="1000" dirty="0"/>
                        <a:t>İş birliği Yapılacak Kurumlar: İl Özel İdaresi</a:t>
                      </a:r>
                      <a:endParaRPr lang="tr-TR" sz="1000" dirty="0">
                        <a:latin typeface="Calibri"/>
                        <a:ea typeface="Calibri"/>
                        <a:cs typeface="Times New Roman"/>
                      </a:endParaRPr>
                    </a:p>
                  </a:txBody>
                  <a:tcPr marL="55660" marR="55660" marT="0" marB="0" anchor="ctr"/>
                </a:tc>
              </a:tr>
              <a:tr h="470536">
                <a:tc>
                  <a:txBody>
                    <a:bodyPr/>
                    <a:lstStyle/>
                    <a:p>
                      <a:pPr algn="l">
                        <a:lnSpc>
                          <a:spcPct val="115000"/>
                        </a:lnSpc>
                        <a:spcAft>
                          <a:spcPts val="0"/>
                        </a:spcAft>
                      </a:pPr>
                      <a:endParaRPr lang="tr-TR" sz="1000" b="1" dirty="0"/>
                    </a:p>
                    <a:p>
                      <a:pPr algn="l">
                        <a:lnSpc>
                          <a:spcPct val="115000"/>
                        </a:lnSpc>
                        <a:spcAft>
                          <a:spcPts val="0"/>
                        </a:spcAft>
                      </a:pPr>
                      <a:r>
                        <a:rPr lang="tr-TR" sz="1000" b="1" dirty="0"/>
                        <a:t>Faaliyet 2.2.3</a:t>
                      </a:r>
                      <a:endParaRPr lang="tr-TR" sz="1000" b="1" dirty="0">
                        <a:latin typeface="Calibri"/>
                        <a:ea typeface="Calibri"/>
                        <a:cs typeface="Times New Roman"/>
                      </a:endParaRPr>
                    </a:p>
                  </a:txBody>
                  <a:tcPr marL="55660" marR="55660" marT="0" marB="0"/>
                </a:tc>
                <a:tc>
                  <a:txBody>
                    <a:bodyPr/>
                    <a:lstStyle/>
                    <a:p>
                      <a:pPr algn="l">
                        <a:lnSpc>
                          <a:spcPts val="1200"/>
                        </a:lnSpc>
                        <a:spcAft>
                          <a:spcPts val="0"/>
                        </a:spcAft>
                      </a:pPr>
                      <a:r>
                        <a:rPr lang="tr-TR" sz="1000" dirty="0" smtClean="0"/>
                        <a:t>Her </a:t>
                      </a:r>
                      <a:r>
                        <a:rPr lang="tr-TR" sz="1000" dirty="0"/>
                        <a:t>yıl sağlık </a:t>
                      </a:r>
                      <a:r>
                        <a:rPr lang="tr-TR" sz="1000" dirty="0" smtClean="0"/>
                        <a:t>kuruluşlarının</a:t>
                      </a:r>
                      <a:r>
                        <a:rPr lang="tr-TR" sz="1000" baseline="0" dirty="0" smtClean="0"/>
                        <a:t> </a:t>
                      </a:r>
                      <a:r>
                        <a:rPr lang="tr-TR" sz="1000" dirty="0" smtClean="0"/>
                        <a:t>fiziki </a:t>
                      </a:r>
                      <a:r>
                        <a:rPr lang="tr-TR" sz="1000" dirty="0"/>
                        <a:t>koşullarının iyileştirilmesi için binaların bakım ve onarımlarının yapılarak tıbbi donanımların modernize edilmesi.</a:t>
                      </a:r>
                      <a:endParaRPr lang="tr-TR" sz="1000" dirty="0">
                        <a:latin typeface="Calibri"/>
                        <a:ea typeface="Calibri"/>
                        <a:cs typeface="Times New Roman"/>
                      </a:endParaRPr>
                    </a:p>
                  </a:txBody>
                  <a:tcPr marL="55660" marR="55660" marT="0" marB="0" anchor="ct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a:t>
            </a:r>
            <a:r>
              <a:rPr lang="tr" sz="1000" spc="-100" dirty="0">
                <a:solidFill>
                  <a:srgbClr val="808282"/>
                </a:solidFill>
                <a:latin typeface="Trebuchet MS"/>
              </a:rPr>
              <a:t>GELECEĞE TAŞIYORUZ</a:t>
            </a: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896112" y="795528"/>
            <a:ext cx="6096000" cy="182880"/>
          </a:xfrm>
          <a:prstGeom prst="rect">
            <a:avLst/>
          </a:prstGeom>
        </p:spPr>
        <p:txBody>
          <a:bodyPr lIns="0" tIns="0" rIns="0" bIns="0">
            <a:noAutofit/>
          </a:bodyPr>
          <a:lstStyle/>
          <a:p>
            <a:pPr marL="5054600" indent="0">
              <a:spcAft>
                <a:spcPts val="273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5" name="4 Dikdörtgen"/>
          <p:cNvSpPr/>
          <p:nvPr/>
        </p:nvSpPr>
        <p:spPr>
          <a:xfrm>
            <a:off x="896112" y="1450848"/>
            <a:ext cx="6096000" cy="697992"/>
          </a:xfrm>
          <a:prstGeom prst="rect">
            <a:avLst/>
          </a:prstGeom>
        </p:spPr>
        <p:txBody>
          <a:bodyPr lIns="0" tIns="0" rIns="0" bIns="0">
            <a:noAutofit/>
          </a:bodyPr>
          <a:lstStyle/>
          <a:p>
            <a:pPr marL="469900" marR="965200" indent="0" algn="just">
              <a:lnSpc>
                <a:spcPts val="2208"/>
              </a:lnSpc>
              <a:spcBef>
                <a:spcPts val="2730"/>
              </a:spcBef>
              <a:spcAft>
                <a:spcPts val="420"/>
              </a:spcAft>
            </a:pPr>
            <a:endParaRPr lang="tr" sz="1000" spc="-50" dirty="0">
              <a:solidFill>
                <a:srgbClr val="1F1919"/>
              </a:solidFill>
              <a:latin typeface="Lucida Sans Unicode"/>
            </a:endParaRPr>
          </a:p>
        </p:txBody>
      </p:sp>
      <p:sp>
        <p:nvSpPr>
          <p:cNvPr id="8" name="7 Dikdörtgen"/>
          <p:cNvSpPr/>
          <p:nvPr/>
        </p:nvSpPr>
        <p:spPr>
          <a:xfrm>
            <a:off x="6333744" y="9698736"/>
            <a:ext cx="475488" cy="323088"/>
          </a:xfrm>
          <a:prstGeom prst="rect">
            <a:avLst/>
          </a:prstGeom>
        </p:spPr>
        <p:txBody>
          <a:bodyPr lIns="0" tIns="0" rIns="0" bIns="0">
            <a:noAutofit/>
          </a:bodyPr>
          <a:lstStyle/>
          <a:p>
            <a:pPr indent="0" algn="just"/>
            <a:endParaRPr lang="tr" sz="3000" cap="small" spc="50" dirty="0">
              <a:solidFill>
                <a:srgbClr val="9A9697"/>
              </a:solidFill>
              <a:latin typeface="Arial Unicode MS"/>
            </a:endParaRPr>
          </a:p>
        </p:txBody>
      </p:sp>
      <p:graphicFrame>
        <p:nvGraphicFramePr>
          <p:cNvPr id="7" name="6 Tablo"/>
          <p:cNvGraphicFramePr>
            <a:graphicFrameLocks noGrp="1"/>
          </p:cNvGraphicFramePr>
          <p:nvPr/>
        </p:nvGraphicFramePr>
        <p:xfrm>
          <a:off x="1138219" y="1346966"/>
          <a:ext cx="5572164" cy="2558428"/>
        </p:xfrm>
        <a:graphic>
          <a:graphicData uri="http://schemas.openxmlformats.org/drawingml/2006/table">
            <a:tbl>
              <a:tblPr>
                <a:tableStyleId>{08FB837D-C827-4EFA-A057-4D05807E0F7C}</a:tableStyleId>
              </a:tblPr>
              <a:tblGrid>
                <a:gridCol w="1571636"/>
                <a:gridCol w="4000528"/>
              </a:tblGrid>
              <a:tr h="214314">
                <a:tc gridSpan="2">
                  <a:txBody>
                    <a:bodyPr/>
                    <a:lstStyle/>
                    <a:p>
                      <a:pPr algn="ctr">
                        <a:lnSpc>
                          <a:spcPct val="115000"/>
                        </a:lnSpc>
                        <a:spcAft>
                          <a:spcPts val="0"/>
                        </a:spcAft>
                      </a:pPr>
                      <a:r>
                        <a:rPr lang="tr-TR" sz="1100" b="1" dirty="0" smtClean="0"/>
                        <a:t>KAMU </a:t>
                      </a:r>
                      <a:r>
                        <a:rPr lang="tr-TR" sz="1100" b="1" dirty="0"/>
                        <a:t>DÜZENİ VE GÜVENLİK HİZMETLERİ  (EMNİYET)</a:t>
                      </a:r>
                      <a:endParaRPr lang="tr-TR" sz="1100" b="1" dirty="0">
                        <a:latin typeface="Calibri"/>
                        <a:ea typeface="Calibri"/>
                        <a:cs typeface="Times New Roman"/>
                      </a:endParaRPr>
                    </a:p>
                  </a:txBody>
                  <a:tcPr marL="44357" marR="44357" marT="0" marB="0" anchor="ctr"/>
                </a:tc>
                <a:tc hMerge="1">
                  <a:txBody>
                    <a:bodyPr/>
                    <a:lstStyle/>
                    <a:p>
                      <a:endParaRPr lang="tr-TR"/>
                    </a:p>
                  </a:txBody>
                  <a:tcPr/>
                </a:tc>
              </a:tr>
              <a:tr h="666706">
                <a:tc>
                  <a:txBody>
                    <a:bodyPr/>
                    <a:lstStyle/>
                    <a:p>
                      <a:pPr>
                        <a:lnSpc>
                          <a:spcPct val="115000"/>
                        </a:lnSpc>
                        <a:spcAft>
                          <a:spcPts val="0"/>
                        </a:spcAft>
                      </a:pPr>
                      <a:r>
                        <a:rPr lang="tr-TR" sz="1000" b="1" dirty="0"/>
                        <a:t>Stratejik </a:t>
                      </a:r>
                    </a:p>
                    <a:p>
                      <a:pPr>
                        <a:lnSpc>
                          <a:spcPct val="115000"/>
                        </a:lnSpc>
                        <a:spcAft>
                          <a:spcPts val="0"/>
                        </a:spcAft>
                      </a:pPr>
                      <a:r>
                        <a:rPr lang="tr-TR" sz="1000" b="1" dirty="0"/>
                        <a:t>Amaç 1</a:t>
                      </a:r>
                      <a:endParaRPr lang="tr-TR" sz="1000" b="1" dirty="0">
                        <a:latin typeface="Calibri"/>
                        <a:ea typeface="Calibri"/>
                        <a:cs typeface="Times New Roman"/>
                      </a:endParaRPr>
                    </a:p>
                  </a:txBody>
                  <a:tcPr marL="44357" marR="44357" marT="0" marB="0" anchor="ctr"/>
                </a:tc>
                <a:tc>
                  <a:txBody>
                    <a:bodyPr/>
                    <a:lstStyle/>
                    <a:p>
                      <a:pPr>
                        <a:lnSpc>
                          <a:spcPct val="115000"/>
                        </a:lnSpc>
                        <a:spcAft>
                          <a:spcPts val="0"/>
                        </a:spcAft>
                      </a:pPr>
                      <a:r>
                        <a:rPr lang="tr-TR" sz="1000" dirty="0"/>
                        <a:t>Koruma amaçlı hizmetlerin en iyi şekilde yürütülebilmesi için gerekli alt yapının oluşturulması mevcut tesislerin iyileştirilmesi adına gerekli onarım ve yenilemelerin yapılması ihtiyaç duyulan yeni hizmet binalarının tam teşekküllü yapılarak hizmete sunulması.</a:t>
                      </a:r>
                      <a:endParaRPr lang="tr-TR" sz="1000" dirty="0">
                        <a:latin typeface="Calibri"/>
                        <a:ea typeface="Calibri"/>
                        <a:cs typeface="Times New Roman"/>
                      </a:endParaRPr>
                    </a:p>
                  </a:txBody>
                  <a:tcPr marL="44357" marR="44357" marT="0" marB="0" anchor="ctr"/>
                </a:tc>
              </a:tr>
              <a:tr h="357190">
                <a:tc>
                  <a:txBody>
                    <a:bodyPr/>
                    <a:lstStyle/>
                    <a:p>
                      <a:pPr>
                        <a:lnSpc>
                          <a:spcPct val="115000"/>
                        </a:lnSpc>
                        <a:spcAft>
                          <a:spcPts val="0"/>
                        </a:spcAft>
                      </a:pPr>
                      <a:r>
                        <a:rPr lang="tr-TR" sz="1000" b="1" dirty="0"/>
                        <a:t>HEDEF 1.1</a:t>
                      </a:r>
                      <a:endParaRPr lang="tr-TR" sz="1000" b="1" dirty="0">
                        <a:latin typeface="Calibri"/>
                        <a:ea typeface="Calibri"/>
                        <a:cs typeface="Times New Roman"/>
                      </a:endParaRPr>
                    </a:p>
                  </a:txBody>
                  <a:tcPr marL="44357" marR="44357" marT="0" marB="0" anchor="ctr"/>
                </a:tc>
                <a:tc>
                  <a:txBody>
                    <a:bodyPr/>
                    <a:lstStyle/>
                    <a:p>
                      <a:pPr>
                        <a:lnSpc>
                          <a:spcPct val="115000"/>
                        </a:lnSpc>
                        <a:spcAft>
                          <a:spcPts val="0"/>
                        </a:spcAft>
                      </a:pPr>
                      <a:r>
                        <a:rPr lang="tr-TR" sz="1000" dirty="0"/>
                        <a:t>Plan dönemi sonuna kadar ihtiyaç duyulan Miktar kadar yeni hizmet binası yapımı onarıma ihtiyaç duyulan binaların onarılması</a:t>
                      </a:r>
                      <a:endParaRPr lang="tr-TR" sz="1000" dirty="0">
                        <a:latin typeface="Calibri"/>
                        <a:ea typeface="Calibri"/>
                        <a:cs typeface="Times New Roman"/>
                      </a:endParaRPr>
                    </a:p>
                  </a:txBody>
                  <a:tcPr marL="44357" marR="44357" marT="0" marB="0" anchor="ctr"/>
                </a:tc>
              </a:tr>
              <a:tr h="214314">
                <a:tc>
                  <a:txBody>
                    <a:bodyPr/>
                    <a:lstStyle/>
                    <a:p>
                      <a:pPr>
                        <a:lnSpc>
                          <a:spcPct val="115000"/>
                        </a:lnSpc>
                        <a:spcAft>
                          <a:spcPts val="0"/>
                        </a:spcAft>
                      </a:pPr>
                      <a:r>
                        <a:rPr lang="tr-TR" sz="1000" b="1" dirty="0"/>
                        <a:t>Performans Hedef 1.1.1</a:t>
                      </a:r>
                      <a:endParaRPr lang="tr-TR" sz="1000" b="1" dirty="0">
                        <a:latin typeface="Calibri"/>
                        <a:ea typeface="Calibri"/>
                        <a:cs typeface="Times New Roman"/>
                      </a:endParaRPr>
                    </a:p>
                  </a:txBody>
                  <a:tcPr marL="44357" marR="44357" marT="0" marB="0" anchor="ctr"/>
                </a:tc>
                <a:tc>
                  <a:txBody>
                    <a:bodyPr/>
                    <a:lstStyle/>
                    <a:p>
                      <a:pPr>
                        <a:lnSpc>
                          <a:spcPct val="115000"/>
                        </a:lnSpc>
                        <a:spcAft>
                          <a:spcPts val="0"/>
                        </a:spcAft>
                      </a:pPr>
                      <a:r>
                        <a:rPr lang="tr-TR" sz="1000" dirty="0"/>
                        <a:t>2020- 2024 yılı arasında ihtiyaca göre hizmet binası yapılması.</a:t>
                      </a:r>
                      <a:endParaRPr lang="tr-TR" sz="1000" dirty="0">
                        <a:latin typeface="Calibri"/>
                        <a:ea typeface="Calibri"/>
                        <a:cs typeface="Times New Roman"/>
                      </a:endParaRPr>
                    </a:p>
                  </a:txBody>
                  <a:tcPr marL="44357" marR="44357" marT="0" marB="0" anchor="ctr"/>
                </a:tc>
              </a:tr>
              <a:tr h="357190">
                <a:tc>
                  <a:txBody>
                    <a:bodyPr/>
                    <a:lstStyle/>
                    <a:p>
                      <a:pPr>
                        <a:lnSpc>
                          <a:spcPct val="115000"/>
                        </a:lnSpc>
                        <a:spcAft>
                          <a:spcPts val="0"/>
                        </a:spcAft>
                      </a:pPr>
                      <a:r>
                        <a:rPr lang="tr-TR" sz="1000" b="1" dirty="0"/>
                        <a:t>Performans Hedef 1.1.2</a:t>
                      </a:r>
                      <a:endParaRPr lang="tr-TR" sz="1000" b="1" dirty="0">
                        <a:latin typeface="Calibri"/>
                        <a:ea typeface="Calibri"/>
                        <a:cs typeface="Times New Roman"/>
                      </a:endParaRPr>
                    </a:p>
                  </a:txBody>
                  <a:tcPr marL="44357" marR="44357" marT="0" marB="0" anchor="ctr"/>
                </a:tc>
                <a:tc>
                  <a:txBody>
                    <a:bodyPr/>
                    <a:lstStyle/>
                    <a:p>
                      <a:pPr>
                        <a:lnSpc>
                          <a:spcPct val="115000"/>
                        </a:lnSpc>
                        <a:spcAft>
                          <a:spcPts val="0"/>
                        </a:spcAft>
                      </a:pPr>
                      <a:r>
                        <a:rPr lang="tr-TR" sz="1000" dirty="0"/>
                        <a:t>Plan dönemi sonuna kadar takviyesi yapılmayan binaların güçlendirilmesi.</a:t>
                      </a:r>
                      <a:endParaRPr lang="tr-TR" sz="1000" dirty="0">
                        <a:latin typeface="Calibri"/>
                        <a:ea typeface="Calibri"/>
                        <a:cs typeface="Times New Roman"/>
                      </a:endParaRPr>
                    </a:p>
                  </a:txBody>
                  <a:tcPr marL="44357" marR="44357" marT="0" marB="0" anchor="ctr"/>
                </a:tc>
              </a:tr>
              <a:tr h="357190">
                <a:tc>
                  <a:txBody>
                    <a:bodyPr/>
                    <a:lstStyle/>
                    <a:p>
                      <a:pPr>
                        <a:lnSpc>
                          <a:spcPct val="115000"/>
                        </a:lnSpc>
                        <a:spcAft>
                          <a:spcPts val="0"/>
                        </a:spcAft>
                      </a:pPr>
                      <a:r>
                        <a:rPr lang="tr-TR" sz="1000" b="1" dirty="0"/>
                        <a:t>Faaliyet/Proje 1.1.1</a:t>
                      </a:r>
                      <a:endParaRPr lang="tr-TR" sz="1000" b="1" dirty="0">
                        <a:latin typeface="Calibri"/>
                        <a:ea typeface="Calibri"/>
                        <a:cs typeface="Times New Roman"/>
                      </a:endParaRPr>
                    </a:p>
                  </a:txBody>
                  <a:tcPr marL="44357" marR="44357" marT="0" marB="0" anchor="ctr"/>
                </a:tc>
                <a:tc>
                  <a:txBody>
                    <a:bodyPr/>
                    <a:lstStyle/>
                    <a:p>
                      <a:pPr algn="just">
                        <a:lnSpc>
                          <a:spcPct val="115000"/>
                        </a:lnSpc>
                        <a:spcAft>
                          <a:spcPts val="0"/>
                        </a:spcAft>
                      </a:pPr>
                      <a:r>
                        <a:rPr lang="tr-TR" sz="1000" dirty="0"/>
                        <a:t>Plan dönemi içerisinde tespit edilen öncelik sırasına göre ihale hazırlıklarının tamamlanarak ihale edilmesi.</a:t>
                      </a:r>
                      <a:endParaRPr lang="tr-TR" sz="1000" dirty="0">
                        <a:latin typeface="Calibri"/>
                        <a:ea typeface="Calibri"/>
                        <a:cs typeface="Times New Roman"/>
                      </a:endParaRPr>
                    </a:p>
                  </a:txBody>
                  <a:tcPr marL="44357" marR="44357" marT="0" marB="0" anchor="ctr"/>
                </a:tc>
              </a:tr>
              <a:tr h="357190">
                <a:tc>
                  <a:txBody>
                    <a:bodyPr/>
                    <a:lstStyle/>
                    <a:p>
                      <a:pPr>
                        <a:lnSpc>
                          <a:spcPct val="115000"/>
                        </a:lnSpc>
                        <a:spcAft>
                          <a:spcPts val="0"/>
                        </a:spcAft>
                      </a:pPr>
                      <a:r>
                        <a:rPr lang="tr-TR" sz="1000" b="1" dirty="0"/>
                        <a:t>Faaliyet/Proje 1.1.2</a:t>
                      </a:r>
                      <a:endParaRPr lang="tr-TR" sz="1000" b="1" dirty="0">
                        <a:latin typeface="Calibri"/>
                        <a:ea typeface="Calibri"/>
                        <a:cs typeface="Times New Roman"/>
                      </a:endParaRPr>
                    </a:p>
                  </a:txBody>
                  <a:tcPr marL="44357" marR="44357" marT="0" marB="0" anchor="ctr"/>
                </a:tc>
                <a:tc>
                  <a:txBody>
                    <a:bodyPr/>
                    <a:lstStyle/>
                    <a:p>
                      <a:pPr algn="just">
                        <a:lnSpc>
                          <a:spcPct val="115000"/>
                        </a:lnSpc>
                        <a:spcAft>
                          <a:spcPts val="0"/>
                        </a:spcAft>
                      </a:pPr>
                      <a:r>
                        <a:rPr lang="tr-TR" sz="1000" dirty="0"/>
                        <a:t>Plan dönemi içerisinde hasarlı durumda olan ve kullanılmayan atıl durumdaki  binaların öncelikle yıkımlarının yapılması.</a:t>
                      </a:r>
                      <a:endParaRPr lang="tr-TR" sz="1000" dirty="0">
                        <a:latin typeface="Calibri"/>
                        <a:ea typeface="Calibri"/>
                        <a:cs typeface="Times New Roman"/>
                      </a:endParaRPr>
                    </a:p>
                  </a:txBody>
                  <a:tcPr marL="44357" marR="44357" marT="0" marB="0" anchor="ctr"/>
                </a:tc>
              </a:tr>
            </a:tbl>
          </a:graphicData>
        </a:graphic>
      </p:graphicFrame>
      <p:graphicFrame>
        <p:nvGraphicFramePr>
          <p:cNvPr id="10" name="9 Tablo"/>
          <p:cNvGraphicFramePr>
            <a:graphicFrameLocks noGrp="1"/>
          </p:cNvGraphicFramePr>
          <p:nvPr/>
        </p:nvGraphicFramePr>
        <p:xfrm>
          <a:off x="1138219" y="5133180"/>
          <a:ext cx="5500726" cy="4556760"/>
        </p:xfrm>
        <a:graphic>
          <a:graphicData uri="http://schemas.openxmlformats.org/drawingml/2006/table">
            <a:tbl>
              <a:tblPr>
                <a:tableStyleId>{284E427A-3D55-4303-BF80-6455036E1DE7}</a:tableStyleId>
              </a:tblPr>
              <a:tblGrid>
                <a:gridCol w="1928826"/>
                <a:gridCol w="1714512"/>
                <a:gridCol w="1857388"/>
              </a:tblGrid>
              <a:tr h="607481">
                <a:tc>
                  <a:txBody>
                    <a:bodyPr/>
                    <a:lstStyle/>
                    <a:p>
                      <a:pPr algn="l">
                        <a:lnSpc>
                          <a:spcPct val="115000"/>
                        </a:lnSpc>
                        <a:spcAft>
                          <a:spcPts val="0"/>
                        </a:spcAft>
                      </a:pPr>
                      <a:r>
                        <a:rPr lang="tr-TR" sz="1000" b="1" dirty="0"/>
                        <a:t>STRATEJİK  AMAÇ   1</a:t>
                      </a:r>
                      <a:r>
                        <a:rPr lang="tr-TR" sz="1000" dirty="0"/>
                        <a:t/>
                      </a:r>
                      <a:br>
                        <a:rPr lang="tr-TR" sz="1000" dirty="0"/>
                      </a:br>
                      <a:r>
                        <a:rPr lang="tr-TR" sz="1000" dirty="0"/>
                        <a:t>İl genelinde mekansal gelişmeyi yönlendirecek, yaşam kalitesini yükseltecek ve uygulanabilir imar planlarını ve yerleşik alan paftalarının yapılması ve uygulanmasını sağlamaktır.</a:t>
                      </a:r>
                      <a:endParaRPr lang="tr-TR" sz="1000" dirty="0">
                        <a:latin typeface="Calibri"/>
                        <a:ea typeface="Calibri"/>
                        <a:cs typeface="Times New Roman"/>
                      </a:endParaRPr>
                    </a:p>
                  </a:txBody>
                  <a:tcPr marL="27513" marR="27513" marT="0" marB="0" anchor="ctr"/>
                </a:tc>
                <a:tc>
                  <a:txBody>
                    <a:bodyPr/>
                    <a:lstStyle/>
                    <a:p>
                      <a:pPr algn="l">
                        <a:lnSpc>
                          <a:spcPct val="115000"/>
                        </a:lnSpc>
                        <a:spcAft>
                          <a:spcPts val="0"/>
                        </a:spcAft>
                      </a:pPr>
                      <a:r>
                        <a:rPr lang="tr-TR" sz="1000" b="1" dirty="0"/>
                        <a:t>HEDEF 1.1</a:t>
                      </a:r>
                      <a:r>
                        <a:rPr lang="tr-TR" sz="1000" dirty="0"/>
                        <a:t/>
                      </a:r>
                      <a:br>
                        <a:rPr lang="tr-TR" sz="1000" dirty="0"/>
                      </a:br>
                      <a:r>
                        <a:rPr lang="tr-TR" sz="1000" dirty="0"/>
                        <a:t>İlimiz Merkez İlçeye bağlı 5 adet köyde İmar planlarının yapılması.</a:t>
                      </a:r>
                      <a:endParaRPr lang="tr-TR" sz="1000" dirty="0">
                        <a:latin typeface="Calibri"/>
                        <a:ea typeface="Calibri"/>
                        <a:cs typeface="Times New Roman"/>
                      </a:endParaRPr>
                    </a:p>
                  </a:txBody>
                  <a:tcPr marL="27513" marR="27513" marT="0" marB="0" anchor="ctr"/>
                </a:tc>
                <a:tc>
                  <a:txBody>
                    <a:bodyPr/>
                    <a:lstStyle/>
                    <a:p>
                      <a:pPr algn="l">
                        <a:lnSpc>
                          <a:spcPct val="115000"/>
                        </a:lnSpc>
                        <a:spcAft>
                          <a:spcPts val="0"/>
                        </a:spcAft>
                      </a:pPr>
                      <a:r>
                        <a:rPr lang="tr-TR" sz="1000" b="1" dirty="0"/>
                        <a:t>FAALİYET 1.1.1</a:t>
                      </a:r>
                      <a:r>
                        <a:rPr lang="tr-TR" sz="1000" dirty="0"/>
                        <a:t/>
                      </a:r>
                      <a:br>
                        <a:rPr lang="tr-TR" sz="1000" dirty="0"/>
                      </a:br>
                      <a:r>
                        <a:rPr lang="tr-TR" sz="1000" dirty="0"/>
                        <a:t>Köy İmar Planları ve İmar Programları.</a:t>
                      </a:r>
                      <a:endParaRPr lang="tr-TR" sz="1000" dirty="0">
                        <a:latin typeface="Calibri"/>
                        <a:ea typeface="Calibri"/>
                        <a:cs typeface="Times New Roman"/>
                      </a:endParaRPr>
                    </a:p>
                  </a:txBody>
                  <a:tcPr marL="27513" marR="27513" marT="0" marB="0" anchor="ctr"/>
                </a:tc>
              </a:tr>
              <a:tr h="520698">
                <a:tc>
                  <a:txBody>
                    <a:bodyPr/>
                    <a:lstStyle/>
                    <a:p>
                      <a:pPr algn="l">
                        <a:lnSpc>
                          <a:spcPct val="115000"/>
                        </a:lnSpc>
                      </a:pPr>
                      <a:endParaRPr lang="tr-TR" sz="1000">
                        <a:latin typeface="Calibri"/>
                        <a:ea typeface="Times New Roman"/>
                        <a:cs typeface="Times New Roman"/>
                      </a:endParaRPr>
                    </a:p>
                  </a:txBody>
                  <a:tcPr marL="27513" marR="27513" marT="0" marB="0" anchor="ctr"/>
                </a:tc>
                <a:tc>
                  <a:txBody>
                    <a:bodyPr/>
                    <a:lstStyle/>
                    <a:p>
                      <a:pPr algn="l">
                        <a:lnSpc>
                          <a:spcPct val="115000"/>
                        </a:lnSpc>
                        <a:spcAft>
                          <a:spcPts val="0"/>
                        </a:spcAft>
                      </a:pPr>
                      <a:r>
                        <a:rPr lang="tr-TR" sz="1000" b="1" dirty="0"/>
                        <a:t>HEDEF 1.2  (EK)                                                                                </a:t>
                      </a:r>
                      <a:r>
                        <a:rPr lang="tr-TR" sz="1000" dirty="0"/>
                        <a:t/>
                      </a:r>
                      <a:br>
                        <a:rPr lang="tr-TR" sz="1000" dirty="0"/>
                      </a:br>
                      <a:r>
                        <a:rPr lang="tr-TR" sz="1000" dirty="0"/>
                        <a:t>İmar hizmetlerinin daha sağlıklı ve hızlı olmasının sağlanması için Köy Yerleşik Alan civarı paftaların yenilenmesinin yapılması.</a:t>
                      </a:r>
                      <a:endParaRPr lang="tr-TR" sz="1000" dirty="0">
                        <a:latin typeface="Calibri"/>
                        <a:ea typeface="Calibri"/>
                        <a:cs typeface="Times New Roman"/>
                      </a:endParaRPr>
                    </a:p>
                  </a:txBody>
                  <a:tcPr marL="27513" marR="27513" marT="0" marB="0" anchor="ctr"/>
                </a:tc>
                <a:tc>
                  <a:txBody>
                    <a:bodyPr/>
                    <a:lstStyle/>
                    <a:p>
                      <a:pPr algn="l">
                        <a:lnSpc>
                          <a:spcPct val="115000"/>
                        </a:lnSpc>
                        <a:spcAft>
                          <a:spcPts val="0"/>
                        </a:spcAft>
                      </a:pPr>
                      <a:r>
                        <a:rPr lang="tr-TR" sz="1000" b="1" dirty="0"/>
                        <a:t>FAALİYET 1.2.1                                 </a:t>
                      </a:r>
                      <a:endParaRPr lang="tr-TR" sz="1000" b="1" dirty="0" smtClean="0"/>
                    </a:p>
                    <a:p>
                      <a:pPr algn="l">
                        <a:lnSpc>
                          <a:spcPct val="115000"/>
                        </a:lnSpc>
                        <a:spcAft>
                          <a:spcPts val="0"/>
                        </a:spcAft>
                      </a:pPr>
                      <a:r>
                        <a:rPr lang="tr-TR" sz="1000" dirty="0" smtClean="0"/>
                        <a:t>Köy </a:t>
                      </a:r>
                      <a:r>
                        <a:rPr lang="tr-TR" sz="1000" dirty="0"/>
                        <a:t>Yerleşik Alan ve Civarı Paftalarının Yenilenmesi.</a:t>
                      </a:r>
                      <a:endParaRPr lang="tr-TR" sz="1000" dirty="0">
                        <a:latin typeface="Calibri"/>
                        <a:ea typeface="Calibri"/>
                        <a:cs typeface="Times New Roman"/>
                      </a:endParaRPr>
                    </a:p>
                  </a:txBody>
                  <a:tcPr marL="27513" marR="27513" marT="0" marB="0" anchor="ctr"/>
                </a:tc>
              </a:tr>
              <a:tr h="520698">
                <a:tc>
                  <a:txBody>
                    <a:bodyPr/>
                    <a:lstStyle/>
                    <a:p>
                      <a:pPr algn="l">
                        <a:lnSpc>
                          <a:spcPct val="115000"/>
                        </a:lnSpc>
                        <a:spcAft>
                          <a:spcPts val="0"/>
                        </a:spcAft>
                      </a:pPr>
                      <a:r>
                        <a:rPr lang="tr-TR" sz="1000"/>
                        <a:t> </a:t>
                      </a:r>
                      <a:endParaRPr lang="tr-TR" sz="1000">
                        <a:latin typeface="Calibri"/>
                        <a:ea typeface="Calibri"/>
                        <a:cs typeface="Times New Roman"/>
                      </a:endParaRPr>
                    </a:p>
                  </a:txBody>
                  <a:tcPr marL="27513" marR="27513" marT="0" marB="0" anchor="ctr"/>
                </a:tc>
                <a:tc>
                  <a:txBody>
                    <a:bodyPr/>
                    <a:lstStyle/>
                    <a:p>
                      <a:pPr algn="l">
                        <a:lnSpc>
                          <a:spcPct val="115000"/>
                        </a:lnSpc>
                        <a:spcAft>
                          <a:spcPts val="0"/>
                        </a:spcAft>
                      </a:pPr>
                      <a:r>
                        <a:rPr lang="tr-TR" sz="1000" b="1" dirty="0"/>
                        <a:t>HEDEF 1.3   (EK)                               </a:t>
                      </a:r>
                      <a:r>
                        <a:rPr lang="tr-TR" sz="1000" dirty="0"/>
                        <a:t>İlimizin sayısal verilerinin sağlıklı ve güncel toplanması ve karar vericilere yapılacak işlemler konusunda bilgi aktarılması.</a:t>
                      </a:r>
                      <a:endParaRPr lang="tr-TR" sz="1000" dirty="0">
                        <a:latin typeface="Calibri"/>
                        <a:ea typeface="Calibri"/>
                        <a:cs typeface="Times New Roman"/>
                      </a:endParaRPr>
                    </a:p>
                  </a:txBody>
                  <a:tcPr marL="27513" marR="27513" marT="0" marB="0" anchor="ctr"/>
                </a:tc>
                <a:tc>
                  <a:txBody>
                    <a:bodyPr/>
                    <a:lstStyle/>
                    <a:p>
                      <a:pPr algn="l">
                        <a:lnSpc>
                          <a:spcPct val="115000"/>
                        </a:lnSpc>
                        <a:spcAft>
                          <a:spcPts val="0"/>
                        </a:spcAft>
                      </a:pPr>
                      <a:r>
                        <a:rPr lang="tr-TR" sz="1000" b="1" dirty="0"/>
                        <a:t>FAALİYET 1.2.2</a:t>
                      </a:r>
                      <a:r>
                        <a:rPr lang="tr-TR" sz="1000" dirty="0"/>
                        <a:t/>
                      </a:r>
                      <a:br>
                        <a:rPr lang="tr-TR" sz="1000" dirty="0"/>
                      </a:br>
                      <a:r>
                        <a:rPr lang="tr-TR" sz="1000" dirty="0"/>
                        <a:t>İl Özel İdaresi Coğrafi Bilgi Sistemi( KÖYDES Projesi Dahil)  ve yönetim bilgi sistemi veri toplanmak ve Sisteme veri girilmesi .</a:t>
                      </a:r>
                      <a:endParaRPr lang="tr-TR" sz="1000" dirty="0">
                        <a:latin typeface="Calibri"/>
                        <a:ea typeface="Calibri"/>
                        <a:cs typeface="Times New Roman"/>
                      </a:endParaRPr>
                    </a:p>
                  </a:txBody>
                  <a:tcPr marL="27513" marR="27513" marT="0" marB="0" anchor="ctr"/>
                </a:tc>
              </a:tr>
              <a:tr h="694263">
                <a:tc>
                  <a:txBody>
                    <a:bodyPr/>
                    <a:lstStyle/>
                    <a:p>
                      <a:pPr algn="l">
                        <a:lnSpc>
                          <a:spcPct val="115000"/>
                        </a:lnSpc>
                        <a:spcAft>
                          <a:spcPts val="0"/>
                        </a:spcAft>
                      </a:pPr>
                      <a:r>
                        <a:rPr lang="tr-TR" sz="1000" b="1" dirty="0"/>
                        <a:t>STRATEJİK AMAÇ  2</a:t>
                      </a:r>
                      <a:r>
                        <a:rPr lang="tr-TR" sz="1000" dirty="0"/>
                        <a:t/>
                      </a:r>
                      <a:br>
                        <a:rPr lang="tr-TR" sz="1000" dirty="0"/>
                      </a:br>
                      <a:r>
                        <a:rPr lang="tr-TR" sz="1000" dirty="0"/>
                        <a:t>Yıllarca bakımsız kalan ve sahip çıkılmayan, İlimiz Merkez ve İlçe Köylerindeki Muhtarlıklarca bildirilen metruk ve harabe halde bulunan yapıların tehlike arz etmesinden dolayı yıkılarak enkazlarının kaldırılması.</a:t>
                      </a:r>
                      <a:endParaRPr lang="tr-TR" sz="1000" dirty="0">
                        <a:latin typeface="Calibri"/>
                        <a:ea typeface="Calibri"/>
                        <a:cs typeface="Times New Roman"/>
                      </a:endParaRPr>
                    </a:p>
                  </a:txBody>
                  <a:tcPr marL="27513" marR="27513" marT="0" marB="0" anchor="ctr"/>
                </a:tc>
                <a:tc>
                  <a:txBody>
                    <a:bodyPr/>
                    <a:lstStyle/>
                    <a:p>
                      <a:pPr algn="l">
                        <a:lnSpc>
                          <a:spcPct val="115000"/>
                        </a:lnSpc>
                        <a:spcAft>
                          <a:spcPts val="0"/>
                        </a:spcAft>
                      </a:pPr>
                      <a:r>
                        <a:rPr lang="tr-TR" sz="1000" b="1" dirty="0"/>
                        <a:t>HEDEF 2.1                                        </a:t>
                      </a:r>
                      <a:r>
                        <a:rPr lang="tr-TR" sz="1000" dirty="0"/>
                        <a:t>İlimiz Merkez ve İlçe Köylerindeki muhtarlıklarca bildirilen metruk ve </a:t>
                      </a:r>
                      <a:r>
                        <a:rPr lang="tr-TR" sz="1000" dirty="0" smtClean="0"/>
                        <a:t>harabe </a:t>
                      </a:r>
                      <a:r>
                        <a:rPr lang="tr-TR" sz="1000" dirty="0"/>
                        <a:t>yapıların tehlike arz etmeden tedbir alınarak yıkılıp ve enkazın kaldırılmasıdır.</a:t>
                      </a:r>
                      <a:endParaRPr lang="tr-TR" sz="1000" dirty="0">
                        <a:latin typeface="Calibri"/>
                        <a:ea typeface="Calibri"/>
                        <a:cs typeface="Times New Roman"/>
                      </a:endParaRPr>
                    </a:p>
                  </a:txBody>
                  <a:tcPr marL="27513" marR="27513" marT="0" marB="0" anchor="ctr"/>
                </a:tc>
                <a:tc>
                  <a:txBody>
                    <a:bodyPr/>
                    <a:lstStyle/>
                    <a:p>
                      <a:pPr algn="l">
                        <a:lnSpc>
                          <a:spcPct val="115000"/>
                        </a:lnSpc>
                        <a:spcAft>
                          <a:spcPts val="0"/>
                        </a:spcAft>
                      </a:pPr>
                      <a:r>
                        <a:rPr lang="tr-TR" sz="1000" b="1" dirty="0"/>
                        <a:t>FAALİYET 2.1.1</a:t>
                      </a:r>
                      <a:r>
                        <a:rPr lang="tr-TR" sz="1000" dirty="0"/>
                        <a:t/>
                      </a:r>
                      <a:br>
                        <a:rPr lang="tr-TR" sz="1000" dirty="0"/>
                      </a:br>
                      <a:r>
                        <a:rPr lang="tr-TR" sz="1000" dirty="0"/>
                        <a:t>İlimiz merkez ve ilçe köylerinde metruk yapıların yıkım ve enkaz kaldırma projesi.</a:t>
                      </a:r>
                      <a:endParaRPr lang="tr-TR" sz="1000" dirty="0">
                        <a:latin typeface="Calibri"/>
                        <a:ea typeface="Calibri"/>
                        <a:cs typeface="Times New Roman"/>
                      </a:endParaRPr>
                    </a:p>
                  </a:txBody>
                  <a:tcPr marL="27513" marR="27513" marT="0" marB="0" anchor="ctr"/>
                </a:tc>
              </a:tr>
            </a:tbl>
          </a:graphicData>
        </a:graphic>
      </p:graphicFrame>
      <p:sp>
        <p:nvSpPr>
          <p:cNvPr id="11" name="10 Yatay Kaydırma"/>
          <p:cNvSpPr/>
          <p:nvPr/>
        </p:nvSpPr>
        <p:spPr>
          <a:xfrm>
            <a:off x="2281227" y="4418800"/>
            <a:ext cx="3714776" cy="428628"/>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b="1" dirty="0" smtClean="0"/>
              <a:t>İMAR VE KENTSEL İYİLEŞTİRME MÜDÜRLÜĞÜ</a:t>
            </a:r>
            <a:endParaRPr lang="tr-TR" sz="1200" b="1" dirty="0"/>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893064" y="673608"/>
            <a:ext cx="737616" cy="128016"/>
          </a:xfrm>
          <a:prstGeom prst="rect">
            <a:avLst/>
          </a:prstGeom>
        </p:spPr>
        <p:txBody>
          <a:bodyPr lIns="0" tIns="0" rIns="0" bIns="0">
            <a:noAutofit/>
          </a:bodyPr>
          <a:lstStyle/>
          <a:p>
            <a:pPr indent="0" algn="just"/>
            <a:r>
              <a:rPr lang="tr" sz="600" dirty="0">
                <a:solidFill>
                  <a:srgbClr val="FA273F"/>
                </a:solidFill>
                <a:latin typeface="Lucida Sans Unicode"/>
              </a:rPr>
              <a:t>STRATEJİK PLAN</a:t>
            </a:r>
          </a:p>
        </p:txBody>
      </p:sp>
      <p:sp>
        <p:nvSpPr>
          <p:cNvPr id="3" name="2 Dikdörtgen"/>
          <p:cNvSpPr/>
          <p:nvPr/>
        </p:nvSpPr>
        <p:spPr>
          <a:xfrm>
            <a:off x="722376" y="795528"/>
            <a:ext cx="6035040" cy="182880"/>
          </a:xfrm>
          <a:prstGeom prst="rect">
            <a:avLst/>
          </a:prstGeom>
        </p:spPr>
        <p:txBody>
          <a:bodyPr lIns="0" tIns="0" rIns="0" bIns="0">
            <a:noAutofit/>
          </a:bodyPr>
          <a:lstStyle/>
          <a:p>
            <a:pPr marL="50800" indent="0">
              <a:spcAft>
                <a:spcPts val="210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4" name="3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İL ÖZEL İDARESİ</a:t>
            </a:r>
          </a:p>
        </p:txBody>
      </p:sp>
      <p:sp>
        <p:nvSpPr>
          <p:cNvPr id="8" name="7 Dikdörtgen"/>
          <p:cNvSpPr/>
          <p:nvPr/>
        </p:nvSpPr>
        <p:spPr>
          <a:xfrm>
            <a:off x="722376" y="8241792"/>
            <a:ext cx="6035040" cy="588264"/>
          </a:xfrm>
          <a:prstGeom prst="rect">
            <a:avLst/>
          </a:prstGeom>
        </p:spPr>
        <p:txBody>
          <a:bodyPr lIns="0" tIns="0" rIns="0" bIns="0">
            <a:noAutofit/>
          </a:bodyPr>
          <a:lstStyle/>
          <a:p>
            <a:pPr marL="50800" marR="139700" indent="469900" algn="just">
              <a:lnSpc>
                <a:spcPts val="1320"/>
              </a:lnSpc>
              <a:spcBef>
                <a:spcPts val="1260"/>
              </a:spcBef>
              <a:spcAft>
                <a:spcPts val="420"/>
              </a:spcAft>
            </a:pPr>
            <a:endParaRPr lang="tr" sz="1000" spc="-50" dirty="0">
              <a:solidFill>
                <a:srgbClr val="1F1919"/>
              </a:solidFill>
              <a:latin typeface="Lucida Sans Unicode"/>
            </a:endParaRPr>
          </a:p>
        </p:txBody>
      </p:sp>
      <p:sp>
        <p:nvSpPr>
          <p:cNvPr id="9" name="8 Dikdörtgen"/>
          <p:cNvSpPr/>
          <p:nvPr/>
        </p:nvSpPr>
        <p:spPr>
          <a:xfrm>
            <a:off x="722376" y="9704832"/>
            <a:ext cx="6035040" cy="310896"/>
          </a:xfrm>
          <a:prstGeom prst="rect">
            <a:avLst/>
          </a:prstGeom>
        </p:spPr>
        <p:txBody>
          <a:bodyPr lIns="0" tIns="0" rIns="0" bIns="0">
            <a:noAutofit/>
          </a:bodyPr>
          <a:lstStyle/>
          <a:p>
            <a:pPr marL="50800" indent="0">
              <a:spcBef>
                <a:spcPts val="4830"/>
              </a:spcBef>
            </a:pPr>
            <a:endParaRPr lang="tr" sz="1000" spc="-100" dirty="0">
              <a:solidFill>
                <a:srgbClr val="9A9697"/>
              </a:solidFill>
              <a:latin typeface="Lucida Sans Unicode"/>
            </a:endParaRPr>
          </a:p>
        </p:txBody>
      </p:sp>
      <p:graphicFrame>
        <p:nvGraphicFramePr>
          <p:cNvPr id="12" name="11 Tablo"/>
          <p:cNvGraphicFramePr>
            <a:graphicFrameLocks noGrp="1"/>
          </p:cNvGraphicFramePr>
          <p:nvPr/>
        </p:nvGraphicFramePr>
        <p:xfrm>
          <a:off x="1066781" y="1204090"/>
          <a:ext cx="5500726" cy="1402080"/>
        </p:xfrm>
        <a:graphic>
          <a:graphicData uri="http://schemas.openxmlformats.org/drawingml/2006/table">
            <a:tbl>
              <a:tblPr>
                <a:tableStyleId>{284E427A-3D55-4303-BF80-6455036E1DE7}</a:tableStyleId>
              </a:tblPr>
              <a:tblGrid>
                <a:gridCol w="1928826"/>
                <a:gridCol w="1714512"/>
                <a:gridCol w="1857388"/>
              </a:tblGrid>
              <a:tr h="694263">
                <a:tc>
                  <a:txBody>
                    <a:bodyPr/>
                    <a:lstStyle/>
                    <a:p>
                      <a:pPr algn="l">
                        <a:lnSpc>
                          <a:spcPct val="115000"/>
                        </a:lnSpc>
                        <a:spcAft>
                          <a:spcPts val="0"/>
                        </a:spcAft>
                      </a:pPr>
                      <a:r>
                        <a:rPr lang="tr-TR" sz="1000" b="1" dirty="0"/>
                        <a:t>STRATEJİK AMAÇ  3                          </a:t>
                      </a:r>
                      <a:endParaRPr lang="tr-TR" sz="1000" b="1" dirty="0" smtClean="0"/>
                    </a:p>
                    <a:p>
                      <a:pPr algn="l">
                        <a:lnSpc>
                          <a:spcPct val="115000"/>
                        </a:lnSpc>
                        <a:spcAft>
                          <a:spcPts val="0"/>
                        </a:spcAft>
                      </a:pPr>
                      <a:r>
                        <a:rPr lang="tr-TR" sz="1000" dirty="0" smtClean="0"/>
                        <a:t>İlimiz </a:t>
                      </a:r>
                      <a:r>
                        <a:rPr lang="tr-TR" sz="1000" dirty="0"/>
                        <a:t>sınırları içinde bulunan köylere Köy sosyal tesisleri yapılması ve  ihtiyaç duyulması halinde mevcut olan sosyal tesislerinin bakım onarımının yapılması için yardım yapılması.</a:t>
                      </a:r>
                      <a:endParaRPr lang="tr-TR" sz="1000" dirty="0">
                        <a:latin typeface="Calibri"/>
                        <a:ea typeface="Calibri"/>
                        <a:cs typeface="Times New Roman"/>
                      </a:endParaRPr>
                    </a:p>
                  </a:txBody>
                  <a:tcPr marL="27513" marR="27513" marT="0" marB="0" anchor="ctr"/>
                </a:tc>
                <a:tc>
                  <a:txBody>
                    <a:bodyPr/>
                    <a:lstStyle/>
                    <a:p>
                      <a:pPr algn="l">
                        <a:lnSpc>
                          <a:spcPct val="115000"/>
                        </a:lnSpc>
                        <a:spcAft>
                          <a:spcPts val="0"/>
                        </a:spcAft>
                      </a:pPr>
                      <a:r>
                        <a:rPr lang="tr-TR" sz="1000" b="1" dirty="0"/>
                        <a:t>HEDEF 3.1                                        </a:t>
                      </a:r>
                      <a:r>
                        <a:rPr lang="tr-TR" sz="1000" dirty="0"/>
                        <a:t>İlimiz sınırları içinde bulunan Köylere Köy sosyal tesisleri yapılması ve ihtiyaç duyulması halinde mevcut olan köy sosyal tesislerinin bakım onarımı yapılarak yaşanabilir hale getirilmesi.</a:t>
                      </a:r>
                      <a:endParaRPr lang="tr-TR" sz="1000" dirty="0">
                        <a:latin typeface="Calibri"/>
                        <a:ea typeface="Calibri"/>
                        <a:cs typeface="Times New Roman"/>
                      </a:endParaRPr>
                    </a:p>
                  </a:txBody>
                  <a:tcPr marL="27513" marR="27513" marT="0" marB="0" anchor="ctr"/>
                </a:tc>
                <a:tc>
                  <a:txBody>
                    <a:bodyPr/>
                    <a:lstStyle/>
                    <a:p>
                      <a:pPr algn="l">
                        <a:lnSpc>
                          <a:spcPct val="115000"/>
                        </a:lnSpc>
                        <a:spcAft>
                          <a:spcPts val="0"/>
                        </a:spcAft>
                      </a:pPr>
                      <a:r>
                        <a:rPr lang="tr-TR" sz="1000" b="1" dirty="0"/>
                        <a:t>FAALİYET 3.1.1                              </a:t>
                      </a:r>
                      <a:endParaRPr lang="tr-TR" sz="1000" b="1" dirty="0" smtClean="0"/>
                    </a:p>
                    <a:p>
                      <a:pPr algn="l">
                        <a:lnSpc>
                          <a:spcPct val="115000"/>
                        </a:lnSpc>
                        <a:spcAft>
                          <a:spcPts val="0"/>
                        </a:spcAft>
                      </a:pPr>
                      <a:r>
                        <a:rPr lang="tr-TR" sz="1000" dirty="0" smtClean="0"/>
                        <a:t> </a:t>
                      </a:r>
                      <a:r>
                        <a:rPr lang="tr-TR" sz="1000" dirty="0"/>
                        <a:t>İlimiz sınırları içinde bulunan köylere köy sosyal tesis yapılması</a:t>
                      </a:r>
                      <a:r>
                        <a:rPr lang="tr-TR" sz="1000" dirty="0" smtClean="0"/>
                        <a:t>.</a:t>
                      </a:r>
                    </a:p>
                    <a:p>
                      <a:pPr algn="l">
                        <a:lnSpc>
                          <a:spcPct val="115000"/>
                        </a:lnSpc>
                        <a:spcAft>
                          <a:spcPts val="0"/>
                        </a:spcAft>
                      </a:pPr>
                      <a:r>
                        <a:rPr lang="tr-TR" sz="1000" b="1" dirty="0" smtClean="0"/>
                        <a:t>FAALİYET 3.1.2                                 </a:t>
                      </a:r>
                    </a:p>
                    <a:p>
                      <a:pPr algn="l">
                        <a:lnSpc>
                          <a:spcPct val="115000"/>
                        </a:lnSpc>
                        <a:spcAft>
                          <a:spcPts val="0"/>
                        </a:spcAft>
                      </a:pPr>
                      <a:r>
                        <a:rPr lang="tr-TR" sz="1000" dirty="0" smtClean="0"/>
                        <a:t>İlimiz sınırları içinde bulunan köylerin sosyal tesislerinin bakım ve onarımının yapılması.</a:t>
                      </a:r>
                      <a:endParaRPr lang="tr-TR" sz="1000" dirty="0">
                        <a:latin typeface="Calibri"/>
                        <a:ea typeface="Calibri"/>
                        <a:cs typeface="Times New Roman"/>
                      </a:endParaRPr>
                    </a:p>
                  </a:txBody>
                  <a:tcPr marL="27513" marR="27513" marT="0" marB="0" anchor="ctr"/>
                </a:tc>
              </a:tr>
            </a:tbl>
          </a:graphicData>
        </a:graphic>
      </p:graphicFrame>
      <p:graphicFrame>
        <p:nvGraphicFramePr>
          <p:cNvPr id="13" name="12 Tablo"/>
          <p:cNvGraphicFramePr>
            <a:graphicFrameLocks noGrp="1"/>
          </p:cNvGraphicFramePr>
          <p:nvPr/>
        </p:nvGraphicFramePr>
        <p:xfrm>
          <a:off x="1066781" y="2632850"/>
          <a:ext cx="5500726" cy="1402080"/>
        </p:xfrm>
        <a:graphic>
          <a:graphicData uri="http://schemas.openxmlformats.org/drawingml/2006/table">
            <a:tbl>
              <a:tblPr>
                <a:tableStyleId>{284E427A-3D55-4303-BF80-6455036E1DE7}</a:tableStyleId>
              </a:tblPr>
              <a:tblGrid>
                <a:gridCol w="1928826"/>
                <a:gridCol w="1714512"/>
                <a:gridCol w="1857388"/>
              </a:tblGrid>
              <a:tr h="1214446">
                <a:tc>
                  <a:txBody>
                    <a:bodyPr/>
                    <a:lstStyle/>
                    <a:p>
                      <a:pPr algn="l">
                        <a:lnSpc>
                          <a:spcPct val="115000"/>
                        </a:lnSpc>
                        <a:spcAft>
                          <a:spcPts val="0"/>
                        </a:spcAft>
                      </a:pPr>
                      <a:r>
                        <a:rPr lang="tr-TR" sz="1000" b="1" dirty="0"/>
                        <a:t>STRATEJİK PLAN 4                                   </a:t>
                      </a:r>
                      <a:r>
                        <a:rPr lang="tr-TR" sz="1000" dirty="0"/>
                        <a:t>İlimiz Köylerine yardım edilmesi  ve  Merkez ve İlçe Köylere Hizmet Götürme Birliklerinin tüzükte yer alan görevlerini yerine getirmesi için gerekli yardımların yapılması.</a:t>
                      </a:r>
                      <a:endParaRPr lang="tr-TR" sz="1000" dirty="0">
                        <a:latin typeface="Calibri"/>
                        <a:ea typeface="Calibri"/>
                        <a:cs typeface="Times New Roman"/>
                      </a:endParaRPr>
                    </a:p>
                  </a:txBody>
                  <a:tcPr marL="27513" marR="27513" marT="0" marB="0" anchor="ctr"/>
                </a:tc>
                <a:tc>
                  <a:txBody>
                    <a:bodyPr/>
                    <a:lstStyle/>
                    <a:p>
                      <a:pPr algn="l">
                        <a:lnSpc>
                          <a:spcPct val="115000"/>
                        </a:lnSpc>
                        <a:spcAft>
                          <a:spcPts val="0"/>
                        </a:spcAft>
                      </a:pPr>
                      <a:r>
                        <a:rPr lang="tr-TR" sz="1000" b="1" dirty="0"/>
                        <a:t>HEDEF 4.1                                              </a:t>
                      </a:r>
                      <a:r>
                        <a:rPr lang="tr-TR" sz="1000" dirty="0"/>
                        <a:t>İlimiz köylerine yardım edilmesi ve  Merkez ve İlçe Köylere Hizmet Götürme Birliklerinin tüzükte yer alan görevlerini yerine getirmesi için gerekli yardımları yapılarak Birliklerin ihtiyaçları karşılanması.</a:t>
                      </a:r>
                      <a:endParaRPr lang="tr-TR" sz="1000" dirty="0">
                        <a:latin typeface="Calibri"/>
                        <a:ea typeface="Calibri"/>
                        <a:cs typeface="Times New Roman"/>
                      </a:endParaRPr>
                    </a:p>
                  </a:txBody>
                  <a:tcPr marL="27513" marR="27513" marT="0" marB="0" anchor="ctr"/>
                </a:tc>
                <a:tc>
                  <a:txBody>
                    <a:bodyPr/>
                    <a:lstStyle/>
                    <a:p>
                      <a:pPr algn="l">
                        <a:lnSpc>
                          <a:spcPct val="115000"/>
                        </a:lnSpc>
                        <a:spcAft>
                          <a:spcPts val="0"/>
                        </a:spcAft>
                      </a:pPr>
                      <a:r>
                        <a:rPr lang="tr-TR" sz="1000" b="1" dirty="0"/>
                        <a:t>FAALİYET 4.1.1                                   </a:t>
                      </a:r>
                      <a:r>
                        <a:rPr lang="tr-TR" sz="1000" dirty="0"/>
                        <a:t>Köylere ve  Hizmet Götürme Birliklerine ihtiyaçlarının karşılanması için ödenek aktarılması.</a:t>
                      </a:r>
                      <a:endParaRPr lang="tr-TR" sz="1000" dirty="0">
                        <a:latin typeface="Calibri"/>
                        <a:ea typeface="Calibri"/>
                        <a:cs typeface="Times New Roman"/>
                      </a:endParaRPr>
                    </a:p>
                  </a:txBody>
                  <a:tcPr marL="27513" marR="27513" marT="0" marB="0" anchor="ctr"/>
                </a:tc>
              </a:tr>
            </a:tbl>
          </a:graphicData>
        </a:graphic>
      </p:graphicFrame>
      <p:graphicFrame>
        <p:nvGraphicFramePr>
          <p:cNvPr id="14" name="13 Tablo"/>
          <p:cNvGraphicFramePr>
            <a:graphicFrameLocks noGrp="1"/>
          </p:cNvGraphicFramePr>
          <p:nvPr/>
        </p:nvGraphicFramePr>
        <p:xfrm>
          <a:off x="1066781" y="4704552"/>
          <a:ext cx="5715040" cy="5229234"/>
        </p:xfrm>
        <a:graphic>
          <a:graphicData uri="http://schemas.openxmlformats.org/drawingml/2006/table">
            <a:tbl>
              <a:tblPr>
                <a:tableStyleId>{284E427A-3D55-4303-BF80-6455036E1DE7}</a:tableStyleId>
              </a:tblPr>
              <a:tblGrid>
                <a:gridCol w="1496744"/>
                <a:gridCol w="2146594"/>
                <a:gridCol w="2071702"/>
              </a:tblGrid>
              <a:tr h="1285884">
                <a:tc>
                  <a:txBody>
                    <a:bodyPr/>
                    <a:lstStyle/>
                    <a:p>
                      <a:pPr algn="l">
                        <a:lnSpc>
                          <a:spcPct val="115000"/>
                        </a:lnSpc>
                        <a:spcAft>
                          <a:spcPts val="0"/>
                        </a:spcAft>
                      </a:pPr>
                      <a:r>
                        <a:rPr lang="tr-TR" sz="900" b="1" dirty="0"/>
                        <a:t>STRATEJİK AMAÇ 1                            </a:t>
                      </a:r>
                      <a:r>
                        <a:rPr lang="tr-TR" sz="900" dirty="0"/>
                        <a:t>Kültür varlıklarını açığa çıkarmak, varlık ve değerlerini korumak,Kültür varlıklarının sürdürülebilirliğini sağlamak,  Kazı çalışmaları ile bakım, onarım ve restorasyon faaliyetlerini yürütmek.</a:t>
                      </a:r>
                      <a:endParaRPr lang="tr-TR" sz="900" dirty="0">
                        <a:latin typeface="Calibri"/>
                        <a:ea typeface="Calibri"/>
                        <a:cs typeface="Times New Roman"/>
                      </a:endParaRPr>
                    </a:p>
                  </a:txBody>
                  <a:tcPr marL="22296" marR="22296" marT="0" marB="0" anchor="ctr"/>
                </a:tc>
                <a:tc>
                  <a:txBody>
                    <a:bodyPr/>
                    <a:lstStyle/>
                    <a:p>
                      <a:pPr algn="l">
                        <a:lnSpc>
                          <a:spcPct val="115000"/>
                        </a:lnSpc>
                        <a:spcAft>
                          <a:spcPts val="0"/>
                        </a:spcAft>
                      </a:pPr>
                      <a:r>
                        <a:rPr lang="tr-TR" sz="900" b="1" dirty="0"/>
                        <a:t>HEDEF 1.1</a:t>
                      </a:r>
                      <a:r>
                        <a:rPr lang="tr-TR" sz="900" dirty="0"/>
                        <a:t/>
                      </a:r>
                      <a:br>
                        <a:rPr lang="tr-TR" sz="900" dirty="0"/>
                      </a:br>
                      <a:r>
                        <a:rPr lang="tr-TR" sz="900" dirty="0"/>
                        <a:t>2020 Yılının sonuna kadar kültürel mirasların envanteri çıkarılacak ve koruma amaçlı imar planı hazırlanacaktır.</a:t>
                      </a:r>
                      <a:endParaRPr lang="tr-TR" sz="900" dirty="0">
                        <a:latin typeface="Calibri"/>
                        <a:ea typeface="Calibri"/>
                        <a:cs typeface="Times New Roman"/>
                      </a:endParaRPr>
                    </a:p>
                  </a:txBody>
                  <a:tcPr marL="22296" marR="22296" marT="0" marB="0" anchor="ctr"/>
                </a:tc>
                <a:tc>
                  <a:txBody>
                    <a:bodyPr/>
                    <a:lstStyle/>
                    <a:p>
                      <a:pPr marL="0" marR="0" indent="0" algn="l" defTabSz="914400" eaLnBrk="1" fontAlgn="auto" latinLnBrk="0" hangingPunct="1">
                        <a:lnSpc>
                          <a:spcPct val="115000"/>
                        </a:lnSpc>
                        <a:spcBef>
                          <a:spcPts val="0"/>
                        </a:spcBef>
                        <a:spcAft>
                          <a:spcPts val="0"/>
                        </a:spcAft>
                        <a:buClrTx/>
                        <a:buSzTx/>
                        <a:buFontTx/>
                        <a:buNone/>
                        <a:tabLst/>
                        <a:defRPr/>
                      </a:pPr>
                      <a:r>
                        <a:rPr lang="tr-TR" sz="900" b="1" dirty="0"/>
                        <a:t>FAALİYET  1.1.1</a:t>
                      </a:r>
                      <a:r>
                        <a:rPr lang="tr-TR" sz="900" dirty="0"/>
                        <a:t/>
                      </a:r>
                      <a:br>
                        <a:rPr lang="tr-TR" sz="900" dirty="0"/>
                      </a:br>
                      <a:r>
                        <a:rPr lang="tr-TR" sz="900" dirty="0"/>
                        <a:t>Plan döneminde kültürel miras ve turizm envanterinin hazırlanması ve güncellenmesi</a:t>
                      </a:r>
                      <a:r>
                        <a:rPr lang="tr-TR" sz="900" dirty="0" smtClean="0"/>
                        <a:t>. </a:t>
                      </a:r>
                    </a:p>
                    <a:p>
                      <a:pPr marL="0" marR="0" indent="0" algn="l" defTabSz="914400" eaLnBrk="1" fontAlgn="auto" latinLnBrk="0" hangingPunct="1">
                        <a:lnSpc>
                          <a:spcPct val="115000"/>
                        </a:lnSpc>
                        <a:spcBef>
                          <a:spcPts val="0"/>
                        </a:spcBef>
                        <a:spcAft>
                          <a:spcPts val="0"/>
                        </a:spcAft>
                        <a:buClrTx/>
                        <a:buSzTx/>
                        <a:buFontTx/>
                        <a:buNone/>
                        <a:tabLst/>
                        <a:defRPr/>
                      </a:pPr>
                      <a:r>
                        <a:rPr lang="tr-TR" sz="900" b="1" dirty="0" smtClean="0"/>
                        <a:t>FAALİYET  1.1.2</a:t>
                      </a:r>
                      <a:r>
                        <a:rPr lang="tr-TR" sz="900" dirty="0" smtClean="0"/>
                        <a:t/>
                      </a:r>
                      <a:br>
                        <a:rPr lang="tr-TR" sz="900" dirty="0" smtClean="0"/>
                      </a:br>
                      <a:r>
                        <a:rPr lang="tr-TR" sz="900" dirty="0" smtClean="0"/>
                        <a:t>Plan döneminde koruma amaçlı imar planının hazırlanması (Erzincan sit alanlarının tamamı)</a:t>
                      </a:r>
                      <a:endParaRPr lang="tr-TR" sz="900" dirty="0" smtClean="0">
                        <a:latin typeface="+mn-lt"/>
                        <a:ea typeface="Calibri"/>
                        <a:cs typeface="Times New Roman"/>
                      </a:endParaRPr>
                    </a:p>
                  </a:txBody>
                  <a:tcPr marL="22296" marR="22296" marT="0" marB="0" anchor="ctr"/>
                </a:tc>
              </a:tr>
              <a:tr h="1076384">
                <a:tc>
                  <a:txBody>
                    <a:bodyPr/>
                    <a:lstStyle/>
                    <a:p>
                      <a:pPr algn="l">
                        <a:lnSpc>
                          <a:spcPct val="115000"/>
                        </a:lnSpc>
                        <a:spcAft>
                          <a:spcPts val="0"/>
                        </a:spcAft>
                      </a:pPr>
                      <a:r>
                        <a:rPr lang="tr-TR" sz="900" dirty="0"/>
                        <a:t> </a:t>
                      </a:r>
                      <a:endParaRPr lang="tr-TR" sz="900" dirty="0">
                        <a:latin typeface="Calibri"/>
                        <a:ea typeface="Calibri"/>
                        <a:cs typeface="Times New Roman"/>
                      </a:endParaRPr>
                    </a:p>
                  </a:txBody>
                  <a:tcPr marL="22296" marR="22296" marT="0" marB="0" anchor="ctr"/>
                </a:tc>
                <a:tc>
                  <a:txBody>
                    <a:bodyPr/>
                    <a:lstStyle/>
                    <a:p>
                      <a:pPr algn="l">
                        <a:lnSpc>
                          <a:spcPct val="115000"/>
                        </a:lnSpc>
                        <a:spcAft>
                          <a:spcPts val="0"/>
                        </a:spcAft>
                      </a:pPr>
                      <a:r>
                        <a:rPr lang="tr-TR" sz="900" b="1" dirty="0"/>
                        <a:t>HEDEF 1.2</a:t>
                      </a:r>
                      <a:r>
                        <a:rPr lang="tr-TR" sz="900" dirty="0"/>
                        <a:t/>
                      </a:r>
                      <a:br>
                        <a:rPr lang="tr-TR" sz="900" dirty="0"/>
                      </a:br>
                      <a:r>
                        <a:rPr lang="tr-TR" sz="900" dirty="0"/>
                        <a:t>Plan döneminde Erzincan genelinde 2 adet kazı çalışması yapılacaktır.</a:t>
                      </a:r>
                      <a:endParaRPr lang="tr-TR" sz="900" dirty="0">
                        <a:latin typeface="Calibri"/>
                        <a:ea typeface="Calibri"/>
                        <a:cs typeface="Times New Roman"/>
                      </a:endParaRPr>
                    </a:p>
                  </a:txBody>
                  <a:tcPr marL="22296" marR="22296" marT="0" marB="0" anchor="ctr"/>
                </a:tc>
                <a:tc>
                  <a:txBody>
                    <a:bodyPr/>
                    <a:lstStyle/>
                    <a:p>
                      <a:pPr algn="l">
                        <a:lnSpc>
                          <a:spcPct val="115000"/>
                        </a:lnSpc>
                        <a:spcAft>
                          <a:spcPts val="0"/>
                        </a:spcAft>
                      </a:pPr>
                      <a:r>
                        <a:rPr lang="tr-TR" sz="900" b="1" dirty="0"/>
                        <a:t>FAALİYET  1.2.1</a:t>
                      </a:r>
                      <a:r>
                        <a:rPr lang="tr-TR" sz="900" dirty="0"/>
                        <a:t/>
                      </a:r>
                      <a:br>
                        <a:rPr lang="tr-TR" sz="900" dirty="0"/>
                      </a:br>
                      <a:r>
                        <a:rPr lang="tr-TR" sz="900" dirty="0" err="1"/>
                        <a:t>Altıntepe</a:t>
                      </a:r>
                      <a:r>
                        <a:rPr lang="tr-TR" sz="900" dirty="0"/>
                        <a:t> Urartu Kalesindeki bilimsel kazıların devam ettirilmesi</a:t>
                      </a:r>
                      <a:r>
                        <a:rPr lang="tr-TR" sz="900" dirty="0" smtClean="0"/>
                        <a:t>.</a:t>
                      </a:r>
                    </a:p>
                    <a:p>
                      <a:pPr marL="0" marR="0" indent="0" algn="l" defTabSz="914400" eaLnBrk="1" fontAlgn="auto" latinLnBrk="0" hangingPunct="1">
                        <a:lnSpc>
                          <a:spcPct val="115000"/>
                        </a:lnSpc>
                        <a:spcBef>
                          <a:spcPts val="0"/>
                        </a:spcBef>
                        <a:spcAft>
                          <a:spcPts val="0"/>
                        </a:spcAft>
                        <a:buClrTx/>
                        <a:buSzTx/>
                        <a:buFontTx/>
                        <a:buNone/>
                        <a:tabLst/>
                        <a:defRPr/>
                      </a:pPr>
                      <a:r>
                        <a:rPr lang="tr-TR" sz="900" b="1" dirty="0" smtClean="0"/>
                        <a:t>FAALİYET  1.2.2</a:t>
                      </a:r>
                      <a:r>
                        <a:rPr lang="tr-TR" sz="900" dirty="0" smtClean="0"/>
                        <a:t/>
                      </a:r>
                      <a:br>
                        <a:rPr lang="tr-TR" sz="900" dirty="0" smtClean="0"/>
                      </a:br>
                      <a:r>
                        <a:rPr lang="tr-TR" sz="900" dirty="0" smtClean="0"/>
                        <a:t>Kemah Kalesindeki bilimsel kazı çalışmalarının başlatılması ve devam ettirilmesi.</a:t>
                      </a:r>
                      <a:endParaRPr lang="tr-TR" sz="900" dirty="0" smtClean="0">
                        <a:latin typeface="Calibri"/>
                        <a:ea typeface="Times New Roman"/>
                        <a:cs typeface="Calibri"/>
                      </a:endParaRPr>
                    </a:p>
                  </a:txBody>
                  <a:tcPr marL="22296" marR="22296" marT="0" marB="0" anchor="ctr"/>
                </a:tc>
              </a:tr>
              <a:tr h="2821619">
                <a:tc>
                  <a:txBody>
                    <a:bodyPr/>
                    <a:lstStyle/>
                    <a:p>
                      <a:pPr algn="l">
                        <a:lnSpc>
                          <a:spcPct val="115000"/>
                        </a:lnSpc>
                        <a:spcAft>
                          <a:spcPts val="0"/>
                        </a:spcAft>
                      </a:pPr>
                      <a:r>
                        <a:rPr lang="tr-TR" sz="900" dirty="0"/>
                        <a:t> </a:t>
                      </a:r>
                      <a:endParaRPr lang="tr-TR" sz="900" dirty="0">
                        <a:latin typeface="Calibri"/>
                        <a:ea typeface="Calibri"/>
                        <a:cs typeface="Times New Roman"/>
                      </a:endParaRPr>
                    </a:p>
                  </a:txBody>
                  <a:tcPr marL="22296" marR="22296" marT="0" marB="0" anchor="ctr"/>
                </a:tc>
                <a:tc>
                  <a:txBody>
                    <a:bodyPr/>
                    <a:lstStyle/>
                    <a:p>
                      <a:pPr algn="l">
                        <a:lnSpc>
                          <a:spcPct val="115000"/>
                        </a:lnSpc>
                        <a:spcAft>
                          <a:spcPts val="0"/>
                        </a:spcAft>
                      </a:pPr>
                      <a:r>
                        <a:rPr lang="tr-TR" sz="900" b="1" dirty="0"/>
                        <a:t>HEDEF 1.3</a:t>
                      </a:r>
                      <a:r>
                        <a:rPr lang="tr-TR" sz="900" dirty="0"/>
                        <a:t/>
                      </a:r>
                      <a:br>
                        <a:rPr lang="tr-TR" sz="900" dirty="0"/>
                      </a:br>
                      <a:r>
                        <a:rPr lang="tr-TR" sz="900" dirty="0"/>
                        <a:t>8 Adet tarihi yapının restorasyonu ve onarımı yapılacaktır.</a:t>
                      </a:r>
                      <a:endParaRPr lang="tr-TR" sz="900" dirty="0">
                        <a:latin typeface="Calibri"/>
                        <a:ea typeface="Calibri"/>
                        <a:cs typeface="Times New Roman"/>
                      </a:endParaRPr>
                    </a:p>
                  </a:txBody>
                  <a:tcPr marL="22296" marR="22296" marT="0" marB="0" anchor="ctr"/>
                </a:tc>
                <a:tc>
                  <a:txBody>
                    <a:bodyPr/>
                    <a:lstStyle/>
                    <a:p>
                      <a:pPr algn="l">
                        <a:lnSpc>
                          <a:spcPct val="115000"/>
                        </a:lnSpc>
                        <a:spcAft>
                          <a:spcPts val="0"/>
                        </a:spcAft>
                      </a:pPr>
                      <a:r>
                        <a:rPr lang="tr-TR" sz="900" b="1" dirty="0" smtClean="0"/>
                        <a:t>FAALİYET  </a:t>
                      </a:r>
                      <a:r>
                        <a:rPr lang="tr-TR" sz="900" b="1" dirty="0"/>
                        <a:t>1.3.1</a:t>
                      </a:r>
                      <a:r>
                        <a:rPr lang="tr-TR" sz="900" dirty="0"/>
                        <a:t/>
                      </a:r>
                      <a:br>
                        <a:rPr lang="tr-TR" sz="900" dirty="0"/>
                      </a:br>
                      <a:r>
                        <a:rPr lang="tr-TR" sz="900" dirty="0"/>
                        <a:t>Erzincan Kale Kapısı restorasyonu</a:t>
                      </a:r>
                      <a:r>
                        <a:rPr lang="tr-TR" sz="900" dirty="0" smtClean="0"/>
                        <a:t>.</a:t>
                      </a:r>
                    </a:p>
                    <a:p>
                      <a:pPr marL="0" marR="0" indent="0" algn="l" defTabSz="914400" eaLnBrk="1" fontAlgn="auto" latinLnBrk="0" hangingPunct="1">
                        <a:lnSpc>
                          <a:spcPct val="115000"/>
                        </a:lnSpc>
                        <a:spcBef>
                          <a:spcPts val="0"/>
                        </a:spcBef>
                        <a:spcAft>
                          <a:spcPts val="0"/>
                        </a:spcAft>
                        <a:buClrTx/>
                        <a:buSzTx/>
                        <a:buFontTx/>
                        <a:buNone/>
                        <a:tabLst/>
                        <a:defRPr/>
                      </a:pPr>
                      <a:r>
                        <a:rPr lang="tr-TR" sz="900" b="1" dirty="0" smtClean="0"/>
                        <a:t>FAALİYET  1.3.2 (EK)  </a:t>
                      </a:r>
                      <a:r>
                        <a:rPr lang="tr-TR" sz="900" dirty="0" smtClean="0"/>
                        <a:t>Nafiz paşa Hamamı kamulaştırma ve restorasyon çalışmaları.</a:t>
                      </a:r>
                    </a:p>
                    <a:p>
                      <a:pPr algn="l">
                        <a:lnSpc>
                          <a:spcPct val="115000"/>
                        </a:lnSpc>
                        <a:spcAft>
                          <a:spcPts val="0"/>
                        </a:spcAft>
                      </a:pPr>
                      <a:r>
                        <a:rPr lang="tr-TR" sz="900" b="1" dirty="0" smtClean="0"/>
                        <a:t>FAALİYET  1.3.3 (EK)  </a:t>
                      </a:r>
                      <a:r>
                        <a:rPr lang="tr-TR" sz="900" dirty="0" smtClean="0"/>
                        <a:t>Çayırlı </a:t>
                      </a:r>
                      <a:r>
                        <a:rPr lang="tr-TR" sz="900" dirty="0" err="1" smtClean="0"/>
                        <a:t>Başköy</a:t>
                      </a:r>
                      <a:r>
                        <a:rPr lang="tr-TR" sz="900" dirty="0" smtClean="0"/>
                        <a:t> Mezarlığı ve restorasyon çalışmaları.</a:t>
                      </a:r>
                    </a:p>
                    <a:p>
                      <a:pPr marL="0" marR="0" indent="0" algn="l" defTabSz="914400" eaLnBrk="1" fontAlgn="auto" latinLnBrk="0" hangingPunct="1">
                        <a:lnSpc>
                          <a:spcPct val="115000"/>
                        </a:lnSpc>
                        <a:spcBef>
                          <a:spcPts val="0"/>
                        </a:spcBef>
                        <a:spcAft>
                          <a:spcPts val="0"/>
                        </a:spcAft>
                        <a:buClrTx/>
                        <a:buSzTx/>
                        <a:buFontTx/>
                        <a:buNone/>
                        <a:tabLst/>
                        <a:defRPr/>
                      </a:pPr>
                      <a:r>
                        <a:rPr lang="tr-TR" sz="900" b="1" dirty="0" smtClean="0"/>
                        <a:t>FAALİYET  1.3.4 (EK)  </a:t>
                      </a:r>
                      <a:r>
                        <a:rPr lang="tr-TR" sz="900" dirty="0" smtClean="0"/>
                        <a:t>Kemaliye Mualla Poyraz Konukevi restorasyon çalışmaları.</a:t>
                      </a:r>
                    </a:p>
                    <a:p>
                      <a:pPr algn="l">
                        <a:lnSpc>
                          <a:spcPct val="115000"/>
                        </a:lnSpc>
                        <a:spcAft>
                          <a:spcPts val="0"/>
                        </a:spcAft>
                      </a:pPr>
                      <a:r>
                        <a:rPr lang="tr-TR" sz="900" b="1" dirty="0" smtClean="0"/>
                        <a:t>FAALİYET  1.3.5 (EK)  </a:t>
                      </a:r>
                      <a:r>
                        <a:rPr lang="tr-TR" sz="900" dirty="0" smtClean="0"/>
                        <a:t>Tercan </a:t>
                      </a:r>
                      <a:r>
                        <a:rPr lang="tr-TR" sz="900" dirty="0" err="1" smtClean="0"/>
                        <a:t>Üçpınar</a:t>
                      </a:r>
                      <a:r>
                        <a:rPr lang="tr-TR" sz="900" dirty="0" smtClean="0"/>
                        <a:t> Manastırı restorasyon ve çevre düzenlemesi. </a:t>
                      </a:r>
                    </a:p>
                    <a:p>
                      <a:pPr marL="0" marR="0" indent="0" algn="l" defTabSz="914400" eaLnBrk="1" fontAlgn="auto" latinLnBrk="0" hangingPunct="1">
                        <a:lnSpc>
                          <a:spcPct val="115000"/>
                        </a:lnSpc>
                        <a:spcBef>
                          <a:spcPts val="0"/>
                        </a:spcBef>
                        <a:spcAft>
                          <a:spcPts val="0"/>
                        </a:spcAft>
                        <a:buClrTx/>
                        <a:buSzTx/>
                        <a:buFontTx/>
                        <a:buNone/>
                        <a:tabLst/>
                        <a:defRPr/>
                      </a:pPr>
                      <a:r>
                        <a:rPr lang="tr-TR" sz="900" b="1" dirty="0" smtClean="0"/>
                        <a:t>FAALİYET  1.3.6 (EK)   </a:t>
                      </a:r>
                      <a:r>
                        <a:rPr lang="tr-TR" sz="900" dirty="0" err="1" smtClean="0"/>
                        <a:t>Saztepe</a:t>
                      </a:r>
                      <a:r>
                        <a:rPr lang="tr-TR" sz="900" dirty="0" smtClean="0"/>
                        <a:t> kazı çalışması, restorasyon ve çevre düzenlemesi.</a:t>
                      </a:r>
                    </a:p>
                    <a:p>
                      <a:pPr marL="0" marR="0" indent="0" algn="l" defTabSz="914400" eaLnBrk="1" fontAlgn="auto" latinLnBrk="0" hangingPunct="1">
                        <a:lnSpc>
                          <a:spcPct val="115000"/>
                        </a:lnSpc>
                        <a:spcBef>
                          <a:spcPts val="0"/>
                        </a:spcBef>
                        <a:spcAft>
                          <a:spcPts val="0"/>
                        </a:spcAft>
                        <a:buClrTx/>
                        <a:buSzTx/>
                        <a:buFontTx/>
                        <a:buNone/>
                        <a:tabLst/>
                        <a:defRPr/>
                      </a:pPr>
                      <a:r>
                        <a:rPr lang="tr-TR" sz="900" b="1" dirty="0" smtClean="0"/>
                        <a:t>FAALİYET  1.3.7 (EK)  </a:t>
                      </a:r>
                      <a:r>
                        <a:rPr lang="tr-TR" sz="900" dirty="0" smtClean="0"/>
                        <a:t>Kemaliye Şahinler Köyü tarihi çeşme restorasyonu.</a:t>
                      </a:r>
                    </a:p>
                    <a:p>
                      <a:pPr algn="l">
                        <a:lnSpc>
                          <a:spcPct val="115000"/>
                        </a:lnSpc>
                        <a:spcAft>
                          <a:spcPts val="0"/>
                        </a:spcAft>
                      </a:pPr>
                      <a:r>
                        <a:rPr lang="tr-TR" sz="900" b="1" dirty="0" smtClean="0"/>
                        <a:t>FAALİYET  1.3.8 (EK)  </a:t>
                      </a:r>
                      <a:r>
                        <a:rPr lang="tr-TR" sz="900" dirty="0" smtClean="0"/>
                        <a:t>Kemaliye </a:t>
                      </a:r>
                      <a:r>
                        <a:rPr lang="tr-TR" sz="900" dirty="0" err="1" smtClean="0"/>
                        <a:t>Özkaymaz</a:t>
                      </a:r>
                      <a:r>
                        <a:rPr lang="tr-TR" sz="900" dirty="0" smtClean="0"/>
                        <a:t> Konağı restorasyon çalışmaları</a:t>
                      </a:r>
                      <a:endParaRPr lang="tr-TR" sz="900" dirty="0" smtClean="0">
                        <a:latin typeface="+mn-lt"/>
                        <a:ea typeface="Calibri"/>
                        <a:cs typeface="Times New Roman"/>
                      </a:endParaRPr>
                    </a:p>
                  </a:txBody>
                  <a:tcPr marL="22296" marR="22296" marT="0" marB="0" anchor="ctr"/>
                </a:tc>
              </a:tr>
            </a:tbl>
          </a:graphicData>
        </a:graphic>
      </p:graphicFrame>
      <p:sp>
        <p:nvSpPr>
          <p:cNvPr id="15" name="14 Yatay Kaydırma"/>
          <p:cNvSpPr/>
          <p:nvPr/>
        </p:nvSpPr>
        <p:spPr>
          <a:xfrm>
            <a:off x="2281227" y="4133048"/>
            <a:ext cx="3429024" cy="428628"/>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b="1" dirty="0" smtClean="0"/>
              <a:t>İL KÜLTÜR VE TURİZM MÜDÜRLÜĞÜ</a:t>
            </a:r>
            <a:endParaRPr lang="tr-TR" sz="1200" b="1" dirty="0"/>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 GELECEĞE </a:t>
            </a:r>
            <a:r>
              <a:rPr lang="tr" sz="1000" spc="-100" dirty="0" smtClean="0">
                <a:solidFill>
                  <a:srgbClr val="808282"/>
                </a:solidFill>
                <a:latin typeface="Trebuchet MS"/>
              </a:rPr>
              <a:t> TAŞIYORUZ</a:t>
            </a:r>
            <a:endParaRPr lang="tr" sz="1000" spc="-100" dirty="0">
              <a:solidFill>
                <a:srgbClr val="808282"/>
              </a:solidFill>
              <a:latin typeface="Trebuchet MS"/>
            </a:endParaRP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908304" y="795528"/>
            <a:ext cx="6083808" cy="182880"/>
          </a:xfrm>
          <a:prstGeom prst="rect">
            <a:avLst/>
          </a:prstGeom>
        </p:spPr>
        <p:txBody>
          <a:bodyPr lIns="0" tIns="0" rIns="0" bIns="0">
            <a:noAutofit/>
          </a:bodyPr>
          <a:lstStyle/>
          <a:p>
            <a:pPr marL="5041900" indent="0">
              <a:spcAft>
                <a:spcPts val="210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7" name="6 Dikdörtgen"/>
          <p:cNvSpPr/>
          <p:nvPr/>
        </p:nvSpPr>
        <p:spPr>
          <a:xfrm>
            <a:off x="908304" y="4221480"/>
            <a:ext cx="6083808" cy="505968"/>
          </a:xfrm>
          <a:prstGeom prst="rect">
            <a:avLst/>
          </a:prstGeom>
        </p:spPr>
        <p:txBody>
          <a:bodyPr lIns="0" tIns="0" rIns="0" bIns="0">
            <a:noAutofit/>
          </a:bodyPr>
          <a:lstStyle/>
          <a:p>
            <a:pPr marL="12700" marR="241300" indent="457200" algn="just">
              <a:lnSpc>
                <a:spcPts val="1320"/>
              </a:lnSpc>
              <a:spcBef>
                <a:spcPts val="420"/>
              </a:spcBef>
              <a:spcAft>
                <a:spcPts val="420"/>
              </a:spcAft>
            </a:pPr>
            <a:endParaRPr lang="tr" sz="1000" spc="-50" dirty="0">
              <a:solidFill>
                <a:srgbClr val="1F1919"/>
              </a:solidFill>
              <a:latin typeface="Lucida Sans Unicode"/>
            </a:endParaRPr>
          </a:p>
        </p:txBody>
      </p:sp>
      <p:sp>
        <p:nvSpPr>
          <p:cNvPr id="9" name="8 Dikdörtgen"/>
          <p:cNvSpPr/>
          <p:nvPr/>
        </p:nvSpPr>
        <p:spPr>
          <a:xfrm>
            <a:off x="1377696" y="7275576"/>
            <a:ext cx="1819656" cy="161544"/>
          </a:xfrm>
          <a:prstGeom prst="rect">
            <a:avLst/>
          </a:prstGeom>
        </p:spPr>
        <p:txBody>
          <a:bodyPr lIns="0" tIns="0" rIns="0" bIns="0">
            <a:noAutofit/>
          </a:bodyPr>
          <a:lstStyle/>
          <a:p>
            <a:pPr indent="0"/>
            <a:endParaRPr lang="tr" sz="1000" spc="-50" dirty="0">
              <a:solidFill>
                <a:srgbClr val="1F1919"/>
              </a:solidFill>
              <a:latin typeface="Lucida Sans Unicode"/>
            </a:endParaRPr>
          </a:p>
        </p:txBody>
      </p:sp>
      <p:sp>
        <p:nvSpPr>
          <p:cNvPr id="11" name="10 Dikdörtgen"/>
          <p:cNvSpPr/>
          <p:nvPr/>
        </p:nvSpPr>
        <p:spPr>
          <a:xfrm>
            <a:off x="6333744" y="9704832"/>
            <a:ext cx="475488" cy="316992"/>
          </a:xfrm>
          <a:prstGeom prst="rect">
            <a:avLst/>
          </a:prstGeom>
        </p:spPr>
        <p:txBody>
          <a:bodyPr lIns="0" tIns="0" rIns="0" bIns="0">
            <a:noAutofit/>
          </a:bodyPr>
          <a:lstStyle/>
          <a:p>
            <a:pPr indent="0" algn="just"/>
            <a:endParaRPr lang="tr" sz="3000" cap="small" spc="50" dirty="0">
              <a:solidFill>
                <a:srgbClr val="9A9697"/>
              </a:solidFill>
              <a:latin typeface="Arial Unicode MS"/>
            </a:endParaRPr>
          </a:p>
        </p:txBody>
      </p:sp>
      <p:graphicFrame>
        <p:nvGraphicFramePr>
          <p:cNvPr id="8" name="7 Tablo"/>
          <p:cNvGraphicFramePr>
            <a:graphicFrameLocks noGrp="1"/>
          </p:cNvGraphicFramePr>
          <p:nvPr/>
        </p:nvGraphicFramePr>
        <p:xfrm>
          <a:off x="995343" y="2704288"/>
          <a:ext cx="5929354" cy="6134100"/>
        </p:xfrm>
        <a:graphic>
          <a:graphicData uri="http://schemas.openxmlformats.org/drawingml/2006/table">
            <a:tbl>
              <a:tblPr>
                <a:tableStyleId>{284E427A-3D55-4303-BF80-6455036E1DE7}</a:tableStyleId>
              </a:tblPr>
              <a:tblGrid>
                <a:gridCol w="2054191"/>
                <a:gridCol w="1446271"/>
                <a:gridCol w="2428892"/>
              </a:tblGrid>
              <a:tr h="1013090">
                <a:tc>
                  <a:txBody>
                    <a:bodyPr/>
                    <a:lstStyle/>
                    <a:p>
                      <a:pPr algn="l">
                        <a:lnSpc>
                          <a:spcPct val="115000"/>
                        </a:lnSpc>
                        <a:spcAft>
                          <a:spcPts val="0"/>
                        </a:spcAft>
                      </a:pPr>
                      <a:r>
                        <a:rPr lang="tr-TR" sz="1000" b="1" dirty="0" smtClean="0"/>
                        <a:t>STRATEJİK </a:t>
                      </a:r>
                      <a:r>
                        <a:rPr lang="tr-TR" sz="1000" b="1" dirty="0"/>
                        <a:t>AMAÇ 2      </a:t>
                      </a:r>
                      <a:endParaRPr lang="tr-TR" sz="1000" b="1" dirty="0" smtClean="0"/>
                    </a:p>
                    <a:p>
                      <a:pPr algn="l">
                        <a:lnSpc>
                          <a:spcPct val="115000"/>
                        </a:lnSpc>
                        <a:spcAft>
                          <a:spcPts val="0"/>
                        </a:spcAft>
                      </a:pPr>
                      <a:r>
                        <a:rPr lang="tr-TR" sz="1000" dirty="0" smtClean="0"/>
                        <a:t> </a:t>
                      </a:r>
                      <a:r>
                        <a:rPr lang="tr-TR" sz="1000" dirty="0"/>
                        <a:t>Kültür varlıklarını ve ildeki turizm potansiyellerini en etkin ve verimli şekilde değerlendirebilmek için, ihtiyaç duyulan alt yapı ve üst yapıları tamamlamak ve turizm alanındaki kalifiye iş gücü temin etmek. </a:t>
                      </a:r>
                      <a:endParaRPr lang="tr-TR" sz="1000" dirty="0">
                        <a:latin typeface="Calibri"/>
                        <a:ea typeface="Calibri"/>
                        <a:cs typeface="Times New Roman"/>
                      </a:endParaRPr>
                    </a:p>
                  </a:txBody>
                  <a:tcPr marL="21881" marR="21881" marT="0" marB="0" anchor="ctr"/>
                </a:tc>
                <a:tc>
                  <a:txBody>
                    <a:bodyPr/>
                    <a:lstStyle/>
                    <a:p>
                      <a:pPr algn="l">
                        <a:lnSpc>
                          <a:spcPct val="115000"/>
                        </a:lnSpc>
                        <a:spcAft>
                          <a:spcPts val="0"/>
                        </a:spcAft>
                      </a:pPr>
                      <a:r>
                        <a:rPr lang="tr-TR" sz="1000" b="1" dirty="0"/>
                        <a:t>HEDEF 2.1                               </a:t>
                      </a:r>
                      <a:r>
                        <a:rPr lang="tr-TR" sz="1000" dirty="0"/>
                        <a:t>Çevresi ile birlikte Kemah Kalesi, Kemaliye evlerindeki tarihi ve kültürel mirasın turizme ve şehrin hayatına katkısını artırmaya yönelik olarak iyileştirme ve düzenleme çalışmaları içeren dört adet projenin hayata geçirilmesi.</a:t>
                      </a:r>
                      <a:endParaRPr lang="tr-TR" sz="1000" dirty="0">
                        <a:latin typeface="Calibri"/>
                        <a:ea typeface="Calibri"/>
                        <a:cs typeface="Times New Roman"/>
                      </a:endParaRPr>
                    </a:p>
                  </a:txBody>
                  <a:tcPr marL="21881" marR="21881" marT="0" marB="0" anchor="ctr"/>
                </a:tc>
                <a:tc>
                  <a:txBody>
                    <a:bodyPr/>
                    <a:lstStyle/>
                    <a:p>
                      <a:pPr algn="l">
                        <a:lnSpc>
                          <a:spcPct val="115000"/>
                        </a:lnSpc>
                        <a:spcAft>
                          <a:spcPts val="0"/>
                        </a:spcAft>
                      </a:pPr>
                      <a:r>
                        <a:rPr lang="tr-TR" sz="1000" b="1" dirty="0" smtClean="0"/>
                        <a:t>FAALİYET 2.1.1                           </a:t>
                      </a:r>
                    </a:p>
                    <a:p>
                      <a:pPr algn="l">
                        <a:lnSpc>
                          <a:spcPct val="115000"/>
                        </a:lnSpc>
                        <a:spcAft>
                          <a:spcPts val="0"/>
                        </a:spcAft>
                      </a:pPr>
                      <a:r>
                        <a:rPr lang="tr-TR" sz="1000" dirty="0" smtClean="0"/>
                        <a:t>Kemah Kalesi yürüme yolları ve surlara korkuluk/bariyer yapılması, ışıklandırma, tanıtıcı levha, geçitlerdeki ve dehlizlerdeki merdivenlerin temizlenmesi, dinlenme alanlarının yapılması yoluyla turizm kazandırılması.   </a:t>
                      </a:r>
                    </a:p>
                    <a:p>
                      <a:pPr marL="0" marR="0" indent="0" algn="l" defTabSz="914400" eaLnBrk="1" fontAlgn="auto" latinLnBrk="0" hangingPunct="1">
                        <a:lnSpc>
                          <a:spcPct val="115000"/>
                        </a:lnSpc>
                        <a:spcBef>
                          <a:spcPts val="0"/>
                        </a:spcBef>
                        <a:spcAft>
                          <a:spcPts val="0"/>
                        </a:spcAft>
                        <a:buClrTx/>
                        <a:buSzTx/>
                        <a:buFontTx/>
                        <a:buNone/>
                        <a:tabLst/>
                        <a:defRPr/>
                      </a:pPr>
                      <a:r>
                        <a:rPr lang="tr-TR" sz="1000" dirty="0" smtClean="0"/>
                        <a:t> </a:t>
                      </a:r>
                      <a:r>
                        <a:rPr lang="tr-TR" sz="1000" b="1" dirty="0" smtClean="0"/>
                        <a:t>FAALİYET 2.1.2                      </a:t>
                      </a:r>
                    </a:p>
                    <a:p>
                      <a:pPr marL="0" marR="0" indent="0" algn="l" defTabSz="914400" eaLnBrk="1" fontAlgn="auto" latinLnBrk="0" hangingPunct="1">
                        <a:lnSpc>
                          <a:spcPct val="115000"/>
                        </a:lnSpc>
                        <a:spcBef>
                          <a:spcPts val="0"/>
                        </a:spcBef>
                        <a:spcAft>
                          <a:spcPts val="0"/>
                        </a:spcAft>
                        <a:buClrTx/>
                        <a:buSzTx/>
                        <a:buFontTx/>
                        <a:buNone/>
                        <a:tabLst/>
                        <a:defRPr/>
                      </a:pPr>
                      <a:r>
                        <a:rPr lang="tr-TR" sz="1000" dirty="0" smtClean="0"/>
                        <a:t>Plan dönemi içerisinde Kemaliye Evlerinin yöreye özgü </a:t>
                      </a:r>
                      <a:r>
                        <a:rPr lang="tr-TR" sz="1000" dirty="0" err="1" smtClean="0"/>
                        <a:t>etnografik</a:t>
                      </a:r>
                      <a:r>
                        <a:rPr lang="tr-TR" sz="1000" dirty="0" smtClean="0"/>
                        <a:t> eserlerle donatılarak turizme kazandırılması.</a:t>
                      </a:r>
                    </a:p>
                    <a:p>
                      <a:pPr marL="0" marR="0" indent="0" algn="l" defTabSz="914400" eaLnBrk="1" fontAlgn="auto" latinLnBrk="0" hangingPunct="1">
                        <a:lnSpc>
                          <a:spcPct val="115000"/>
                        </a:lnSpc>
                        <a:spcBef>
                          <a:spcPts val="0"/>
                        </a:spcBef>
                        <a:spcAft>
                          <a:spcPts val="0"/>
                        </a:spcAft>
                        <a:buClrTx/>
                        <a:buSzTx/>
                        <a:buFontTx/>
                        <a:buNone/>
                        <a:tabLst/>
                        <a:defRPr/>
                      </a:pPr>
                      <a:r>
                        <a:rPr lang="tr-TR" sz="1000" b="1" dirty="0" smtClean="0"/>
                        <a:t>FAALİYET 2.1.3 (EK)          </a:t>
                      </a:r>
                    </a:p>
                    <a:p>
                      <a:pPr marL="0" marR="0" indent="0" algn="l" defTabSz="914400" eaLnBrk="1" fontAlgn="auto" latinLnBrk="0" hangingPunct="1">
                        <a:lnSpc>
                          <a:spcPct val="115000"/>
                        </a:lnSpc>
                        <a:spcBef>
                          <a:spcPts val="0"/>
                        </a:spcBef>
                        <a:spcAft>
                          <a:spcPts val="0"/>
                        </a:spcAft>
                        <a:buClrTx/>
                        <a:buSzTx/>
                        <a:buFontTx/>
                        <a:buNone/>
                        <a:tabLst/>
                        <a:defRPr/>
                      </a:pPr>
                      <a:r>
                        <a:rPr lang="tr-TR" sz="1000" dirty="0" smtClean="0"/>
                        <a:t>Refahiye sokak sağlıklaştırma ve çevre düzenlemesi.</a:t>
                      </a:r>
                      <a:endParaRPr lang="tr-TR" sz="1000" dirty="0" smtClean="0">
                        <a:latin typeface="+mn-lt"/>
                        <a:ea typeface="Calibri"/>
                        <a:cs typeface="Times New Roman"/>
                      </a:endParaRPr>
                    </a:p>
                  </a:txBody>
                  <a:tcPr marL="21881" marR="21881" marT="0" marB="0"/>
                </a:tc>
              </a:tr>
              <a:tr h="389800">
                <a:tc>
                  <a:txBody>
                    <a:bodyPr/>
                    <a:lstStyle/>
                    <a:p>
                      <a:pPr algn="l">
                        <a:lnSpc>
                          <a:spcPct val="115000"/>
                        </a:lnSpc>
                        <a:spcAft>
                          <a:spcPts val="0"/>
                        </a:spcAft>
                      </a:pPr>
                      <a:r>
                        <a:rPr lang="tr-TR" sz="1000" dirty="0"/>
                        <a:t> </a:t>
                      </a:r>
                      <a:endParaRPr lang="tr-TR" sz="1000" dirty="0">
                        <a:latin typeface="Calibri"/>
                        <a:ea typeface="Calibri"/>
                        <a:cs typeface="Times New Roman"/>
                      </a:endParaRPr>
                    </a:p>
                  </a:txBody>
                  <a:tcPr marL="21881" marR="21881" marT="0" marB="0" anchor="ctr"/>
                </a:tc>
                <a:tc>
                  <a:txBody>
                    <a:bodyPr/>
                    <a:lstStyle/>
                    <a:p>
                      <a:pPr algn="l">
                        <a:lnSpc>
                          <a:spcPct val="115000"/>
                        </a:lnSpc>
                        <a:spcAft>
                          <a:spcPts val="0"/>
                        </a:spcAft>
                      </a:pPr>
                      <a:r>
                        <a:rPr lang="tr-TR" sz="1000" b="1" dirty="0"/>
                        <a:t>HEDEF 2.2 (EK)                           </a:t>
                      </a:r>
                      <a:r>
                        <a:rPr lang="tr-TR" sz="1000" dirty="0"/>
                        <a:t>Kültür Merkezleri yapımı.</a:t>
                      </a:r>
                      <a:endParaRPr lang="tr-TR" sz="1000" dirty="0">
                        <a:latin typeface="Calibri"/>
                        <a:ea typeface="Calibri"/>
                        <a:cs typeface="Times New Roman"/>
                      </a:endParaRPr>
                    </a:p>
                  </a:txBody>
                  <a:tcPr marL="21881" marR="21881" marT="0" marB="0" anchor="ctr"/>
                </a:tc>
                <a:tc>
                  <a:txBody>
                    <a:bodyPr/>
                    <a:lstStyle/>
                    <a:p>
                      <a:pPr algn="l">
                        <a:lnSpc>
                          <a:spcPct val="115000"/>
                        </a:lnSpc>
                        <a:spcAft>
                          <a:spcPts val="0"/>
                        </a:spcAft>
                      </a:pPr>
                      <a:r>
                        <a:rPr lang="tr-TR" sz="1000" b="1" dirty="0"/>
                        <a:t>FAALİYET 2.2.1 (EK)             </a:t>
                      </a:r>
                      <a:endParaRPr lang="tr-TR" sz="1000" b="1" dirty="0" smtClean="0"/>
                    </a:p>
                    <a:p>
                      <a:pPr algn="l">
                        <a:lnSpc>
                          <a:spcPct val="115000"/>
                        </a:lnSpc>
                        <a:spcAft>
                          <a:spcPts val="0"/>
                        </a:spcAft>
                      </a:pPr>
                      <a:r>
                        <a:rPr lang="tr-TR" sz="1000" dirty="0" smtClean="0"/>
                        <a:t>Kültür </a:t>
                      </a:r>
                      <a:r>
                        <a:rPr lang="tr-TR" sz="1000" dirty="0"/>
                        <a:t>Merkezi Tiyatro Salonu bölümünün yeniden tefrişatı ve sahnesinin yapımı işi.</a:t>
                      </a:r>
                      <a:endParaRPr lang="tr-TR" sz="1000" dirty="0">
                        <a:latin typeface="Calibri"/>
                        <a:ea typeface="Calibri"/>
                        <a:cs typeface="Times New Roman"/>
                      </a:endParaRPr>
                    </a:p>
                  </a:txBody>
                  <a:tcPr marL="21881" marR="21881" marT="0" marB="0" anchor="ctr"/>
                </a:tc>
              </a:tr>
              <a:tr h="898299">
                <a:tc>
                  <a:txBody>
                    <a:bodyPr/>
                    <a:lstStyle/>
                    <a:p>
                      <a:pPr algn="l">
                        <a:lnSpc>
                          <a:spcPct val="115000"/>
                        </a:lnSpc>
                        <a:spcAft>
                          <a:spcPts val="0"/>
                        </a:spcAft>
                      </a:pPr>
                      <a:r>
                        <a:rPr lang="tr-TR" sz="1000" b="1" dirty="0" smtClean="0"/>
                        <a:t>STRATEJİK </a:t>
                      </a:r>
                      <a:r>
                        <a:rPr lang="tr-TR" sz="1000" b="1" dirty="0"/>
                        <a:t>AMAÇ 3 (EK)                                          </a:t>
                      </a:r>
                      <a:r>
                        <a:rPr lang="tr-TR" sz="1000" dirty="0"/>
                        <a:t>İlimizin tanıtımı ve bu sayede daha çok ziyaretçinin ilimizi ziyaret etmesi için ulusal ve uluslar arası alanda bütün </a:t>
                      </a:r>
                      <a:r>
                        <a:rPr lang="tr-TR" sz="1000" dirty="0" smtClean="0"/>
                        <a:t>tanıtım </a:t>
                      </a:r>
                      <a:r>
                        <a:rPr lang="tr-TR" sz="1000" dirty="0"/>
                        <a:t>imkanları kullanılarak Erzincan turizmi markalaştırılacaktır. </a:t>
                      </a:r>
                      <a:endParaRPr lang="tr-TR" sz="1000" dirty="0">
                        <a:latin typeface="Calibri"/>
                        <a:ea typeface="Calibri"/>
                        <a:cs typeface="Times New Roman"/>
                      </a:endParaRPr>
                    </a:p>
                  </a:txBody>
                  <a:tcPr marL="21881" marR="21881" marT="0" marB="0" anchor="ctr"/>
                </a:tc>
                <a:tc>
                  <a:txBody>
                    <a:bodyPr/>
                    <a:lstStyle/>
                    <a:p>
                      <a:pPr algn="l">
                        <a:lnSpc>
                          <a:spcPct val="115000"/>
                        </a:lnSpc>
                        <a:spcAft>
                          <a:spcPts val="0"/>
                        </a:spcAft>
                      </a:pPr>
                      <a:r>
                        <a:rPr lang="tr-TR" sz="1000" b="1" dirty="0"/>
                        <a:t>HEDEF 3.1</a:t>
                      </a:r>
                      <a:r>
                        <a:rPr lang="tr-TR" sz="1000" dirty="0"/>
                        <a:t/>
                      </a:r>
                      <a:br>
                        <a:rPr lang="tr-TR" sz="1000" dirty="0"/>
                      </a:br>
                      <a:r>
                        <a:rPr lang="tr-TR" sz="1000" dirty="0"/>
                        <a:t>Erzincan ilinin tanıtımına ve kültürel birikimlerin yaygınlaştırılmasına yönelik olarak plan dönemi içerisinde etkinlik ve organizasyonlar düzenlenecek, düzenlenen etkinlik ve organizasyonlara katılım sağlanacaktır.</a:t>
                      </a:r>
                      <a:endParaRPr lang="tr-TR" sz="1000" dirty="0">
                        <a:latin typeface="Calibri"/>
                        <a:ea typeface="Calibri"/>
                        <a:cs typeface="Times New Roman"/>
                      </a:endParaRPr>
                    </a:p>
                  </a:txBody>
                  <a:tcPr marL="21881" marR="21881" marT="0" marB="0" anchor="ctr"/>
                </a:tc>
                <a:tc>
                  <a:txBody>
                    <a:bodyPr/>
                    <a:lstStyle/>
                    <a:p>
                      <a:pPr algn="l">
                        <a:lnSpc>
                          <a:spcPct val="115000"/>
                        </a:lnSpc>
                        <a:spcAft>
                          <a:spcPts val="0"/>
                        </a:spcAft>
                      </a:pPr>
                      <a:r>
                        <a:rPr lang="tr-TR" sz="1000" b="1" dirty="0"/>
                        <a:t>FAALİYET 3.1.1 (EK)</a:t>
                      </a:r>
                      <a:r>
                        <a:rPr lang="tr-TR" sz="1000" dirty="0"/>
                        <a:t/>
                      </a:r>
                      <a:br>
                        <a:rPr lang="tr-TR" sz="1000" dirty="0"/>
                      </a:br>
                      <a:r>
                        <a:rPr lang="tr-TR" sz="1000" dirty="0"/>
                        <a:t>Her yıl Erzincan yamaç paraşütü festivalinin düzenlenmesi</a:t>
                      </a:r>
                      <a:r>
                        <a:rPr lang="tr-TR" sz="1000" dirty="0" smtClean="0"/>
                        <a:t>.</a:t>
                      </a:r>
                    </a:p>
                    <a:p>
                      <a:pPr marL="0" marR="0" indent="0" algn="l" defTabSz="914400" eaLnBrk="1" fontAlgn="auto" latinLnBrk="0" hangingPunct="1">
                        <a:lnSpc>
                          <a:spcPct val="115000"/>
                        </a:lnSpc>
                        <a:spcBef>
                          <a:spcPts val="0"/>
                        </a:spcBef>
                        <a:spcAft>
                          <a:spcPts val="0"/>
                        </a:spcAft>
                        <a:buClrTx/>
                        <a:buSzTx/>
                        <a:buFontTx/>
                        <a:buNone/>
                        <a:tabLst/>
                        <a:defRPr/>
                      </a:pPr>
                      <a:r>
                        <a:rPr lang="tr-TR" sz="1000" b="1" dirty="0" smtClean="0"/>
                        <a:t>FAALİYET 3.1.2 (EK)</a:t>
                      </a:r>
                    </a:p>
                    <a:p>
                      <a:pPr marL="0" marR="0" indent="0" algn="l" defTabSz="914400" eaLnBrk="1" fontAlgn="auto" latinLnBrk="0" hangingPunct="1">
                        <a:lnSpc>
                          <a:spcPct val="115000"/>
                        </a:lnSpc>
                        <a:spcBef>
                          <a:spcPts val="0"/>
                        </a:spcBef>
                        <a:spcAft>
                          <a:spcPts val="0"/>
                        </a:spcAft>
                        <a:buClrTx/>
                        <a:buSzTx/>
                        <a:buFontTx/>
                        <a:buNone/>
                        <a:tabLst/>
                        <a:defRPr/>
                      </a:pPr>
                      <a:r>
                        <a:rPr lang="tr-TR" sz="1000" dirty="0" smtClean="0"/>
                        <a:t>Her yıl Erzincan rafting festivalinin düzenlenmesi.</a:t>
                      </a:r>
                    </a:p>
                    <a:p>
                      <a:pPr marL="0" marR="0" indent="0" algn="l" defTabSz="914400" eaLnBrk="1" fontAlgn="auto" latinLnBrk="0" hangingPunct="1">
                        <a:lnSpc>
                          <a:spcPct val="115000"/>
                        </a:lnSpc>
                        <a:spcBef>
                          <a:spcPts val="0"/>
                        </a:spcBef>
                        <a:spcAft>
                          <a:spcPts val="0"/>
                        </a:spcAft>
                        <a:buClrTx/>
                        <a:buSzTx/>
                        <a:buFontTx/>
                        <a:buNone/>
                        <a:tabLst/>
                        <a:defRPr/>
                      </a:pPr>
                      <a:r>
                        <a:rPr lang="tr-TR" sz="1000" b="1" dirty="0" smtClean="0"/>
                        <a:t>FAALİYET 3.1.3 (EK)           </a:t>
                      </a:r>
                    </a:p>
                    <a:p>
                      <a:pPr marL="0" marR="0" indent="0" algn="l" defTabSz="914400" eaLnBrk="1" fontAlgn="auto" latinLnBrk="0" hangingPunct="1">
                        <a:lnSpc>
                          <a:spcPct val="115000"/>
                        </a:lnSpc>
                        <a:spcBef>
                          <a:spcPts val="0"/>
                        </a:spcBef>
                        <a:spcAft>
                          <a:spcPts val="0"/>
                        </a:spcAft>
                        <a:buClrTx/>
                        <a:buSzTx/>
                        <a:buFontTx/>
                        <a:buNone/>
                        <a:tabLst/>
                        <a:defRPr/>
                      </a:pPr>
                      <a:r>
                        <a:rPr lang="tr-TR" sz="1000" dirty="0" smtClean="0"/>
                        <a:t>Erzincan'ı tanıtıcı sempozyum düzenlenmesi.</a:t>
                      </a:r>
                    </a:p>
                    <a:p>
                      <a:pPr marL="0" marR="0" indent="0" algn="l" defTabSz="914400" eaLnBrk="1" fontAlgn="auto" latinLnBrk="0" hangingPunct="1">
                        <a:lnSpc>
                          <a:spcPct val="115000"/>
                        </a:lnSpc>
                        <a:spcBef>
                          <a:spcPts val="0"/>
                        </a:spcBef>
                        <a:spcAft>
                          <a:spcPts val="0"/>
                        </a:spcAft>
                        <a:buClrTx/>
                        <a:buSzTx/>
                        <a:buFontTx/>
                        <a:buNone/>
                        <a:tabLst/>
                        <a:defRPr/>
                      </a:pPr>
                      <a:r>
                        <a:rPr lang="tr-TR" sz="1000" b="1" dirty="0" smtClean="0"/>
                        <a:t>FAALİYET 3.1.4 (EK)</a:t>
                      </a:r>
                      <a:r>
                        <a:rPr lang="tr-TR" sz="1000" dirty="0" smtClean="0"/>
                        <a:t/>
                      </a:r>
                      <a:br>
                        <a:rPr lang="tr-TR" sz="1000" dirty="0" smtClean="0"/>
                      </a:br>
                      <a:r>
                        <a:rPr lang="tr-TR" sz="1000" dirty="0" smtClean="0"/>
                        <a:t>Çeşitli tanıtım fuar ve organizasyonlarına katılım</a:t>
                      </a:r>
                    </a:p>
                    <a:p>
                      <a:pPr marL="0" marR="0" indent="0" algn="l" defTabSz="914400" eaLnBrk="1" fontAlgn="auto" latinLnBrk="0" hangingPunct="1">
                        <a:lnSpc>
                          <a:spcPct val="115000"/>
                        </a:lnSpc>
                        <a:spcBef>
                          <a:spcPts val="0"/>
                        </a:spcBef>
                        <a:spcAft>
                          <a:spcPts val="0"/>
                        </a:spcAft>
                        <a:buClrTx/>
                        <a:buSzTx/>
                        <a:buFontTx/>
                        <a:buNone/>
                        <a:tabLst/>
                        <a:defRPr/>
                      </a:pPr>
                      <a:r>
                        <a:rPr lang="tr-TR" sz="1000" b="1" dirty="0" smtClean="0"/>
                        <a:t>FAALİYET 3.1.5 (EK)</a:t>
                      </a:r>
                      <a:r>
                        <a:rPr lang="tr-TR" sz="1000" dirty="0" smtClean="0"/>
                        <a:t/>
                      </a:r>
                      <a:br>
                        <a:rPr lang="tr-TR" sz="1000" dirty="0" smtClean="0"/>
                      </a:br>
                      <a:r>
                        <a:rPr lang="tr-TR" sz="1000" dirty="0" smtClean="0"/>
                        <a:t>Yazılı ve görsel tanıtım materyali yaptırılması.</a:t>
                      </a:r>
                    </a:p>
                    <a:p>
                      <a:pPr marL="0" marR="0" indent="0" algn="l" defTabSz="914400" eaLnBrk="1" fontAlgn="auto" latinLnBrk="0" hangingPunct="1">
                        <a:lnSpc>
                          <a:spcPct val="115000"/>
                        </a:lnSpc>
                        <a:spcBef>
                          <a:spcPts val="0"/>
                        </a:spcBef>
                        <a:spcAft>
                          <a:spcPts val="0"/>
                        </a:spcAft>
                        <a:buClrTx/>
                        <a:buSzTx/>
                        <a:buFontTx/>
                        <a:buNone/>
                        <a:tabLst/>
                        <a:defRPr/>
                      </a:pPr>
                      <a:r>
                        <a:rPr lang="tr-TR" sz="1000" b="1" dirty="0" smtClean="0"/>
                        <a:t>FAALİYET 3.1.6 (EK)          </a:t>
                      </a:r>
                    </a:p>
                    <a:p>
                      <a:pPr marL="0" marR="0" indent="0" algn="l" defTabSz="914400" eaLnBrk="1" fontAlgn="auto" latinLnBrk="0" hangingPunct="1">
                        <a:lnSpc>
                          <a:spcPct val="115000"/>
                        </a:lnSpc>
                        <a:spcBef>
                          <a:spcPts val="0"/>
                        </a:spcBef>
                        <a:spcAft>
                          <a:spcPts val="0"/>
                        </a:spcAft>
                        <a:buClrTx/>
                        <a:buSzTx/>
                        <a:buFontTx/>
                        <a:buNone/>
                        <a:tabLst/>
                        <a:defRPr/>
                      </a:pPr>
                      <a:r>
                        <a:rPr lang="tr-TR" sz="1000" dirty="0" smtClean="0"/>
                        <a:t>İlimizde </a:t>
                      </a:r>
                      <a:r>
                        <a:rPr lang="tr-TR" sz="1000" dirty="0" err="1" smtClean="0"/>
                        <a:t>Ofroad</a:t>
                      </a:r>
                      <a:r>
                        <a:rPr lang="tr-TR" sz="1000" dirty="0" smtClean="0"/>
                        <a:t> yarışlarının tertiplenmesi.</a:t>
                      </a:r>
                    </a:p>
                    <a:p>
                      <a:pPr marL="0" marR="0" indent="0" algn="l" defTabSz="914400" eaLnBrk="1" fontAlgn="auto" latinLnBrk="0" hangingPunct="1">
                        <a:lnSpc>
                          <a:spcPct val="115000"/>
                        </a:lnSpc>
                        <a:spcBef>
                          <a:spcPts val="0"/>
                        </a:spcBef>
                        <a:spcAft>
                          <a:spcPts val="0"/>
                        </a:spcAft>
                        <a:buClrTx/>
                        <a:buSzTx/>
                        <a:buFontTx/>
                        <a:buNone/>
                        <a:tabLst/>
                        <a:defRPr/>
                      </a:pPr>
                      <a:r>
                        <a:rPr lang="tr-TR" sz="1000" b="1" dirty="0" smtClean="0"/>
                        <a:t>FAALİYET 3.1.7 (EK)        </a:t>
                      </a:r>
                    </a:p>
                    <a:p>
                      <a:pPr marL="0" marR="0" indent="0" algn="l" defTabSz="914400" eaLnBrk="1" fontAlgn="auto" latinLnBrk="0" hangingPunct="1">
                        <a:lnSpc>
                          <a:spcPct val="115000"/>
                        </a:lnSpc>
                        <a:spcBef>
                          <a:spcPts val="0"/>
                        </a:spcBef>
                        <a:spcAft>
                          <a:spcPts val="0"/>
                        </a:spcAft>
                        <a:buClrTx/>
                        <a:buSzTx/>
                        <a:buFontTx/>
                        <a:buNone/>
                        <a:tabLst/>
                        <a:defRPr/>
                      </a:pPr>
                      <a:r>
                        <a:rPr lang="tr-TR" sz="1000" dirty="0" smtClean="0"/>
                        <a:t>İlimizde yöresel yemek yarışmaları tertiplenmesi</a:t>
                      </a:r>
                      <a:endParaRPr lang="tr-TR" sz="1000" dirty="0" smtClean="0">
                        <a:latin typeface="+mn-lt"/>
                        <a:ea typeface="Calibri"/>
                        <a:cs typeface="Times New Roman"/>
                      </a:endParaRPr>
                    </a:p>
                  </a:txBody>
                  <a:tcPr marL="21881" marR="21881" marT="0" marB="0" anchor="ctr"/>
                </a:tc>
              </a:tr>
            </a:tbl>
          </a:graphicData>
        </a:graphic>
      </p:graphicFrame>
      <p:sp>
        <p:nvSpPr>
          <p:cNvPr id="10" name="9 Yatay Kaydırma"/>
          <p:cNvSpPr/>
          <p:nvPr/>
        </p:nvSpPr>
        <p:spPr>
          <a:xfrm>
            <a:off x="2209789" y="1775594"/>
            <a:ext cx="3429024" cy="428628"/>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1200" b="1" dirty="0" smtClean="0"/>
              <a:t>İL KÜLTÜR TURİZM MÜDÜRLÜĞÜ</a:t>
            </a:r>
            <a:endParaRPr lang="tr-TR" sz="1200" b="1" dirty="0"/>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117129" y="1819102"/>
          <a:ext cx="5357850" cy="3890772"/>
        </p:xfrm>
        <a:graphic>
          <a:graphicData uri="http://schemas.openxmlformats.org/drawingml/2006/table">
            <a:tbl>
              <a:tblPr/>
              <a:tblGrid>
                <a:gridCol w="1230247"/>
                <a:gridCol w="111010"/>
                <a:gridCol w="659007"/>
                <a:gridCol w="682250"/>
                <a:gridCol w="1337668"/>
                <a:gridCol w="1337668"/>
              </a:tblGrid>
              <a:tr h="29521">
                <a:tc gridSpan="6">
                  <a:txBody>
                    <a:bodyPr/>
                    <a:lstStyle/>
                    <a:p>
                      <a:pPr algn="ctr">
                        <a:lnSpc>
                          <a:spcPct val="115000"/>
                        </a:lnSpc>
                        <a:spcAft>
                          <a:spcPts val="0"/>
                        </a:spcAft>
                      </a:pPr>
                      <a:r>
                        <a:rPr lang="tr-TR" sz="1200" b="1" dirty="0">
                          <a:solidFill>
                            <a:srgbClr val="000000"/>
                          </a:solidFill>
                          <a:latin typeface="Calibri"/>
                          <a:ea typeface="Times New Roman"/>
                          <a:cs typeface="Calibri"/>
                        </a:rPr>
                        <a:t>PERFORMANS HEDEFİ TABLOSU</a:t>
                      </a:r>
                      <a:endParaRPr lang="tr-TR" sz="1200" dirty="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039">
                <a:tc gridSpan="2">
                  <a:txBody>
                    <a:bodyPr/>
                    <a:lstStyle/>
                    <a:p>
                      <a:pPr>
                        <a:lnSpc>
                          <a:spcPct val="115000"/>
                        </a:lnSpc>
                        <a:spcAft>
                          <a:spcPts val="0"/>
                        </a:spcAft>
                      </a:pPr>
                      <a:r>
                        <a:rPr lang="tr-TR" sz="1000" b="1" dirty="0">
                          <a:latin typeface="Times New Roman"/>
                          <a:ea typeface="Times New Roman"/>
                          <a:cs typeface="Times New Roman"/>
                        </a:rPr>
                        <a:t>İdarenin Adı</a:t>
                      </a:r>
                      <a:endParaRPr lang="tr-TR" sz="1000" dirty="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İl Özel İdaresi</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54356">
                <a:tc gridSpan="2">
                  <a:txBody>
                    <a:bodyPr/>
                    <a:lstStyle/>
                    <a:p>
                      <a:pPr>
                        <a:lnSpc>
                          <a:spcPct val="115000"/>
                        </a:lnSpc>
                        <a:spcAft>
                          <a:spcPts val="0"/>
                        </a:spcAft>
                      </a:pPr>
                      <a:r>
                        <a:rPr lang="tr-TR" sz="1000" b="1">
                          <a:solidFill>
                            <a:srgbClr val="000000"/>
                          </a:solidFill>
                          <a:latin typeface="Times New Roman"/>
                          <a:ea typeface="Times New Roman"/>
                          <a:cs typeface="Times New Roman"/>
                        </a:rPr>
                        <a:t>Stratejik Amaç 1</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İl genelinde mekansal gelişmeyi yönlendirecek, yaşam kalitesini yükseltecek ve uygulanabilir üst ve alt ölçekli planların yapılması ve uygulanmasını sağlamaktır.</a:t>
                      </a:r>
                      <a:endParaRPr lang="tr-TR" sz="1000">
                        <a:latin typeface="Calibri"/>
                        <a:ea typeface="Calibri"/>
                        <a:cs typeface="Times New Roman"/>
                      </a:endParaRPr>
                    </a:p>
                  </a:txBody>
                  <a:tcPr marL="12582" marR="12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7955">
                <a:tc gridSpan="2">
                  <a:txBody>
                    <a:bodyPr/>
                    <a:lstStyle/>
                    <a:p>
                      <a:pPr>
                        <a:lnSpc>
                          <a:spcPct val="115000"/>
                        </a:lnSpc>
                        <a:spcAft>
                          <a:spcPts val="0"/>
                        </a:spcAft>
                      </a:pPr>
                      <a:r>
                        <a:rPr lang="tr-TR" sz="1000" b="1">
                          <a:latin typeface="Times New Roman"/>
                          <a:ea typeface="Times New Roman"/>
                          <a:cs typeface="Times New Roman"/>
                        </a:rPr>
                        <a:t>Hedef 1.1</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dirty="0">
                          <a:solidFill>
                            <a:srgbClr val="000000"/>
                          </a:solidFill>
                          <a:latin typeface="Times New Roman"/>
                          <a:ea typeface="Times New Roman"/>
                          <a:cs typeface="Times New Roman"/>
                        </a:rPr>
                        <a:t>İlimiz Merkez İlçeye bağlı 5 adet köyde imar planlarının yapılması.</a:t>
                      </a:r>
                      <a:endParaRPr lang="tr-TR" sz="1000" dirty="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3738">
                <a:tc gridSpan="2">
                  <a:txBody>
                    <a:bodyPr/>
                    <a:lstStyle/>
                    <a:p>
                      <a:pPr>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İmar planlarına sahip olunması.</a:t>
                      </a:r>
                      <a:endParaRPr lang="tr-TR" sz="1000">
                        <a:latin typeface="Calibri"/>
                        <a:ea typeface="Calibri"/>
                        <a:cs typeface="Times New Roman"/>
                      </a:endParaRPr>
                    </a:p>
                  </a:txBody>
                  <a:tcPr marL="12582" marR="12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1039">
                <a:tc gridSpan="2">
                  <a:txBody>
                    <a:bodyPr/>
                    <a:lstStyle/>
                    <a:p>
                      <a:pPr>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62079">
                <a:tc gridSpan="3">
                  <a:txBody>
                    <a:bodyPr/>
                    <a:lstStyle/>
                    <a:p>
                      <a:pPr>
                        <a:lnSpc>
                          <a:spcPct val="115000"/>
                        </a:lnSpc>
                        <a:spcAft>
                          <a:spcPts val="0"/>
                        </a:spcAft>
                      </a:pPr>
                      <a:r>
                        <a:rPr lang="tr-TR" sz="1000" b="1">
                          <a:solidFill>
                            <a:srgbClr val="000000"/>
                          </a:solidFill>
                          <a:latin typeface="Times New Roman"/>
                          <a:ea typeface="Times New Roman"/>
                          <a:cs typeface="Times New Roman"/>
                        </a:rPr>
                        <a:t>Performans Göstergeleri.</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620787">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12582" marR="12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dirty="0">
                          <a:solidFill>
                            <a:srgbClr val="000000"/>
                          </a:solidFill>
                          <a:latin typeface="Times New Roman"/>
                          <a:ea typeface="Times New Roman"/>
                          <a:cs typeface="Times New Roman"/>
                        </a:rPr>
                        <a:t>Köy İmar Planları ve İmar </a:t>
                      </a:r>
                      <a:r>
                        <a:rPr lang="tr-TR" sz="1000" dirty="0" smtClean="0">
                          <a:solidFill>
                            <a:srgbClr val="000000"/>
                          </a:solidFill>
                          <a:latin typeface="Times New Roman"/>
                          <a:ea typeface="Times New Roman"/>
                          <a:cs typeface="Times New Roman"/>
                        </a:rPr>
                        <a:t>Programları</a:t>
                      </a:r>
                      <a:endParaRPr lang="tr-TR" sz="1000" dirty="0">
                        <a:latin typeface="Calibri"/>
                        <a:ea typeface="Calibri"/>
                        <a:cs typeface="Times New Roman"/>
                      </a:endParaRPr>
                    </a:p>
                  </a:txBody>
                  <a:tcPr marL="12582" marR="12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1000">
                          <a:latin typeface="Times New Roman"/>
                          <a:ea typeface="Times New Roman"/>
                          <a:cs typeface="Times New Roman"/>
                        </a:rPr>
                        <a:t>1</a:t>
                      </a:r>
                      <a:endParaRPr lang="tr-TR" sz="1000">
                        <a:latin typeface="Calibri"/>
                        <a:ea typeface="Calibri"/>
                        <a:cs typeface="Times New Roman"/>
                      </a:endParaRPr>
                    </a:p>
                  </a:txBody>
                  <a:tcPr marL="12582" marR="12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solidFill>
                            <a:srgbClr val="000000"/>
                          </a:solidFill>
                          <a:latin typeface="Times New Roman"/>
                          <a:ea typeface="Times New Roman"/>
                          <a:cs typeface="Times New Roman"/>
                        </a:rPr>
                        <a:t>5</a:t>
                      </a:r>
                      <a:endParaRPr lang="tr-TR" sz="1000">
                        <a:latin typeface="Calibri"/>
                        <a:ea typeface="Calibri"/>
                        <a:cs typeface="Times New Roman"/>
                      </a:endParaRPr>
                    </a:p>
                  </a:txBody>
                  <a:tcPr marL="12582" marR="12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latin typeface="Times New Roman"/>
                          <a:ea typeface="Times New Roman"/>
                          <a:cs typeface="Times New Roman"/>
                        </a:rPr>
                        <a:t>16</a:t>
                      </a:r>
                      <a:endParaRPr lang="tr-TR" sz="1000">
                        <a:latin typeface="Calibri"/>
                        <a:ea typeface="Calibri"/>
                        <a:cs typeface="Times New Roman"/>
                      </a:endParaRPr>
                    </a:p>
                  </a:txBody>
                  <a:tcPr marL="12582" marR="12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9">
                <a:tc gridSpan="6">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Merkez - Binkoç, Pınarönü, Bahçeyazı, Yeşilçay ve Gölpınar Köyleri.</a:t>
                      </a:r>
                      <a:endParaRPr lang="tr-TR" sz="1000">
                        <a:latin typeface="Calibri"/>
                        <a:ea typeface="Calibri"/>
                        <a:cs typeface="Times New Roman"/>
                      </a:endParaRPr>
                    </a:p>
                  </a:txBody>
                  <a:tcPr marL="12582" marR="12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039">
                <a:tc gridSpan="6">
                  <a:txBody>
                    <a:bodyPr/>
                    <a:lstStyle/>
                    <a:p>
                      <a:pPr>
                        <a:lnSpc>
                          <a:spcPct val="115000"/>
                        </a:lnSpc>
                        <a:spcAft>
                          <a:spcPts val="0"/>
                        </a:spcAft>
                      </a:pPr>
                      <a:r>
                        <a:rPr lang="tr-TR" sz="1000" b="1" dirty="0">
                          <a:solidFill>
                            <a:srgbClr val="000000"/>
                          </a:solidFill>
                          <a:latin typeface="Times New Roman"/>
                          <a:ea typeface="Times New Roman"/>
                          <a:cs typeface="Times New Roman"/>
                        </a:rPr>
                        <a:t>Açıklamalar:</a:t>
                      </a:r>
                      <a:endParaRPr lang="tr-TR" sz="1000" dirty="0">
                        <a:latin typeface="Calibri"/>
                        <a:ea typeface="Calibri"/>
                        <a:cs typeface="Times New Roman"/>
                      </a:endParaRPr>
                    </a:p>
                  </a:txBody>
                  <a:tcPr marL="12582" marR="125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1039">
                <a:tc rowSpan="2" gridSpan="3">
                  <a:txBody>
                    <a:bodyPr/>
                    <a:lstStyle/>
                    <a:p>
                      <a:pPr>
                        <a:lnSpc>
                          <a:spcPct val="115000"/>
                        </a:lnSpc>
                        <a:spcAft>
                          <a:spcPts val="0"/>
                        </a:spcAft>
                      </a:pPr>
                      <a:r>
                        <a:rPr lang="tr-TR" sz="1000" b="1" dirty="0">
                          <a:solidFill>
                            <a:srgbClr val="000000"/>
                          </a:solidFill>
                          <a:latin typeface="Times New Roman"/>
                          <a:ea typeface="Times New Roman"/>
                          <a:cs typeface="Times New Roman"/>
                        </a:rPr>
                        <a:t>Faaliyetler</a:t>
                      </a:r>
                      <a:endParaRPr lang="tr-TR" sz="1000" dirty="0">
                        <a:latin typeface="Calibri"/>
                        <a:ea typeface="Calibri"/>
                        <a:cs typeface="Times New Roman"/>
                      </a:endParaRPr>
                    </a:p>
                  </a:txBody>
                  <a:tcPr marL="12582" marR="12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rowSpan="2" hMerge="1">
                  <a:txBody>
                    <a:bodyPr/>
                    <a:lstStyle/>
                    <a:p>
                      <a:endParaRPr lang="tr-TR"/>
                    </a:p>
                  </a:txBody>
                  <a:tcPr/>
                </a:tc>
                <a:tc gridSpan="3">
                  <a:txBody>
                    <a:bodyPr/>
                    <a:lstStyle/>
                    <a:p>
                      <a:pPr algn="ctr">
                        <a:lnSpc>
                          <a:spcPct val="115000"/>
                        </a:lnSpc>
                        <a:spcAft>
                          <a:spcPts val="0"/>
                        </a:spcAft>
                      </a:pPr>
                      <a:r>
                        <a:rPr lang="tr-TR" sz="1000" b="1" dirty="0">
                          <a:solidFill>
                            <a:srgbClr val="000000"/>
                          </a:solidFill>
                          <a:latin typeface="Times New Roman"/>
                          <a:ea typeface="Times New Roman"/>
                          <a:cs typeface="Times New Roman"/>
                        </a:rPr>
                        <a:t>Kaynak İhtiyacı (t+1)-(TL)</a:t>
                      </a:r>
                      <a:endParaRPr lang="tr-TR" sz="1000" dirty="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r>
              <a:tr h="31039">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Bütçe </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Bütçe Dışı </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Toplam</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620787">
                <a:tc>
                  <a:txBody>
                    <a:bodyPr/>
                    <a:lstStyle/>
                    <a:p>
                      <a:pPr algn="ctr">
                        <a:lnSpc>
                          <a:spcPct val="115000"/>
                        </a:lnSpc>
                        <a:spcAft>
                          <a:spcPts val="0"/>
                        </a:spcAft>
                      </a:pPr>
                      <a:r>
                        <a:rPr lang="tr-TR" sz="1000" b="1">
                          <a:solidFill>
                            <a:srgbClr val="000000"/>
                          </a:solidFill>
                          <a:latin typeface="Times New Roman"/>
                          <a:ea typeface="Times New Roman"/>
                          <a:cs typeface="Times New Roman"/>
                        </a:rPr>
                        <a:t>1</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Köy İmar Planları ve İmar Programları</a:t>
                      </a:r>
                      <a:endParaRPr lang="tr-TR" sz="1000">
                        <a:latin typeface="Calibri"/>
                        <a:ea typeface="Calibri"/>
                        <a:cs typeface="Times New Roman"/>
                      </a:endParaRPr>
                    </a:p>
                  </a:txBody>
                  <a:tcPr marL="12582" marR="12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50.000,00</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50.000,00</a:t>
                      </a:r>
                      <a:endParaRPr lang="tr-TR" sz="1000" dirty="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9">
                <a:tc gridSpan="3">
                  <a:txBody>
                    <a:bodyPr/>
                    <a:lstStyle/>
                    <a:p>
                      <a:pPr>
                        <a:lnSpc>
                          <a:spcPct val="115000"/>
                        </a:lnSpc>
                        <a:spcAft>
                          <a:spcPts val="0"/>
                        </a:spcAft>
                      </a:pPr>
                      <a:r>
                        <a:rPr lang="tr-TR" sz="1000" b="1" dirty="0">
                          <a:solidFill>
                            <a:srgbClr val="000000"/>
                          </a:solidFill>
                          <a:latin typeface="Times New Roman"/>
                          <a:ea typeface="Times New Roman"/>
                          <a:cs typeface="Times New Roman"/>
                        </a:rPr>
                        <a:t>Genel Toplam</a:t>
                      </a:r>
                      <a:endParaRPr lang="tr-TR" sz="1000" dirty="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50.000,00</a:t>
                      </a:r>
                      <a:endParaRPr lang="tr-TR" sz="100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0</a:t>
                      </a:r>
                      <a:endParaRPr lang="tr-TR" sz="1000" dirty="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50.000,00</a:t>
                      </a:r>
                      <a:endParaRPr lang="tr-TR" sz="1000" dirty="0">
                        <a:latin typeface="Calibri"/>
                        <a:ea typeface="Calibri"/>
                        <a:cs typeface="Times New Roman"/>
                      </a:endParaRPr>
                    </a:p>
                  </a:txBody>
                  <a:tcPr marL="12582" marR="125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graphicFrame>
        <p:nvGraphicFramePr>
          <p:cNvPr id="3" name="2 Tablo"/>
          <p:cNvGraphicFramePr>
            <a:graphicFrameLocks noGrp="1"/>
          </p:cNvGraphicFramePr>
          <p:nvPr/>
        </p:nvGraphicFramePr>
        <p:xfrm>
          <a:off x="1117129" y="5707534"/>
          <a:ext cx="5357850" cy="4127781"/>
        </p:xfrm>
        <a:graphic>
          <a:graphicData uri="http://schemas.openxmlformats.org/drawingml/2006/table">
            <a:tbl>
              <a:tblPr/>
              <a:tblGrid>
                <a:gridCol w="1310211"/>
                <a:gridCol w="132826"/>
                <a:gridCol w="985855"/>
                <a:gridCol w="528620"/>
                <a:gridCol w="114322"/>
                <a:gridCol w="1157285"/>
                <a:gridCol w="1128731"/>
              </a:tblGrid>
              <a:tr h="145679">
                <a:tc gridSpan="7">
                  <a:txBody>
                    <a:bodyPr/>
                    <a:lstStyle/>
                    <a:p>
                      <a:pPr algn="ctr">
                        <a:lnSpc>
                          <a:spcPct val="115000"/>
                        </a:lnSpc>
                        <a:spcAft>
                          <a:spcPts val="0"/>
                        </a:spcAft>
                      </a:pPr>
                      <a:r>
                        <a:rPr lang="tr-TR" sz="1200" b="1" dirty="0">
                          <a:solidFill>
                            <a:srgbClr val="000000"/>
                          </a:solidFill>
                          <a:latin typeface="Calibri"/>
                          <a:ea typeface="Times New Roman"/>
                          <a:cs typeface="Calibri"/>
                        </a:rPr>
                        <a:t>PERFORMANS HEDEFİ TABLOSU</a:t>
                      </a:r>
                      <a:endParaRPr lang="tr-TR" sz="1200" dirty="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4951">
                <a:tc gridSpan="2">
                  <a:txBody>
                    <a:bodyPr/>
                    <a:lstStyle/>
                    <a:p>
                      <a:pPr>
                        <a:lnSpc>
                          <a:spcPct val="115000"/>
                        </a:lnSpc>
                        <a:spcAft>
                          <a:spcPts val="0"/>
                        </a:spcAft>
                      </a:pPr>
                      <a:r>
                        <a:rPr lang="tr-TR" sz="1000" b="1">
                          <a:latin typeface="Times New Roman"/>
                          <a:ea typeface="Times New Roman"/>
                          <a:cs typeface="Times New Roman"/>
                        </a:rPr>
                        <a:t>İdarenin Adı</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İl Özel İdaresi</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54477">
                <a:tc gridSpan="2">
                  <a:txBody>
                    <a:bodyPr/>
                    <a:lstStyle/>
                    <a:p>
                      <a:pPr>
                        <a:lnSpc>
                          <a:spcPct val="115000"/>
                        </a:lnSpc>
                        <a:spcAft>
                          <a:spcPts val="0"/>
                        </a:spcAft>
                      </a:pPr>
                      <a:r>
                        <a:rPr lang="tr-TR" sz="1000" b="1">
                          <a:solidFill>
                            <a:srgbClr val="000000"/>
                          </a:solidFill>
                          <a:latin typeface="Times New Roman"/>
                          <a:ea typeface="Times New Roman"/>
                          <a:cs typeface="Times New Roman"/>
                        </a:rPr>
                        <a:t>Stratejik Amaç 1</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İl genelinde mekansal gelişmeyi yönlendirecek, yaşam kalitesini yükseltecek ve uygulanabilir imar planların ve yerleşik alan paftalarının yapılması ve uygulanmasını sağlamaktır.</a:t>
                      </a:r>
                      <a:endParaRPr lang="tr-TR" sz="1000">
                        <a:latin typeface="Calibri"/>
                        <a:ea typeface="Calibri"/>
                        <a:cs typeface="Times New Roman"/>
                      </a:endParaRPr>
                    </a:p>
                  </a:txBody>
                  <a:tcPr marL="10215" marR="10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9714">
                <a:tc gridSpan="2">
                  <a:txBody>
                    <a:bodyPr/>
                    <a:lstStyle/>
                    <a:p>
                      <a:pPr>
                        <a:lnSpc>
                          <a:spcPct val="115000"/>
                        </a:lnSpc>
                        <a:spcAft>
                          <a:spcPts val="0"/>
                        </a:spcAft>
                      </a:pPr>
                      <a:r>
                        <a:rPr lang="tr-TR" sz="1000" b="1">
                          <a:latin typeface="Times New Roman"/>
                          <a:ea typeface="Times New Roman"/>
                          <a:cs typeface="Times New Roman"/>
                        </a:rPr>
                        <a:t>Hedef 1.2 (EK)</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İmar hizmetlerinin daha sağlıklı ve hızlı olmasının sağlanması için Köy Yerleşik Alan civarı paftaların yenilenmesinin yapılması.</a:t>
                      </a:r>
                      <a:endParaRPr lang="tr-TR" sz="1000">
                        <a:latin typeface="Calibri"/>
                        <a:ea typeface="Calibri"/>
                        <a:cs typeface="Times New Roman"/>
                      </a:endParaRPr>
                    </a:p>
                  </a:txBody>
                  <a:tcPr marL="10215" marR="10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4951">
                <a:tc gridSpan="2">
                  <a:txBody>
                    <a:bodyPr/>
                    <a:lstStyle/>
                    <a:p>
                      <a:pPr>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Köy Yerleşik alan ve civarı paftalarının yenilenmesi.</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4951">
                <a:tc gridSpan="2">
                  <a:txBody>
                    <a:bodyPr/>
                    <a:lstStyle/>
                    <a:p>
                      <a:pPr>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dirty="0">
                          <a:solidFill>
                            <a:srgbClr val="000000"/>
                          </a:solidFill>
                          <a:latin typeface="Times New Roman"/>
                          <a:ea typeface="Times New Roman"/>
                          <a:cs typeface="Times New Roman"/>
                        </a:rPr>
                        <a:t>Köy Yerleşik alan ve civarı paftalarının yenilenmesine ihtiyaç duyulmaktadır.</a:t>
                      </a:r>
                      <a:endParaRPr lang="tr-TR" sz="1000" dirty="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4951">
                <a:tc gridSpan="3">
                  <a:txBody>
                    <a:bodyPr/>
                    <a:lstStyle/>
                    <a:p>
                      <a:pPr>
                        <a:lnSpc>
                          <a:spcPct val="115000"/>
                        </a:lnSpc>
                        <a:spcAft>
                          <a:spcPts val="0"/>
                        </a:spcAft>
                      </a:pPr>
                      <a:r>
                        <a:rPr lang="tr-TR" sz="1000" b="1">
                          <a:solidFill>
                            <a:srgbClr val="000000"/>
                          </a:solidFill>
                          <a:latin typeface="Times New Roman"/>
                          <a:ea typeface="Times New Roman"/>
                          <a:cs typeface="Times New Roman"/>
                        </a:rPr>
                        <a:t>Performans Göstergeleri.</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(t-1)</a:t>
                      </a:r>
                      <a:endParaRPr lang="tr-TR" sz="1000" dirty="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2">
                  <a:txBody>
                    <a:bodyPr/>
                    <a:lstStyle/>
                    <a:p>
                      <a:pPr algn="ctr">
                        <a:lnSpc>
                          <a:spcPct val="115000"/>
                        </a:lnSpc>
                        <a:spcAft>
                          <a:spcPts val="0"/>
                        </a:spcAft>
                      </a:pPr>
                      <a:r>
                        <a:rPr lang="tr-TR" sz="1000" b="1">
                          <a:solidFill>
                            <a:srgbClr val="000000"/>
                          </a:solidFill>
                          <a:latin typeface="Times New Roman"/>
                          <a:ea typeface="Times New Roman"/>
                          <a:cs typeface="Times New Roman"/>
                        </a:rPr>
                        <a:t>(t)</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681808">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dirty="0" smtClean="0">
                          <a:solidFill>
                            <a:srgbClr val="000000"/>
                          </a:solidFill>
                          <a:latin typeface="Times New Roman"/>
                          <a:ea typeface="Times New Roman"/>
                          <a:cs typeface="Times New Roman"/>
                        </a:rPr>
                        <a:t>Köy </a:t>
                      </a:r>
                      <a:r>
                        <a:rPr lang="tr-TR" sz="1000" dirty="0">
                          <a:solidFill>
                            <a:srgbClr val="000000"/>
                          </a:solidFill>
                          <a:latin typeface="Times New Roman"/>
                          <a:ea typeface="Times New Roman"/>
                          <a:cs typeface="Times New Roman"/>
                        </a:rPr>
                        <a:t>Yerleşik alan ve civarı paftalarının yenilenmesi.</a:t>
                      </a:r>
                      <a:endParaRPr lang="tr-TR" sz="1000" dirty="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dirty="0">
                          <a:solidFill>
                            <a:srgbClr val="000000"/>
                          </a:solidFill>
                          <a:latin typeface="Calibri"/>
                          <a:ea typeface="Times New Roman"/>
                          <a:cs typeface="Calibri"/>
                        </a:rPr>
                        <a:t> </a:t>
                      </a:r>
                      <a:endParaRPr lang="tr-TR" sz="1000" dirty="0">
                        <a:latin typeface="Calibri"/>
                        <a:ea typeface="Calibri"/>
                        <a:cs typeface="Times New Roman"/>
                      </a:endParaRPr>
                    </a:p>
                  </a:txBody>
                  <a:tcPr marL="10215" marR="10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dirty="0">
                          <a:solidFill>
                            <a:srgbClr val="000000"/>
                          </a:solidFill>
                          <a:latin typeface="Calibri"/>
                          <a:ea typeface="Times New Roman"/>
                          <a:cs typeface="Calibri"/>
                        </a:rPr>
                        <a:t> </a:t>
                      </a:r>
                      <a:endParaRPr lang="tr-TR" sz="1000" dirty="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951">
                <a:tc gridSpan="7">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Köy Yerleşik alan ve civarı paftalarının yenilenmesine ihtiyaç duyulmaktadır.</a:t>
                      </a:r>
                      <a:endParaRPr lang="tr-TR" sz="1000">
                        <a:latin typeface="Calibri"/>
                        <a:ea typeface="Calibri"/>
                        <a:cs typeface="Times New Roman"/>
                      </a:endParaRPr>
                    </a:p>
                  </a:txBody>
                  <a:tcPr marL="10215" marR="10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4951">
                <a:tc gridSpan="7">
                  <a:txBody>
                    <a:bodyPr/>
                    <a:lstStyle/>
                    <a:p>
                      <a:pPr>
                        <a:lnSpc>
                          <a:spcPct val="115000"/>
                        </a:lnSpc>
                        <a:spcAft>
                          <a:spcPts val="0"/>
                        </a:spcAft>
                      </a:pPr>
                      <a:r>
                        <a:rPr lang="tr-TR" sz="1000" b="1" dirty="0">
                          <a:solidFill>
                            <a:srgbClr val="000000"/>
                          </a:solidFill>
                          <a:latin typeface="Times New Roman"/>
                          <a:ea typeface="Times New Roman"/>
                          <a:cs typeface="Times New Roman"/>
                        </a:rPr>
                        <a:t>Açıklamalar: </a:t>
                      </a:r>
                      <a:r>
                        <a:rPr lang="tr-TR" sz="1000"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10215" marR="10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4951">
                <a:tc rowSpan="2" gridSpan="3">
                  <a:txBody>
                    <a:bodyPr/>
                    <a:lstStyle/>
                    <a:p>
                      <a:pPr>
                        <a:lnSpc>
                          <a:spcPct val="115000"/>
                        </a:lnSpc>
                        <a:spcAft>
                          <a:spcPts val="0"/>
                        </a:spcAft>
                      </a:pPr>
                      <a:r>
                        <a:rPr lang="tr-TR" sz="1000" b="1">
                          <a:solidFill>
                            <a:srgbClr val="000000"/>
                          </a:solidFill>
                          <a:latin typeface="Times New Roman"/>
                          <a:ea typeface="Times New Roman"/>
                          <a:cs typeface="Times New Roman"/>
                        </a:rPr>
                        <a:t>Faaliyetler</a:t>
                      </a:r>
                      <a:endParaRPr lang="tr-TR" sz="1000">
                        <a:latin typeface="Calibri"/>
                        <a:ea typeface="Calibri"/>
                        <a:cs typeface="Times New Roman"/>
                      </a:endParaRPr>
                    </a:p>
                  </a:txBody>
                  <a:tcPr marL="10215" marR="10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rowSpan="2" hMerge="1">
                  <a:txBody>
                    <a:bodyPr/>
                    <a:lstStyle/>
                    <a:p>
                      <a:endParaRPr lang="tr-TR"/>
                    </a:p>
                  </a:txBody>
                  <a:tcPr/>
                </a:tc>
                <a:tc gridSpan="4">
                  <a:txBody>
                    <a:bodyPr/>
                    <a:lstStyle/>
                    <a:p>
                      <a:pPr algn="ctr">
                        <a:lnSpc>
                          <a:spcPct val="115000"/>
                        </a:lnSpc>
                        <a:spcAft>
                          <a:spcPts val="0"/>
                        </a:spcAft>
                      </a:pPr>
                      <a:r>
                        <a:rPr lang="tr-TR" sz="1000" b="1" dirty="0">
                          <a:solidFill>
                            <a:srgbClr val="000000"/>
                          </a:solidFill>
                          <a:latin typeface="Times New Roman"/>
                          <a:ea typeface="Times New Roman"/>
                          <a:cs typeface="Times New Roman"/>
                        </a:rPr>
                        <a:t>Kaynak İhtiyacı (t+1)-(TL)</a:t>
                      </a:r>
                      <a:endParaRPr lang="tr-TR" sz="1000" dirty="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7925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Times New Roman"/>
                          <a:ea typeface="Times New Roman"/>
                          <a:cs typeface="Times New Roman"/>
                        </a:rPr>
                        <a:t>Bütçe </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pPr algn="ctr">
                        <a:lnSpc>
                          <a:spcPct val="115000"/>
                        </a:lnSpc>
                        <a:spcAft>
                          <a:spcPts val="0"/>
                        </a:spcAft>
                      </a:pP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Bütçe Dışı </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Toplam</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606761">
                <a:tc>
                  <a:txBody>
                    <a:bodyPr/>
                    <a:lstStyle/>
                    <a:p>
                      <a:pPr algn="ctr">
                        <a:lnSpc>
                          <a:spcPct val="115000"/>
                        </a:lnSpc>
                        <a:spcAft>
                          <a:spcPts val="0"/>
                        </a:spcAft>
                      </a:pPr>
                      <a:r>
                        <a:rPr lang="tr-TR" sz="1000" b="1">
                          <a:solidFill>
                            <a:srgbClr val="000000"/>
                          </a:solidFill>
                          <a:latin typeface="Times New Roman"/>
                          <a:ea typeface="Times New Roman"/>
                          <a:cs typeface="Times New Roman"/>
                        </a:rPr>
                        <a:t>1</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Köy Yerleşik alan ve civarı paftalarının yenilenmesi.</a:t>
                      </a:r>
                      <a:endParaRPr lang="tr-TR" sz="1000">
                        <a:latin typeface="Calibri"/>
                        <a:ea typeface="Calibri"/>
                        <a:cs typeface="Times New Roman"/>
                      </a:endParaRPr>
                    </a:p>
                  </a:txBody>
                  <a:tcPr marL="10215" marR="10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200.000,00</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pPr>
                      <a:endParaRPr lang="tr-TR" sz="1000">
                        <a:latin typeface="Calibri"/>
                        <a:ea typeface="Times New Roman"/>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dirty="0">
                          <a:latin typeface="Times New Roman"/>
                          <a:ea typeface="Times New Roman"/>
                          <a:cs typeface="Times New Roman"/>
                        </a:rPr>
                        <a:t>200.000,00</a:t>
                      </a:r>
                      <a:endParaRPr lang="tr-TR" sz="1000" dirty="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951">
                <a:tc gridSpan="3">
                  <a:txBody>
                    <a:bodyPr/>
                    <a:lstStyle/>
                    <a:p>
                      <a:pPr>
                        <a:lnSpc>
                          <a:spcPct val="115000"/>
                        </a:lnSpc>
                        <a:spcAft>
                          <a:spcPts val="0"/>
                        </a:spcAft>
                      </a:pPr>
                      <a:r>
                        <a:rPr lang="tr-TR" sz="1000" b="1" dirty="0">
                          <a:solidFill>
                            <a:srgbClr val="000000"/>
                          </a:solidFill>
                          <a:latin typeface="Times New Roman"/>
                          <a:ea typeface="Times New Roman"/>
                          <a:cs typeface="Times New Roman"/>
                        </a:rPr>
                        <a:t>Genel Toplam</a:t>
                      </a:r>
                      <a:endParaRPr lang="tr-TR" sz="1000" dirty="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200.000,00</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pPr algn="r">
                        <a:lnSpc>
                          <a:spcPct val="115000"/>
                        </a:lnSpc>
                        <a:spcAft>
                          <a:spcPts val="0"/>
                        </a:spcAft>
                      </a:pP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0</a:t>
                      </a:r>
                      <a:endParaRPr lang="tr-TR" sz="100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200.000,00</a:t>
                      </a:r>
                      <a:endParaRPr lang="tr-TR" sz="1000" dirty="0">
                        <a:latin typeface="Calibri"/>
                        <a:ea typeface="Calibri"/>
                        <a:cs typeface="Times New Roman"/>
                      </a:endParaRPr>
                    </a:p>
                  </a:txBody>
                  <a:tcPr marL="10215" marR="102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5" name="4 Yatay Kaydırma"/>
          <p:cNvSpPr/>
          <p:nvPr/>
        </p:nvSpPr>
        <p:spPr>
          <a:xfrm>
            <a:off x="1333153" y="738982"/>
            <a:ext cx="5040560" cy="792088"/>
          </a:xfrm>
          <a:prstGeom prst="horizontalScroll">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tr-TR" sz="1400" b="1" dirty="0" smtClean="0"/>
              <a:t>3.BÖLÜM STRATEJİK UYGULAMA</a:t>
            </a:r>
            <a:endParaRPr lang="tr-TR" sz="1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3" cstate="print"/>
          <a:stretch>
            <a:fillRect/>
          </a:stretch>
        </p:blipFill>
        <p:spPr>
          <a:xfrm>
            <a:off x="969264" y="1624016"/>
            <a:ext cx="5638800" cy="3268592"/>
          </a:xfrm>
          <a:prstGeom prst="rect">
            <a:avLst/>
          </a:prstGeom>
        </p:spPr>
      </p:pic>
      <p:sp>
        <p:nvSpPr>
          <p:cNvPr id="4" name="3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5943600" y="795528"/>
            <a:ext cx="1121664"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10" name="9 Dikdörtgen"/>
          <p:cNvSpPr/>
          <p:nvPr/>
        </p:nvSpPr>
        <p:spPr>
          <a:xfrm>
            <a:off x="957072" y="5071872"/>
            <a:ext cx="652272" cy="316992"/>
          </a:xfrm>
          <a:prstGeom prst="rect">
            <a:avLst/>
          </a:prstGeom>
        </p:spPr>
        <p:txBody>
          <a:bodyPr lIns="0" tIns="0" rIns="0" bIns="0">
            <a:noAutofit/>
          </a:bodyPr>
          <a:lstStyle/>
          <a:p>
            <a:pPr indent="0">
              <a:lnSpc>
                <a:spcPts val="888"/>
              </a:lnSpc>
            </a:pPr>
            <a:endParaRPr lang="tr" sz="500" cap="small" dirty="0">
              <a:solidFill>
                <a:srgbClr val="3D3B3C"/>
              </a:solidFill>
              <a:latin typeface="Trebuchet MS"/>
            </a:endParaRPr>
          </a:p>
        </p:txBody>
      </p:sp>
      <p:sp>
        <p:nvSpPr>
          <p:cNvPr id="12" name="11 Dikdörtgen"/>
          <p:cNvSpPr/>
          <p:nvPr/>
        </p:nvSpPr>
        <p:spPr>
          <a:xfrm>
            <a:off x="6114288" y="5059680"/>
            <a:ext cx="310896" cy="237744"/>
          </a:xfrm>
          <a:prstGeom prst="rect">
            <a:avLst/>
          </a:prstGeom>
        </p:spPr>
        <p:txBody>
          <a:bodyPr lIns="0" tIns="0" rIns="0" bIns="0">
            <a:noAutofit/>
          </a:bodyPr>
          <a:lstStyle/>
          <a:p>
            <a:pPr marL="63500" indent="0"/>
            <a:endParaRPr lang="tr" sz="3200" dirty="0">
              <a:solidFill>
                <a:srgbClr val="5C5A52"/>
              </a:solidFill>
              <a:latin typeface="Trebuchet MS"/>
            </a:endParaRPr>
          </a:p>
        </p:txBody>
      </p:sp>
      <p:sp>
        <p:nvSpPr>
          <p:cNvPr id="13" name="12 Dikdörtgen"/>
          <p:cNvSpPr/>
          <p:nvPr/>
        </p:nvSpPr>
        <p:spPr>
          <a:xfrm>
            <a:off x="3102864" y="5675376"/>
            <a:ext cx="1655064" cy="176784"/>
          </a:xfrm>
          <a:prstGeom prst="rect">
            <a:avLst/>
          </a:prstGeom>
        </p:spPr>
        <p:txBody>
          <a:bodyPr lIns="0" tIns="0" rIns="0" bIns="0">
            <a:noAutofit/>
          </a:bodyPr>
          <a:lstStyle/>
          <a:p>
            <a:pPr indent="0"/>
            <a:r>
              <a:rPr lang="tr" sz="900" dirty="0">
                <a:solidFill>
                  <a:srgbClr val="FA1825"/>
                </a:solidFill>
                <a:latin typeface="Lucida Sans Unicode"/>
              </a:rPr>
              <a:t>Şekil 1. </a:t>
            </a:r>
            <a:r>
              <a:rPr lang="tr" sz="900" dirty="0" smtClean="0">
                <a:solidFill>
                  <a:srgbClr val="FA1825"/>
                </a:solidFill>
                <a:latin typeface="Lucida Sans Unicode"/>
              </a:rPr>
              <a:t>Erzincan </a:t>
            </a:r>
            <a:r>
              <a:rPr lang="tr" sz="900" dirty="0">
                <a:solidFill>
                  <a:srgbClr val="FA1825"/>
                </a:solidFill>
                <a:latin typeface="Lucida Sans Unicode"/>
              </a:rPr>
              <a:t>İl Haritası</a:t>
            </a:r>
          </a:p>
        </p:txBody>
      </p:sp>
      <p:sp>
        <p:nvSpPr>
          <p:cNvPr id="16" name="15 Dikdörtgen"/>
          <p:cNvSpPr/>
          <p:nvPr/>
        </p:nvSpPr>
        <p:spPr>
          <a:xfrm>
            <a:off x="4212336" y="6150864"/>
            <a:ext cx="213360" cy="390144"/>
          </a:xfrm>
          <a:prstGeom prst="rect">
            <a:avLst/>
          </a:prstGeom>
        </p:spPr>
        <p:txBody>
          <a:bodyPr lIns="0" tIns="0" rIns="0" bIns="0">
            <a:noAutofit/>
          </a:bodyPr>
          <a:lstStyle/>
          <a:p>
            <a:endParaRPr/>
          </a:p>
        </p:txBody>
      </p:sp>
      <p:sp>
        <p:nvSpPr>
          <p:cNvPr id="17" name="16 Dikdörtgen"/>
          <p:cNvSpPr/>
          <p:nvPr/>
        </p:nvSpPr>
        <p:spPr>
          <a:xfrm>
            <a:off x="932688" y="6723888"/>
            <a:ext cx="5833872" cy="487680"/>
          </a:xfrm>
          <a:prstGeom prst="rect">
            <a:avLst/>
          </a:prstGeom>
        </p:spPr>
        <p:txBody>
          <a:bodyPr lIns="0" tIns="0" rIns="0" bIns="0">
            <a:noAutofit/>
          </a:bodyPr>
          <a:lstStyle/>
          <a:p>
            <a:pPr marL="12700" marR="12700" indent="457200" algn="just">
              <a:lnSpc>
                <a:spcPts val="1320"/>
              </a:lnSpc>
              <a:spcBef>
                <a:spcPts val="420"/>
              </a:spcBef>
              <a:spcAft>
                <a:spcPts val="420"/>
              </a:spcAft>
            </a:pPr>
            <a:endParaRPr lang="tr" sz="1000" spc="-50" dirty="0">
              <a:solidFill>
                <a:srgbClr val="1F1919"/>
              </a:solidFill>
              <a:latin typeface="Lucida Sans Unicode"/>
            </a:endParaRPr>
          </a:p>
        </p:txBody>
      </p:sp>
      <p:sp>
        <p:nvSpPr>
          <p:cNvPr id="18" name="17 Dikdörtgen"/>
          <p:cNvSpPr/>
          <p:nvPr/>
        </p:nvSpPr>
        <p:spPr>
          <a:xfrm>
            <a:off x="932688" y="7336536"/>
            <a:ext cx="5833872" cy="1972056"/>
          </a:xfrm>
          <a:prstGeom prst="rect">
            <a:avLst/>
          </a:prstGeom>
        </p:spPr>
        <p:txBody>
          <a:bodyPr lIns="0" tIns="0" rIns="0" bIns="0">
            <a:noAutofit/>
          </a:bodyPr>
          <a:lstStyle/>
          <a:p>
            <a:pPr marL="12700" marR="12700" indent="457200" algn="just">
              <a:lnSpc>
                <a:spcPts val="1320"/>
              </a:lnSpc>
              <a:spcBef>
                <a:spcPts val="420"/>
              </a:spcBef>
              <a:spcAft>
                <a:spcPts val="420"/>
              </a:spcAft>
            </a:pPr>
            <a:endParaRPr lang="tr" sz="1000" spc="-50" dirty="0">
              <a:solidFill>
                <a:srgbClr val="1F1919"/>
              </a:solidFill>
              <a:latin typeface="Lucida Sans Unicode"/>
            </a:endParaRPr>
          </a:p>
        </p:txBody>
      </p:sp>
      <p:sp>
        <p:nvSpPr>
          <p:cNvPr id="19" name="18 Dikdörtgen"/>
          <p:cNvSpPr/>
          <p:nvPr/>
        </p:nvSpPr>
        <p:spPr>
          <a:xfrm>
            <a:off x="6336792" y="9704832"/>
            <a:ext cx="472440" cy="313944"/>
          </a:xfrm>
          <a:prstGeom prst="rect">
            <a:avLst/>
          </a:prstGeom>
        </p:spPr>
        <p:txBody>
          <a:bodyPr lIns="0" tIns="0" rIns="0" bIns="0">
            <a:noAutofit/>
          </a:bodyPr>
          <a:lstStyle/>
          <a:p>
            <a:endParaRPr/>
          </a:p>
        </p:txBody>
      </p:sp>
      <p:sp>
        <p:nvSpPr>
          <p:cNvPr id="20" name="19 Dikdörtgen"/>
          <p:cNvSpPr/>
          <p:nvPr/>
        </p:nvSpPr>
        <p:spPr>
          <a:xfrm>
            <a:off x="923905" y="6419064"/>
            <a:ext cx="5715040" cy="2246769"/>
          </a:xfrm>
          <a:prstGeom prst="rect">
            <a:avLst/>
          </a:prstGeom>
        </p:spPr>
        <p:txBody>
          <a:bodyPr wrap="square">
            <a:spAutoFit/>
          </a:bodyPr>
          <a:lstStyle/>
          <a:p>
            <a:endParaRPr lang="tr-TR" sz="1000" dirty="0" smtClean="0">
              <a:latin typeface="Lucida Sans Unicode" pitchFamily="34" charset="0"/>
              <a:cs typeface="Lucida Sans Unicode" pitchFamily="34" charset="0"/>
            </a:endParaRPr>
          </a:p>
          <a:p>
            <a:endParaRPr lang="tr-TR" sz="1000" dirty="0" smtClean="0">
              <a:latin typeface="Lucida Sans Unicode" pitchFamily="34" charset="0"/>
              <a:cs typeface="Lucida Sans Unicode" pitchFamily="34" charset="0"/>
            </a:endParaRPr>
          </a:p>
          <a:p>
            <a:endParaRPr lang="tr-TR" sz="1000" dirty="0" smtClean="0">
              <a:latin typeface="Lucida Sans Unicode" pitchFamily="34" charset="0"/>
              <a:cs typeface="Lucida Sans Unicode" pitchFamily="34" charset="0"/>
            </a:endParaRPr>
          </a:p>
          <a:p>
            <a:r>
              <a:rPr lang="tr-TR" sz="1000" dirty="0" smtClean="0">
                <a:latin typeface="Lucida Sans Unicode" pitchFamily="34" charset="0"/>
                <a:cs typeface="Lucida Sans Unicode" pitchFamily="34" charset="0"/>
              </a:rPr>
              <a:t>Coğrafyası</a:t>
            </a:r>
            <a:r>
              <a:rPr lang="tr-TR" sz="1000" dirty="0">
                <a:latin typeface="Lucida Sans Unicode" pitchFamily="34" charset="0"/>
                <a:cs typeface="Lucida Sans Unicode" pitchFamily="34" charset="0"/>
              </a:rPr>
              <a:t>: Erzincan ili genellikle dağlar ve platolarla kaplıdır. Dağ sıraları arasındaki çukurlarda yer alan ovalar ve düzlükler boğazlarla birbirine bağlanmış durumdadır. Ovalar ile dağ sıraları arasına akarsularca yarılmış, dalgalı platolar yerleşmiştir.</a:t>
            </a:r>
            <a:r>
              <a:rPr lang="tr-TR" sz="1000" dirty="0" smtClean="0">
                <a:latin typeface="Lucida Sans Unicode" pitchFamily="34" charset="0"/>
                <a:cs typeface="Lucida Sans Unicode" pitchFamily="34" charset="0"/>
              </a:rPr>
              <a:t/>
            </a:r>
            <a:br>
              <a:rPr lang="tr-TR" sz="1000" dirty="0" smtClean="0">
                <a:latin typeface="Lucida Sans Unicode" pitchFamily="34" charset="0"/>
                <a:cs typeface="Lucida Sans Unicode" pitchFamily="34" charset="0"/>
              </a:rPr>
            </a:br>
            <a:r>
              <a:rPr lang="tr-TR" sz="1000" dirty="0" smtClean="0">
                <a:latin typeface="Lucida Sans Unicode" pitchFamily="34" charset="0"/>
                <a:cs typeface="Lucida Sans Unicode" pitchFamily="34" charset="0"/>
              </a:rPr>
              <a:t/>
            </a:r>
            <a:br>
              <a:rPr lang="tr-TR" sz="1000" dirty="0" smtClean="0">
                <a:latin typeface="Lucida Sans Unicode" pitchFamily="34" charset="0"/>
                <a:cs typeface="Lucida Sans Unicode" pitchFamily="34" charset="0"/>
              </a:rPr>
            </a:br>
            <a:r>
              <a:rPr lang="tr-TR" sz="1000" dirty="0">
                <a:latin typeface="Lucida Sans Unicode" pitchFamily="34" charset="0"/>
                <a:cs typeface="Lucida Sans Unicode" pitchFamily="34" charset="0"/>
              </a:rPr>
              <a:t>Erzincan' da ve Tercan çevresinin genel bitki örtüsü steptir. Yüksek dağların üzerinde çalılıklara ve meşeliklere rastlanır. </a:t>
            </a:r>
            <a:r>
              <a:rPr lang="tr-TR" sz="1000" dirty="0" smtClean="0">
                <a:latin typeface="Lucida Sans Unicode" pitchFamily="34" charset="0"/>
                <a:cs typeface="Lucida Sans Unicode" pitchFamily="34" charset="0"/>
              </a:rPr>
              <a:t>Erzincan'ın </a:t>
            </a:r>
            <a:r>
              <a:rPr lang="tr-TR" sz="1000" dirty="0">
                <a:latin typeface="Lucida Sans Unicode" pitchFamily="34" charset="0"/>
                <a:cs typeface="Lucida Sans Unicode" pitchFamily="34" charset="0"/>
              </a:rPr>
              <a:t>batısında yer alan ve özellikle Refahiye' den başlayıp Kemah, Kemaliye çevresine kadar çam korulukları, meşelikler ve çalılıklara geniş ölçüde rastlanmaktadır. İlin en büyük akarsuyu Karasu Irmağı' dır. </a:t>
            </a:r>
            <a:r>
              <a:rPr lang="tr-TR" sz="1000" dirty="0" smtClean="0">
                <a:latin typeface="Lucida Sans Unicode" pitchFamily="34" charset="0"/>
                <a:cs typeface="Lucida Sans Unicode" pitchFamily="34" charset="0"/>
              </a:rPr>
              <a:t/>
            </a:r>
            <a:br>
              <a:rPr lang="tr-TR" sz="1000" dirty="0" smtClean="0">
                <a:latin typeface="Lucida Sans Unicode" pitchFamily="34" charset="0"/>
                <a:cs typeface="Lucida Sans Unicode" pitchFamily="34" charset="0"/>
              </a:rPr>
            </a:br>
            <a:r>
              <a:rPr lang="tr-TR" sz="1000" dirty="0" smtClean="0">
                <a:latin typeface="Lucida Sans Unicode" pitchFamily="34" charset="0"/>
                <a:cs typeface="Lucida Sans Unicode" pitchFamily="34" charset="0"/>
              </a:rPr>
              <a:t/>
            </a:r>
            <a:br>
              <a:rPr lang="tr-TR" sz="1000" dirty="0" smtClean="0">
                <a:latin typeface="Lucida Sans Unicode" pitchFamily="34" charset="0"/>
                <a:cs typeface="Lucida Sans Unicode" pitchFamily="34" charset="0"/>
              </a:rPr>
            </a:br>
            <a:r>
              <a:rPr lang="tr-TR" sz="1000" dirty="0">
                <a:latin typeface="Lucida Sans Unicode" pitchFamily="34" charset="0"/>
                <a:cs typeface="Lucida Sans Unicode" pitchFamily="34" charset="0"/>
              </a:rPr>
              <a:t>İl Merkezinin deniz seviyesinden yüksekliği 1.151 metre olup, arazi yapısı dağlık ve engebelidir.</a:t>
            </a:r>
          </a:p>
        </p:txBody>
      </p:sp>
      <p:graphicFrame>
        <p:nvGraphicFramePr>
          <p:cNvPr id="22" name="21 Tablo"/>
          <p:cNvGraphicFramePr>
            <a:graphicFrameLocks noGrp="1"/>
          </p:cNvGraphicFramePr>
          <p:nvPr/>
        </p:nvGraphicFramePr>
        <p:xfrm>
          <a:off x="995343" y="6067425"/>
          <a:ext cx="5653107" cy="274320"/>
        </p:xfrm>
        <a:graphic>
          <a:graphicData uri="http://schemas.openxmlformats.org/drawingml/2006/table">
            <a:tbl>
              <a:tblPr>
                <a:tableStyleId>{3C2FFA5D-87B4-456A-9821-1D502468CF0F}</a:tableStyleId>
              </a:tblPr>
              <a:tblGrid>
                <a:gridCol w="5653107"/>
              </a:tblGrid>
              <a:tr h="208763">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tr" sz="1200" spc="-50" dirty="0" smtClean="0">
                          <a:solidFill>
                            <a:schemeClr val="tx1"/>
                          </a:solidFill>
                          <a:latin typeface="Lucida Sans Unicode"/>
                        </a:rPr>
                        <a:t>ERZİNCAN' IN TARİHİ – KÜLTÜRÜ - COĞRAFYASI</a:t>
                      </a:r>
                    </a:p>
                  </a:txBody>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709591" y="418272"/>
          <a:ext cx="6215106" cy="4818730"/>
        </p:xfrm>
        <a:graphic>
          <a:graphicData uri="http://schemas.openxmlformats.org/drawingml/2006/table">
            <a:tbl>
              <a:tblPr/>
              <a:tblGrid>
                <a:gridCol w="1936260"/>
                <a:gridCol w="133322"/>
                <a:gridCol w="1430880"/>
                <a:gridCol w="1000132"/>
                <a:gridCol w="785818"/>
                <a:gridCol w="928694"/>
              </a:tblGrid>
              <a:tr h="37684">
                <a:tc gridSpan="6">
                  <a:txBody>
                    <a:bodyPr/>
                    <a:lstStyle/>
                    <a:p>
                      <a:pPr algn="ctr">
                        <a:lnSpc>
                          <a:spcPct val="115000"/>
                        </a:lnSpc>
                        <a:spcAft>
                          <a:spcPts val="0"/>
                        </a:spcAft>
                      </a:pPr>
                      <a:r>
                        <a:rPr lang="tr-TR" sz="1200" b="1" dirty="0">
                          <a:solidFill>
                            <a:srgbClr val="000000"/>
                          </a:solidFill>
                          <a:latin typeface="Times New Roman"/>
                          <a:ea typeface="Times New Roman"/>
                          <a:cs typeface="Times New Roman"/>
                        </a:rPr>
                        <a:t>PERFORMANS HEDEFİ TABLOSU</a:t>
                      </a:r>
                      <a:endParaRPr lang="tr-TR" sz="12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622">
                <a:tc gridSpan="2">
                  <a:txBody>
                    <a:bodyPr/>
                    <a:lstStyle/>
                    <a:p>
                      <a:pPr>
                        <a:lnSpc>
                          <a:spcPct val="115000"/>
                        </a:lnSpc>
                        <a:spcAft>
                          <a:spcPts val="0"/>
                        </a:spcAft>
                      </a:pPr>
                      <a:r>
                        <a:rPr lang="tr-TR" sz="1000" b="1" dirty="0">
                          <a:latin typeface="Times New Roman"/>
                          <a:ea typeface="Times New Roman"/>
                          <a:cs typeface="Times New Roman"/>
                        </a:rPr>
                        <a:t>İdarenin Adı</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İl Özel İdaresi</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66037">
                <a:tc gridSpan="2">
                  <a:txBody>
                    <a:bodyPr/>
                    <a:lstStyle/>
                    <a:p>
                      <a:pPr>
                        <a:lnSpc>
                          <a:spcPct val="115000"/>
                        </a:lnSpc>
                        <a:spcAft>
                          <a:spcPts val="0"/>
                        </a:spcAft>
                      </a:pPr>
                      <a:r>
                        <a:rPr lang="tr-TR" sz="1000" b="1" dirty="0">
                          <a:solidFill>
                            <a:srgbClr val="000000"/>
                          </a:solidFill>
                          <a:latin typeface="Times New Roman"/>
                          <a:ea typeface="Times New Roman"/>
                          <a:cs typeface="Times New Roman"/>
                        </a:rPr>
                        <a:t>Stratejik Amaç 1</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dirty="0">
                          <a:solidFill>
                            <a:srgbClr val="000000"/>
                          </a:solidFill>
                          <a:latin typeface="Times New Roman"/>
                          <a:ea typeface="Times New Roman"/>
                          <a:cs typeface="Times New Roman"/>
                        </a:rPr>
                        <a:t>İl genelinde mekansal gelişmeyi yönlendirecek, yaşam kalitesini yükseltecek ve uygulanabilir üst ve alt ölçekli planların yapılması ve uygulanmasını sağlamaktır.</a:t>
                      </a:r>
                      <a:endParaRPr lang="tr-TR" sz="1000" dirty="0">
                        <a:latin typeface="Calibri"/>
                        <a:ea typeface="Calibri"/>
                        <a:cs typeface="Times New Roman"/>
                      </a:endParaRPr>
                    </a:p>
                  </a:txBody>
                  <a:tcPr marL="8374" marR="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68190">
                <a:tc gridSpan="2">
                  <a:txBody>
                    <a:bodyPr/>
                    <a:lstStyle/>
                    <a:p>
                      <a:pPr>
                        <a:lnSpc>
                          <a:spcPct val="115000"/>
                        </a:lnSpc>
                        <a:spcAft>
                          <a:spcPts val="0"/>
                        </a:spcAft>
                      </a:pPr>
                      <a:r>
                        <a:rPr lang="tr-TR" sz="1000" b="1">
                          <a:latin typeface="Times New Roman"/>
                          <a:ea typeface="Times New Roman"/>
                          <a:cs typeface="Times New Roman"/>
                        </a:rPr>
                        <a:t>Hedef 1.3 (EK)</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İlimizin sayısal verilerinin sağlıklı ve güncel toplanması ve karar vericilere yapılacak işlemler konusunda bilgi aktarılması.</a:t>
                      </a:r>
                      <a:endParaRPr lang="tr-TR" sz="1000">
                        <a:latin typeface="Calibri"/>
                        <a:ea typeface="Calibri"/>
                        <a:cs typeface="Times New Roman"/>
                      </a:endParaRPr>
                    </a:p>
                  </a:txBody>
                  <a:tcPr marL="8374" marR="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66037">
                <a:tc gridSpan="2">
                  <a:txBody>
                    <a:bodyPr/>
                    <a:lstStyle/>
                    <a:p>
                      <a:pPr>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Coğrafi Bilgi Sistemi (Köydes Projesi Dahil) ve Yönetim Bilgi Sistemi Veri Toplamak ve Sisteme Veri Girilmesi. </a:t>
                      </a:r>
                      <a:endParaRPr lang="tr-TR" sz="1000">
                        <a:latin typeface="Calibri"/>
                        <a:ea typeface="Calibri"/>
                        <a:cs typeface="Times New Roman"/>
                      </a:endParaRPr>
                    </a:p>
                  </a:txBody>
                  <a:tcPr marL="8374" marR="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9622">
                <a:tc gridSpan="2">
                  <a:txBody>
                    <a:bodyPr/>
                    <a:lstStyle/>
                    <a:p>
                      <a:pPr>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gn="ct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9622">
                <a:tc gridSpan="3">
                  <a:txBody>
                    <a:bodyPr/>
                    <a:lstStyle/>
                    <a:p>
                      <a:pPr>
                        <a:lnSpc>
                          <a:spcPct val="115000"/>
                        </a:lnSpc>
                        <a:spcAft>
                          <a:spcPts val="0"/>
                        </a:spcAft>
                      </a:pPr>
                      <a:r>
                        <a:rPr lang="tr-TR" sz="1000" b="1">
                          <a:solidFill>
                            <a:srgbClr val="000000"/>
                          </a:solidFill>
                          <a:latin typeface="Times New Roman"/>
                          <a:ea typeface="Times New Roman"/>
                          <a:cs typeface="Times New Roman"/>
                        </a:rPr>
                        <a:t>Performans Göstergeleri.</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(t+1)</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894608">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Coğrafi Bilgi Sistemi (Köydes Projesi Dahil) ve Yönetim Bilgi Sistemi Veri Toplamak ve Sisteme Veri Girilmesi. </a:t>
                      </a:r>
                      <a:endParaRPr lang="tr-TR" sz="1000">
                        <a:latin typeface="Calibri"/>
                        <a:ea typeface="Calibri"/>
                        <a:cs typeface="Times New Roman"/>
                      </a:endParaRPr>
                    </a:p>
                  </a:txBody>
                  <a:tcPr marL="8374" marR="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000000"/>
                          </a:solidFill>
                          <a:latin typeface="Calibri"/>
                          <a:ea typeface="Times New Roman"/>
                          <a:cs typeface="Calibri"/>
                        </a:rPr>
                        <a:t> </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000000"/>
                          </a:solidFill>
                          <a:latin typeface="Calibri"/>
                          <a:ea typeface="Times New Roman"/>
                          <a:cs typeface="Calibri"/>
                        </a:rPr>
                        <a:t> </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8677">
                <a:tc gridSpan="6">
                  <a:txBody>
                    <a:bodyPr/>
                    <a:lstStyle/>
                    <a:p>
                      <a:pPr>
                        <a:lnSpc>
                          <a:spcPct val="115000"/>
                        </a:lnSpc>
                        <a:spcAft>
                          <a:spcPts val="0"/>
                        </a:spcAft>
                      </a:pPr>
                      <a:r>
                        <a:rPr lang="tr-TR" sz="1000" b="1">
                          <a:solidFill>
                            <a:srgbClr val="000000"/>
                          </a:solidFill>
                          <a:latin typeface="Times New Roman"/>
                          <a:ea typeface="Times New Roman"/>
                          <a:cs typeface="Times New Roman"/>
                        </a:rPr>
                        <a:t>Açıklamalar:  </a:t>
                      </a:r>
                      <a:r>
                        <a:rPr lang="tr-TR" sz="1000">
                          <a:solidFill>
                            <a:srgbClr val="000000"/>
                          </a:solidFill>
                          <a:latin typeface="Times New Roman"/>
                          <a:ea typeface="Times New Roman"/>
                          <a:cs typeface="Times New Roman"/>
                        </a:rPr>
                        <a:t>İl Özel İdaresi Coğrafi Bilgi Sistemi KÖYDES Projesi kapsamında yazılım ve donanım temin edilmiştir. Sisteme girilen sayısal veriler: Mevzi imar planları (ha), halihazır haritalar (ha), yol (TCK ve köy yolu-mt), içme suyu (km), köy yerleşik alanları (ha), diğer (sayısal köy sınırlarının temini ve düzenlenmesi) ve ihtiyaç halinde diğer veriler olacaktır.  Araziden veri toplamak ve sisteme girmek için gerekli çalışmalar yapılmasıdır.</a:t>
                      </a:r>
                      <a:endParaRPr lang="tr-TR" sz="1000">
                        <a:latin typeface="Calibri"/>
                        <a:ea typeface="Calibri"/>
                        <a:cs typeface="Times New Roman"/>
                      </a:endParaRPr>
                    </a:p>
                  </a:txBody>
                  <a:tcPr marL="8374" marR="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622">
                <a:tc gridSpan="6">
                  <a:txBody>
                    <a:bodyPr/>
                    <a:lstStyle/>
                    <a:p>
                      <a:pPr>
                        <a:lnSpc>
                          <a:spcPct val="115000"/>
                        </a:lnSpc>
                        <a:spcAft>
                          <a:spcPts val="0"/>
                        </a:spcAft>
                      </a:pPr>
                      <a:r>
                        <a:rPr lang="tr-TR" sz="1000" b="1" dirty="0">
                          <a:solidFill>
                            <a:srgbClr val="000000"/>
                          </a:solidFill>
                          <a:latin typeface="Times New Roman"/>
                          <a:ea typeface="Times New Roman"/>
                          <a:cs typeface="Times New Roman"/>
                        </a:rPr>
                        <a:t>Açıklamalar: </a:t>
                      </a:r>
                      <a:endParaRPr lang="tr-TR" sz="1000" dirty="0">
                        <a:latin typeface="Calibri"/>
                        <a:ea typeface="Calibri"/>
                        <a:cs typeface="Times New Roman"/>
                      </a:endParaRPr>
                    </a:p>
                  </a:txBody>
                  <a:tcPr marL="8374" marR="83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622">
                <a:tc rowSpan="2" gridSpan="3">
                  <a:txBody>
                    <a:bodyPr/>
                    <a:lstStyle/>
                    <a:p>
                      <a:pPr>
                        <a:lnSpc>
                          <a:spcPct val="115000"/>
                        </a:lnSpc>
                        <a:spcAft>
                          <a:spcPts val="0"/>
                        </a:spcAft>
                      </a:pPr>
                      <a:r>
                        <a:rPr lang="tr-TR" sz="1000" b="1">
                          <a:solidFill>
                            <a:srgbClr val="000000"/>
                          </a:solidFill>
                          <a:latin typeface="Times New Roman"/>
                          <a:ea typeface="Times New Roman"/>
                          <a:cs typeface="Times New Roman"/>
                        </a:rPr>
                        <a:t>Faaliyetler</a:t>
                      </a:r>
                      <a:endParaRPr lang="tr-TR" sz="1000">
                        <a:latin typeface="Calibri"/>
                        <a:ea typeface="Calibri"/>
                        <a:cs typeface="Times New Roman"/>
                      </a:endParaRPr>
                    </a:p>
                  </a:txBody>
                  <a:tcPr marL="8374" marR="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rowSpan="2" hMerge="1">
                  <a:txBody>
                    <a:bodyPr/>
                    <a:lstStyle/>
                    <a:p>
                      <a:endParaRPr lang="tr-TR"/>
                    </a:p>
                  </a:txBody>
                  <a:tcPr/>
                </a:tc>
                <a:tc gridSpan="3">
                  <a:txBody>
                    <a:bodyPr/>
                    <a:lstStyle/>
                    <a:p>
                      <a:pPr algn="ctr">
                        <a:lnSpc>
                          <a:spcPct val="115000"/>
                        </a:lnSpc>
                        <a:spcAft>
                          <a:spcPts val="0"/>
                        </a:spcAft>
                      </a:pPr>
                      <a:r>
                        <a:rPr lang="tr-TR" sz="1000" b="1" dirty="0">
                          <a:solidFill>
                            <a:srgbClr val="000000"/>
                          </a:solidFill>
                          <a:latin typeface="Times New Roman"/>
                          <a:ea typeface="Times New Roman"/>
                          <a:cs typeface="Times New Roman"/>
                        </a:rPr>
                        <a:t>Kaynak İhtiyacı (t+1)-(TL)</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r>
              <a:tr h="15992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Bütçe </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Bütçe Dışı </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Toplam</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559130">
                <a:tc>
                  <a:txBody>
                    <a:bodyPr/>
                    <a:lstStyle/>
                    <a:p>
                      <a:pPr algn="ctr">
                        <a:lnSpc>
                          <a:spcPct val="115000"/>
                        </a:lnSpc>
                        <a:spcAft>
                          <a:spcPts val="0"/>
                        </a:spcAft>
                      </a:pPr>
                      <a:r>
                        <a:rPr lang="tr-TR" sz="1000" b="1">
                          <a:solidFill>
                            <a:srgbClr val="000000"/>
                          </a:solidFill>
                          <a:latin typeface="Times New Roman"/>
                          <a:ea typeface="Times New Roman"/>
                          <a:cs typeface="Times New Roman"/>
                        </a:rPr>
                        <a:t>1</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EK : İl Özel İdaresi Coğrafi Bilgi Sistemine Veri Girişimi Sağlanması.</a:t>
                      </a:r>
                      <a:endParaRPr lang="tr-TR" sz="1000">
                        <a:latin typeface="Calibri"/>
                        <a:ea typeface="Calibri"/>
                        <a:cs typeface="Times New Roman"/>
                      </a:endParaRPr>
                    </a:p>
                  </a:txBody>
                  <a:tcPr marL="8374" marR="83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dirty="0">
                          <a:solidFill>
                            <a:srgbClr val="000000"/>
                          </a:solidFill>
                          <a:latin typeface="Calibri"/>
                          <a:ea typeface="Times New Roman"/>
                          <a:cs typeface="Calibri"/>
                        </a:rPr>
                        <a:t>200.000,00</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dirty="0">
                          <a:solidFill>
                            <a:srgbClr val="000000"/>
                          </a:solidFill>
                          <a:latin typeface="Calibri"/>
                          <a:ea typeface="Times New Roman"/>
                          <a:cs typeface="Calibri"/>
                        </a:rPr>
                        <a:t>0</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dirty="0">
                          <a:solidFill>
                            <a:srgbClr val="000000"/>
                          </a:solidFill>
                          <a:latin typeface="Calibri"/>
                          <a:ea typeface="Times New Roman"/>
                          <a:cs typeface="Calibri"/>
                        </a:rPr>
                        <a:t>200.000,00</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22">
                <a:tc gridSpan="3">
                  <a:txBody>
                    <a:bodyPr/>
                    <a:lstStyle/>
                    <a:p>
                      <a:pPr>
                        <a:lnSpc>
                          <a:spcPct val="115000"/>
                        </a:lnSpc>
                        <a:spcAft>
                          <a:spcPts val="0"/>
                        </a:spcAft>
                      </a:pPr>
                      <a:r>
                        <a:rPr lang="tr-TR" sz="1000" b="1" dirty="0">
                          <a:solidFill>
                            <a:srgbClr val="000000"/>
                          </a:solidFill>
                          <a:latin typeface="Times New Roman"/>
                          <a:ea typeface="Times New Roman"/>
                          <a:cs typeface="Times New Roman"/>
                        </a:rPr>
                        <a:t>Genel Toplam</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200.000,00</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0</a:t>
                      </a:r>
                      <a:endParaRPr lang="tr-TR" sz="100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200.000,00</a:t>
                      </a:r>
                      <a:endParaRPr lang="tr-TR" sz="1000" dirty="0">
                        <a:latin typeface="Calibri"/>
                        <a:ea typeface="Calibri"/>
                        <a:cs typeface="Times New Roman"/>
                      </a:endParaRPr>
                    </a:p>
                  </a:txBody>
                  <a:tcPr marL="8374" marR="837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114689" name="Rectangle 1"/>
          <p:cNvSpPr>
            <a:spLocks noChangeArrowheads="1"/>
          </p:cNvSpPr>
          <p:nvPr/>
        </p:nvSpPr>
        <p:spPr bwMode="auto">
          <a:xfrm>
            <a:off x="0" y="0"/>
            <a:ext cx="7562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5" name="4 Tablo"/>
          <p:cNvGraphicFramePr>
            <a:graphicFrameLocks noGrp="1"/>
          </p:cNvGraphicFramePr>
          <p:nvPr/>
        </p:nvGraphicFramePr>
        <p:xfrm>
          <a:off x="709591" y="5418932"/>
          <a:ext cx="6286544" cy="4416552"/>
        </p:xfrm>
        <a:graphic>
          <a:graphicData uri="http://schemas.openxmlformats.org/drawingml/2006/table">
            <a:tbl>
              <a:tblPr/>
              <a:tblGrid>
                <a:gridCol w="2445227"/>
                <a:gridCol w="38764"/>
                <a:gridCol w="1087909"/>
                <a:gridCol w="415264"/>
                <a:gridCol w="299116"/>
                <a:gridCol w="500066"/>
                <a:gridCol w="1500198"/>
              </a:tblGrid>
              <a:tr h="60139">
                <a:tc gridSpan="7">
                  <a:txBody>
                    <a:bodyPr/>
                    <a:lstStyle/>
                    <a:p>
                      <a:pPr algn="ctr">
                        <a:lnSpc>
                          <a:spcPct val="115000"/>
                        </a:lnSpc>
                        <a:spcAft>
                          <a:spcPts val="0"/>
                        </a:spcAft>
                      </a:pPr>
                      <a:r>
                        <a:rPr lang="tr-TR" sz="1200" b="1" dirty="0">
                          <a:solidFill>
                            <a:srgbClr val="000000"/>
                          </a:solidFill>
                          <a:latin typeface="Calibri"/>
                          <a:ea typeface="Times New Roman"/>
                          <a:cs typeface="Calibri"/>
                        </a:rPr>
                        <a:t>PERFORMANS HEDEFİ TABLOSU</a:t>
                      </a:r>
                      <a:endParaRPr lang="tr-TR" sz="1200" b="1"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3232">
                <a:tc gridSpan="2">
                  <a:txBody>
                    <a:bodyPr/>
                    <a:lstStyle/>
                    <a:p>
                      <a:pPr>
                        <a:lnSpc>
                          <a:spcPct val="115000"/>
                        </a:lnSpc>
                        <a:spcAft>
                          <a:spcPts val="0"/>
                        </a:spcAft>
                      </a:pPr>
                      <a:r>
                        <a:rPr lang="tr-TR" sz="1000" b="1" dirty="0">
                          <a:latin typeface="Times New Roman"/>
                          <a:ea typeface="Times New Roman"/>
                          <a:cs typeface="Times New Roman"/>
                        </a:rPr>
                        <a:t>İdarenin Adı</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dirty="0">
                          <a:solidFill>
                            <a:srgbClr val="000000"/>
                          </a:solidFill>
                          <a:latin typeface="Times New Roman"/>
                          <a:ea typeface="Times New Roman"/>
                          <a:cs typeface="Times New Roman"/>
                        </a:rPr>
                        <a:t>İl Özel İdaresi</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58080">
                <a:tc gridSpan="2">
                  <a:txBody>
                    <a:bodyPr/>
                    <a:lstStyle/>
                    <a:p>
                      <a:pPr>
                        <a:lnSpc>
                          <a:spcPct val="115000"/>
                        </a:lnSpc>
                        <a:spcAft>
                          <a:spcPts val="0"/>
                        </a:spcAft>
                      </a:pPr>
                      <a:r>
                        <a:rPr lang="tr-TR" sz="1000" b="1">
                          <a:solidFill>
                            <a:srgbClr val="000000"/>
                          </a:solidFill>
                          <a:latin typeface="Times New Roman"/>
                          <a:ea typeface="Times New Roman"/>
                          <a:cs typeface="Times New Roman"/>
                        </a:rPr>
                        <a:t>Stratejik Amaç 2</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dirty="0">
                          <a:solidFill>
                            <a:srgbClr val="000000"/>
                          </a:solidFill>
                          <a:latin typeface="Times New Roman"/>
                          <a:ea typeface="Times New Roman"/>
                          <a:cs typeface="Times New Roman"/>
                        </a:rPr>
                        <a:t>Yıllarca bakımsız kalan ve sahip çıkılmayan, İlimiz Merkez ve İlçe Köylerindeki Muhtarlıklarca bildirilen metruk ve harabe halde bulunan yapıların tehlike arz etmesinden dolayı yıkılarak enkazlarının kaldırılması.</a:t>
                      </a:r>
                      <a:endParaRPr lang="tr-TR" sz="1000" dirty="0">
                        <a:latin typeface="Calibri"/>
                        <a:ea typeface="Calibri"/>
                        <a:cs typeface="Times New Roman"/>
                      </a:endParaRPr>
                    </a:p>
                  </a:txBody>
                  <a:tcPr marL="13364" marR="1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17415">
                <a:tc gridSpan="2">
                  <a:txBody>
                    <a:bodyPr/>
                    <a:lstStyle/>
                    <a:p>
                      <a:pPr>
                        <a:lnSpc>
                          <a:spcPct val="115000"/>
                        </a:lnSpc>
                        <a:spcAft>
                          <a:spcPts val="0"/>
                        </a:spcAft>
                      </a:pPr>
                      <a:r>
                        <a:rPr lang="tr-TR" sz="1000" b="1">
                          <a:latin typeface="Times New Roman"/>
                          <a:ea typeface="Times New Roman"/>
                          <a:cs typeface="Times New Roman"/>
                        </a:rPr>
                        <a:t>Hedef 2.1</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dirty="0">
                          <a:solidFill>
                            <a:srgbClr val="000000"/>
                          </a:solidFill>
                          <a:latin typeface="Times New Roman"/>
                          <a:ea typeface="Times New Roman"/>
                          <a:cs typeface="Times New Roman"/>
                        </a:rPr>
                        <a:t>İlimiz Merkez ve İlçe Köylerindeki muhtarlıklarca bildirilen metruk ve </a:t>
                      </a:r>
                      <a:r>
                        <a:rPr lang="tr-TR" sz="1000" dirty="0" smtClean="0">
                          <a:solidFill>
                            <a:srgbClr val="000000"/>
                          </a:solidFill>
                          <a:latin typeface="Times New Roman"/>
                          <a:ea typeface="Times New Roman"/>
                          <a:cs typeface="Times New Roman"/>
                        </a:rPr>
                        <a:t>harabe </a:t>
                      </a:r>
                      <a:r>
                        <a:rPr lang="tr-TR" sz="1000" dirty="0">
                          <a:solidFill>
                            <a:srgbClr val="000000"/>
                          </a:solidFill>
                          <a:latin typeface="Times New Roman"/>
                          <a:ea typeface="Times New Roman"/>
                          <a:cs typeface="Times New Roman"/>
                        </a:rPr>
                        <a:t>yapıların tehlike arz etmeden tedbir alınarak yıkılıp ve enkazın kaldırılmasıdır.</a:t>
                      </a:r>
                      <a:endParaRPr lang="tr-TR" sz="1000" dirty="0">
                        <a:latin typeface="Calibri"/>
                        <a:ea typeface="Calibri"/>
                        <a:cs typeface="Times New Roman"/>
                      </a:endParaRPr>
                    </a:p>
                  </a:txBody>
                  <a:tcPr marL="13364" marR="1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4458">
                <a:tc gridSpan="2">
                  <a:txBody>
                    <a:bodyPr/>
                    <a:lstStyle/>
                    <a:p>
                      <a:pPr>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dirty="0">
                          <a:solidFill>
                            <a:srgbClr val="000000"/>
                          </a:solidFill>
                          <a:latin typeface="Times New Roman"/>
                          <a:ea typeface="Times New Roman"/>
                          <a:cs typeface="Times New Roman"/>
                        </a:rPr>
                        <a:t>Harabe ve metruk yapıların yıkılarak enkazlarının kaldırılması.</a:t>
                      </a:r>
                      <a:endParaRPr lang="tr-TR" sz="1000" dirty="0">
                        <a:latin typeface="Calibri"/>
                        <a:ea typeface="Calibri"/>
                        <a:cs typeface="Times New Roman"/>
                      </a:endParaRPr>
                    </a:p>
                  </a:txBody>
                  <a:tcPr marL="13364" marR="1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3232">
                <a:tc gridSpan="2">
                  <a:txBody>
                    <a:bodyPr/>
                    <a:lstStyle/>
                    <a:p>
                      <a:pPr>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dirty="0">
                          <a:solidFill>
                            <a:srgbClr val="000000"/>
                          </a:solidFill>
                          <a:latin typeface="Calibri"/>
                          <a:ea typeface="Times New Roman"/>
                          <a:cs typeface="Calibri"/>
                        </a:rPr>
                        <a:t> </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26464">
                <a:tc gridSpan="3">
                  <a:txBody>
                    <a:bodyPr/>
                    <a:lstStyle/>
                    <a:p>
                      <a:pPr>
                        <a:lnSpc>
                          <a:spcPct val="115000"/>
                        </a:lnSpc>
                        <a:spcAft>
                          <a:spcPts val="0"/>
                        </a:spcAft>
                      </a:pPr>
                      <a:r>
                        <a:rPr lang="tr-TR" sz="1000" b="1">
                          <a:solidFill>
                            <a:srgbClr val="000000"/>
                          </a:solidFill>
                          <a:latin typeface="Times New Roman"/>
                          <a:ea typeface="Times New Roman"/>
                          <a:cs typeface="Times New Roman"/>
                        </a:rPr>
                        <a:t>Performans Göstergeleri.</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(t-1)</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2">
                  <a:txBody>
                    <a:bodyPr/>
                    <a:lstStyle/>
                    <a:p>
                      <a:pPr algn="ctr">
                        <a:lnSpc>
                          <a:spcPct val="115000"/>
                        </a:lnSpc>
                        <a:spcAft>
                          <a:spcPts val="0"/>
                        </a:spcAft>
                      </a:pPr>
                      <a:r>
                        <a:rPr lang="tr-TR" sz="1000" b="1" dirty="0">
                          <a:solidFill>
                            <a:srgbClr val="000000"/>
                          </a:solidFill>
                          <a:latin typeface="Times New Roman"/>
                          <a:ea typeface="Times New Roman"/>
                          <a:cs typeface="Times New Roman"/>
                        </a:rPr>
                        <a:t>(t)</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(t+1)</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23104">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Yıkılarak enkazın kaldırılan yapı sayısı</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1000">
                          <a:solidFill>
                            <a:srgbClr val="000000"/>
                          </a:solidFill>
                          <a:latin typeface="Times New Roman"/>
                          <a:ea typeface="Times New Roman"/>
                          <a:cs typeface="Times New Roman"/>
                        </a:rPr>
                        <a:t>718</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926">
                <a:tc gridSpan="7">
                  <a:txBody>
                    <a:bodyPr/>
                    <a:lstStyle/>
                    <a:p>
                      <a:pPr>
                        <a:lnSpc>
                          <a:spcPct val="115000"/>
                        </a:lnSpc>
                        <a:spcAft>
                          <a:spcPts val="0"/>
                        </a:spcAft>
                      </a:pPr>
                      <a:r>
                        <a:rPr lang="tr-TR" sz="1000" b="1" dirty="0">
                          <a:solidFill>
                            <a:srgbClr val="000000"/>
                          </a:solidFill>
                          <a:latin typeface="Times New Roman"/>
                          <a:ea typeface="Times New Roman"/>
                          <a:cs typeface="Times New Roman"/>
                        </a:rPr>
                        <a:t>Açıklamalar:</a:t>
                      </a:r>
                      <a:r>
                        <a:rPr lang="tr-TR" sz="1000" dirty="0">
                          <a:solidFill>
                            <a:srgbClr val="000000"/>
                          </a:solidFill>
                          <a:latin typeface="Times New Roman"/>
                          <a:ea typeface="Times New Roman"/>
                          <a:cs typeface="Times New Roman"/>
                        </a:rPr>
                        <a:t> Merkez ve ilçe köylerindeki muhtarlıklarca bildirilen metruk ve harabe halde bulunan yapılar yıkılarak enkazları kaldırılacaktır.</a:t>
                      </a:r>
                      <a:endParaRPr lang="tr-TR" sz="1000" dirty="0">
                        <a:latin typeface="Calibri"/>
                        <a:ea typeface="Calibri"/>
                        <a:cs typeface="Times New Roman"/>
                      </a:endParaRPr>
                    </a:p>
                  </a:txBody>
                  <a:tcPr marL="13364" marR="1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3232">
                <a:tc gridSpan="7">
                  <a:txBody>
                    <a:bodyPr/>
                    <a:lstStyle/>
                    <a:p>
                      <a:pPr>
                        <a:lnSpc>
                          <a:spcPct val="115000"/>
                        </a:lnSpc>
                        <a:spcAft>
                          <a:spcPts val="0"/>
                        </a:spcAft>
                      </a:pPr>
                      <a:r>
                        <a:rPr lang="tr-TR" sz="1000" b="1" dirty="0">
                          <a:solidFill>
                            <a:srgbClr val="000000"/>
                          </a:solidFill>
                          <a:latin typeface="Times New Roman"/>
                          <a:ea typeface="Times New Roman"/>
                          <a:cs typeface="Times New Roman"/>
                        </a:rPr>
                        <a:t>Açıklamalar: </a:t>
                      </a:r>
                      <a:endParaRPr lang="tr-TR" sz="1000" dirty="0">
                        <a:latin typeface="Calibri"/>
                        <a:ea typeface="Calibri"/>
                        <a:cs typeface="Times New Roman"/>
                      </a:endParaRPr>
                    </a:p>
                  </a:txBody>
                  <a:tcPr marL="13364" marR="1336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3232">
                <a:tc rowSpan="2" gridSpan="3">
                  <a:txBody>
                    <a:bodyPr/>
                    <a:lstStyle/>
                    <a:p>
                      <a:pPr>
                        <a:lnSpc>
                          <a:spcPct val="115000"/>
                        </a:lnSpc>
                        <a:spcAft>
                          <a:spcPts val="0"/>
                        </a:spcAft>
                      </a:pPr>
                      <a:r>
                        <a:rPr lang="tr-TR" sz="1000" b="1">
                          <a:solidFill>
                            <a:srgbClr val="000000"/>
                          </a:solidFill>
                          <a:latin typeface="Times New Roman"/>
                          <a:ea typeface="Times New Roman"/>
                          <a:cs typeface="Times New Roman"/>
                        </a:rPr>
                        <a:t>Faaliyetler</a:t>
                      </a:r>
                      <a:endParaRPr lang="tr-TR" sz="1000">
                        <a:latin typeface="Calibri"/>
                        <a:ea typeface="Calibri"/>
                        <a:cs typeface="Times New Roman"/>
                      </a:endParaRPr>
                    </a:p>
                  </a:txBody>
                  <a:tcPr marL="13364" marR="133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rowSpan="2" hMerge="1">
                  <a:txBody>
                    <a:bodyPr/>
                    <a:lstStyle/>
                    <a:p>
                      <a:endParaRPr lang="tr-TR"/>
                    </a:p>
                  </a:txBody>
                  <a:tcPr/>
                </a:tc>
                <a:tc gridSpan="4">
                  <a:txBody>
                    <a:bodyPr/>
                    <a:lstStyle/>
                    <a:p>
                      <a:pPr algn="ctr">
                        <a:lnSpc>
                          <a:spcPct val="115000"/>
                        </a:lnSpc>
                        <a:spcAft>
                          <a:spcPts val="0"/>
                        </a:spcAft>
                      </a:pPr>
                      <a:r>
                        <a:rPr lang="tr-TR" sz="1000" b="1" dirty="0">
                          <a:solidFill>
                            <a:srgbClr val="000000"/>
                          </a:solidFill>
                          <a:latin typeface="Times New Roman"/>
                          <a:ea typeface="Times New Roman"/>
                          <a:cs typeface="Times New Roman"/>
                        </a:rPr>
                        <a:t>Kaynak İhtiyacı (t+1)-(TL)</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4596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Times New Roman"/>
                          <a:ea typeface="Times New Roman"/>
                          <a:cs typeface="Times New Roman"/>
                        </a:rPr>
                        <a:t>Bütçe </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Bütçe Dışı </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Toplam</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642206">
                <a:tc>
                  <a:txBody>
                    <a:bodyPr/>
                    <a:lstStyle/>
                    <a:p>
                      <a:pPr algn="ctr">
                        <a:lnSpc>
                          <a:spcPct val="115000"/>
                        </a:lnSpc>
                        <a:spcAft>
                          <a:spcPts val="0"/>
                        </a:spcAft>
                      </a:pPr>
                      <a:r>
                        <a:rPr lang="tr-TR" sz="1000" b="1">
                          <a:solidFill>
                            <a:srgbClr val="000000"/>
                          </a:solidFill>
                          <a:latin typeface="Times New Roman"/>
                          <a:ea typeface="Times New Roman"/>
                          <a:cs typeface="Times New Roman"/>
                        </a:rPr>
                        <a:t>1</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Metruk yapıların yıkılarak enkazlarının kaldırılması</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dirty="0">
                          <a:solidFill>
                            <a:srgbClr val="000000"/>
                          </a:solidFill>
                          <a:latin typeface="Times New Roman"/>
                          <a:ea typeface="Times New Roman"/>
                          <a:cs typeface="Times New Roman"/>
                        </a:rPr>
                        <a:t>220.000,00</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220.000,00</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32">
                <a:tc gridSpan="3">
                  <a:txBody>
                    <a:bodyPr/>
                    <a:lstStyle/>
                    <a:p>
                      <a:pPr>
                        <a:lnSpc>
                          <a:spcPct val="115000"/>
                        </a:lnSpc>
                        <a:spcAft>
                          <a:spcPts val="0"/>
                        </a:spcAft>
                      </a:pPr>
                      <a:r>
                        <a:rPr lang="tr-TR" sz="1000" b="1" dirty="0">
                          <a:solidFill>
                            <a:srgbClr val="000000"/>
                          </a:solidFill>
                          <a:latin typeface="Times New Roman"/>
                          <a:ea typeface="Times New Roman"/>
                          <a:cs typeface="Times New Roman"/>
                        </a:rPr>
                        <a:t>Genel Toplam</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220.000,00</a:t>
                      </a:r>
                      <a:endParaRPr lang="tr-TR" sz="100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0</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220.000,00</a:t>
                      </a:r>
                      <a:endParaRPr lang="tr-TR" sz="1000" dirty="0">
                        <a:latin typeface="Calibri"/>
                        <a:ea typeface="Calibri"/>
                        <a:cs typeface="Times New Roman"/>
                      </a:endParaRPr>
                    </a:p>
                  </a:txBody>
                  <a:tcPr marL="13364" marR="1336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852467" y="704024"/>
          <a:ext cx="6215104" cy="5154392"/>
        </p:xfrm>
        <a:graphic>
          <a:graphicData uri="http://schemas.openxmlformats.org/drawingml/2006/table">
            <a:tbl>
              <a:tblPr/>
              <a:tblGrid>
                <a:gridCol w="1201853"/>
                <a:gridCol w="238526"/>
                <a:gridCol w="1560017"/>
                <a:gridCol w="714380"/>
                <a:gridCol w="833155"/>
                <a:gridCol w="1667173"/>
              </a:tblGrid>
              <a:tr h="0">
                <a:tc gridSpan="6">
                  <a:txBody>
                    <a:bodyPr/>
                    <a:lstStyle/>
                    <a:p>
                      <a:pPr algn="ctr">
                        <a:lnSpc>
                          <a:spcPct val="115000"/>
                        </a:lnSpc>
                        <a:spcAft>
                          <a:spcPts val="0"/>
                        </a:spcAft>
                      </a:pPr>
                      <a:r>
                        <a:rPr lang="tr-TR" sz="1200" b="1" dirty="0">
                          <a:solidFill>
                            <a:srgbClr val="000000"/>
                          </a:solidFill>
                          <a:latin typeface="Calibri"/>
                          <a:ea typeface="Times New Roman"/>
                          <a:cs typeface="Calibri"/>
                        </a:rPr>
                        <a:t>PERFORMANS HEDEFİ TABLOSU</a:t>
                      </a:r>
                      <a:endParaRPr lang="tr-TR" sz="120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latin typeface="Times New Roman"/>
                          <a:ea typeface="Times New Roman"/>
                          <a:cs typeface="Times New Roman"/>
                        </a:rPr>
                        <a:t>İdarenin Adı</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dirty="0">
                          <a:solidFill>
                            <a:srgbClr val="000000"/>
                          </a:solidFill>
                          <a:latin typeface="Times New Roman"/>
                          <a:ea typeface="Times New Roman"/>
                          <a:cs typeface="Times New Roman"/>
                        </a:rPr>
                        <a:t>İl Özel İdaresi</a:t>
                      </a:r>
                      <a:endParaRPr lang="tr-TR" sz="100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solidFill>
                            <a:srgbClr val="000000"/>
                          </a:solidFill>
                          <a:latin typeface="Times New Roman"/>
                          <a:ea typeface="Times New Roman"/>
                          <a:cs typeface="Times New Roman"/>
                        </a:rPr>
                        <a:t>Stratejik Amaç 3</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dirty="0">
                          <a:solidFill>
                            <a:srgbClr val="000000"/>
                          </a:solidFill>
                          <a:latin typeface="Times New Roman"/>
                          <a:ea typeface="Times New Roman"/>
                          <a:cs typeface="Times New Roman"/>
                        </a:rPr>
                        <a:t>İlimiz sınırları içinde bulunan köylere Köy sosyal tesisleri yapılması ve  ihtiyaç duyulması halinde mevcut olan sosyal tesislerinin bakım onarımının yapılması için yardım yapılması.</a:t>
                      </a:r>
                      <a:endParaRPr lang="tr-TR" sz="1000" dirty="0">
                        <a:latin typeface="Calibri"/>
                        <a:ea typeface="Calibri"/>
                        <a:cs typeface="Times New Roman"/>
                      </a:endParaRPr>
                    </a:p>
                  </a:txBody>
                  <a:tcPr marL="4814" marR="4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26676">
                <a:tc gridSpan="2">
                  <a:txBody>
                    <a:bodyPr/>
                    <a:lstStyle/>
                    <a:p>
                      <a:pPr>
                        <a:lnSpc>
                          <a:spcPct val="115000"/>
                        </a:lnSpc>
                        <a:spcAft>
                          <a:spcPts val="0"/>
                        </a:spcAft>
                      </a:pPr>
                      <a:r>
                        <a:rPr lang="tr-TR" sz="1000" b="1">
                          <a:latin typeface="Times New Roman"/>
                          <a:ea typeface="Times New Roman"/>
                          <a:cs typeface="Times New Roman"/>
                        </a:rPr>
                        <a:t>Hedef 3.1</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dirty="0">
                          <a:solidFill>
                            <a:srgbClr val="000000"/>
                          </a:solidFill>
                          <a:latin typeface="Times New Roman"/>
                          <a:ea typeface="Times New Roman"/>
                          <a:cs typeface="Times New Roman"/>
                        </a:rPr>
                        <a:t>İlimiz sınırları içinde bulunan Köylere Köy sosyal tesisleri yapılması ve ihtiyaç duyulması halinde mevcut olan köy sosyal tesislerinin bakım onarımı yapılarak yaşanabilir hale getirilmesi.</a:t>
                      </a:r>
                      <a:endParaRPr lang="tr-TR" sz="1000" dirty="0">
                        <a:latin typeface="Calibri"/>
                        <a:ea typeface="Calibri"/>
                        <a:cs typeface="Times New Roman"/>
                      </a:endParaRPr>
                    </a:p>
                  </a:txBody>
                  <a:tcPr marL="4814" marR="4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26182">
                <a:tc gridSpan="2">
                  <a:txBody>
                    <a:bodyPr/>
                    <a:lstStyle/>
                    <a:p>
                      <a:pPr>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dirty="0">
                          <a:solidFill>
                            <a:srgbClr val="000000"/>
                          </a:solidFill>
                          <a:latin typeface="Times New Roman"/>
                          <a:ea typeface="Times New Roman"/>
                          <a:cs typeface="Times New Roman"/>
                        </a:rPr>
                        <a:t>İlimiz sınırları içinde bulunan köylere köy sosyal tesis yapılması ve ihtiyaç duyulması halinde mevcut sosyal tesislerin bakım onarımının yapılması köylerimizi daha yaşanabilir hale getirilmesi.</a:t>
                      </a:r>
                      <a:endParaRPr lang="tr-TR" sz="1000" dirty="0">
                        <a:latin typeface="Calibri"/>
                        <a:ea typeface="Calibri"/>
                        <a:cs typeface="Times New Roman"/>
                      </a:endParaRPr>
                    </a:p>
                  </a:txBody>
                  <a:tcPr marL="4814" marR="4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nSpc>
                          <a:spcPct val="115000"/>
                        </a:lnSpc>
                        <a:spcAft>
                          <a:spcPts val="0"/>
                        </a:spcAft>
                      </a:pPr>
                      <a:r>
                        <a:rPr lang="tr-TR" sz="1000" dirty="0">
                          <a:solidFill>
                            <a:srgbClr val="000000"/>
                          </a:solidFill>
                          <a:latin typeface="Calibri"/>
                          <a:ea typeface="Times New Roman"/>
                          <a:cs typeface="Calibri"/>
                        </a:rPr>
                        <a:t> </a:t>
                      </a:r>
                      <a:endParaRPr lang="tr-TR" sz="100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3">
                  <a:txBody>
                    <a:bodyPr/>
                    <a:lstStyle/>
                    <a:p>
                      <a:pPr>
                        <a:lnSpc>
                          <a:spcPct val="115000"/>
                        </a:lnSpc>
                        <a:spcAft>
                          <a:spcPts val="0"/>
                        </a:spcAft>
                      </a:pPr>
                      <a:r>
                        <a:rPr lang="tr-TR" sz="1000" b="1">
                          <a:solidFill>
                            <a:srgbClr val="000000"/>
                          </a:solidFill>
                          <a:latin typeface="Times New Roman"/>
                          <a:ea typeface="Times New Roman"/>
                          <a:cs typeface="Times New Roman"/>
                        </a:rPr>
                        <a:t>Performans Göstergeleri.</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(t+1)</a:t>
                      </a:r>
                      <a:endParaRPr lang="tr-TR" sz="100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99955">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İlimiz sınırları içinde bulunan köylere köy sosyal tesis yapılması.</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6">
                  <a:txBody>
                    <a:bodyPr/>
                    <a:lstStyle/>
                    <a:p>
                      <a:pPr>
                        <a:lnSpc>
                          <a:spcPct val="115000"/>
                        </a:lnSpc>
                        <a:spcAft>
                          <a:spcPts val="0"/>
                        </a:spcAft>
                      </a:pPr>
                      <a:r>
                        <a:rPr lang="tr-TR" sz="1000" b="1" dirty="0">
                          <a:solidFill>
                            <a:srgbClr val="000000"/>
                          </a:solidFill>
                          <a:latin typeface="Times New Roman"/>
                          <a:ea typeface="Times New Roman"/>
                          <a:cs typeface="Times New Roman"/>
                        </a:rPr>
                        <a:t>Açıklamalar:</a:t>
                      </a:r>
                      <a:r>
                        <a:rPr lang="tr-TR" sz="1000" dirty="0">
                          <a:solidFill>
                            <a:srgbClr val="000000"/>
                          </a:solidFill>
                          <a:latin typeface="Times New Roman"/>
                          <a:ea typeface="Times New Roman"/>
                          <a:cs typeface="Times New Roman"/>
                        </a:rPr>
                        <a:t>İlimiz Sınırları İçinde bulunan köylere talep edilmesi ve ihtiyaç duyulması halinde sosyal tesis yapılması.</a:t>
                      </a:r>
                      <a:endParaRPr lang="tr-TR" sz="1000" dirty="0">
                        <a:latin typeface="Calibri"/>
                        <a:ea typeface="Calibri"/>
                        <a:cs typeface="Times New Roman"/>
                      </a:endParaRPr>
                    </a:p>
                  </a:txBody>
                  <a:tcPr marL="4814" marR="4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79320">
                <a:tc>
                  <a:txBody>
                    <a:bodyPr/>
                    <a:lstStyle/>
                    <a:p>
                      <a:pPr algn="ctr">
                        <a:lnSpc>
                          <a:spcPct val="115000"/>
                        </a:lnSpc>
                        <a:spcAft>
                          <a:spcPts val="0"/>
                        </a:spcAft>
                      </a:pPr>
                      <a:r>
                        <a:rPr lang="tr-TR" sz="1000">
                          <a:solidFill>
                            <a:srgbClr val="000000"/>
                          </a:solidFill>
                          <a:latin typeface="Times New Roman"/>
                          <a:ea typeface="Times New Roman"/>
                          <a:cs typeface="Times New Roman"/>
                        </a:rPr>
                        <a:t>2</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İlimiz sınırları içinde bulunan köylerin sosyal tesislerinin bakım ve onarımının yapılması.</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15000"/>
                        </a:lnSpc>
                        <a:spcAft>
                          <a:spcPts val="0"/>
                        </a:spcAft>
                      </a:pPr>
                      <a:r>
                        <a:rPr lang="tr-TR" sz="1000">
                          <a:solidFill>
                            <a:srgbClr val="000000"/>
                          </a:solidFill>
                          <a:latin typeface="Times New Roman"/>
                          <a:ea typeface="Times New Roman"/>
                          <a:cs typeface="Times New Roman"/>
                        </a:rPr>
                        <a:t>352</a:t>
                      </a:r>
                      <a:endParaRPr lang="tr-TR" sz="1000">
                        <a:latin typeface="Calibri"/>
                        <a:ea typeface="Calibri"/>
                        <a:cs typeface="Times New Roman"/>
                      </a:endParaRPr>
                    </a:p>
                  </a:txBody>
                  <a:tcPr marL="4814" marR="4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solidFill>
                            <a:srgbClr val="000000"/>
                          </a:solidFill>
                          <a:latin typeface="Times New Roman"/>
                          <a:ea typeface="Times New Roman"/>
                          <a:cs typeface="Times New Roman"/>
                        </a:rPr>
                        <a:t>94</a:t>
                      </a:r>
                      <a:endParaRPr lang="tr-TR" sz="1000">
                        <a:latin typeface="Calibri"/>
                        <a:ea typeface="Calibri"/>
                        <a:cs typeface="Times New Roman"/>
                      </a:endParaRPr>
                    </a:p>
                  </a:txBody>
                  <a:tcPr marL="4814" marR="4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6">
                  <a:txBody>
                    <a:bodyPr/>
                    <a:lstStyle/>
                    <a:p>
                      <a:pPr>
                        <a:lnSpc>
                          <a:spcPct val="115000"/>
                        </a:lnSpc>
                        <a:spcAft>
                          <a:spcPts val="0"/>
                        </a:spcAft>
                      </a:pPr>
                      <a:r>
                        <a:rPr lang="tr-TR" sz="1000" b="1" dirty="0">
                          <a:solidFill>
                            <a:srgbClr val="000000"/>
                          </a:solidFill>
                          <a:latin typeface="Times New Roman"/>
                          <a:ea typeface="Times New Roman"/>
                          <a:cs typeface="Times New Roman"/>
                        </a:rPr>
                        <a:t>Açıklamalar:</a:t>
                      </a:r>
                      <a:r>
                        <a:rPr lang="tr-TR" sz="1000" dirty="0">
                          <a:solidFill>
                            <a:srgbClr val="000000"/>
                          </a:solidFill>
                          <a:latin typeface="Times New Roman"/>
                          <a:ea typeface="Times New Roman"/>
                          <a:cs typeface="Times New Roman"/>
                        </a:rPr>
                        <a:t>İlimiz Sınırları içinde bulunan köylerin talep edilmesi ve ihtiyaç duyulması halinde sosyal tesislerin bakım onarımının yapılması.</a:t>
                      </a:r>
                      <a:endParaRPr lang="tr-TR" sz="1000" dirty="0">
                        <a:latin typeface="Calibri"/>
                        <a:ea typeface="Calibri"/>
                        <a:cs typeface="Times New Roman"/>
                      </a:endParaRPr>
                    </a:p>
                  </a:txBody>
                  <a:tcPr marL="4814" marR="481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rowSpan="2" gridSpan="3">
                  <a:txBody>
                    <a:bodyPr/>
                    <a:lstStyle/>
                    <a:p>
                      <a:pPr>
                        <a:lnSpc>
                          <a:spcPct val="115000"/>
                        </a:lnSpc>
                        <a:spcAft>
                          <a:spcPts val="0"/>
                        </a:spcAft>
                      </a:pPr>
                      <a:r>
                        <a:rPr lang="tr-TR" sz="1000" b="1">
                          <a:solidFill>
                            <a:srgbClr val="000000"/>
                          </a:solidFill>
                          <a:latin typeface="Times New Roman"/>
                          <a:ea typeface="Times New Roman"/>
                          <a:cs typeface="Times New Roman"/>
                        </a:rPr>
                        <a:t>Faaliyetler</a:t>
                      </a:r>
                      <a:endParaRPr lang="tr-TR" sz="1000">
                        <a:latin typeface="Calibri"/>
                        <a:ea typeface="Calibri"/>
                        <a:cs typeface="Times New Roman"/>
                      </a:endParaRPr>
                    </a:p>
                  </a:txBody>
                  <a:tcPr marL="4814" marR="481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rowSpan="2" hMerge="1">
                  <a:txBody>
                    <a:bodyPr/>
                    <a:lstStyle/>
                    <a:p>
                      <a:endParaRPr lang="tr-TR"/>
                    </a:p>
                  </a:txBody>
                  <a:tcPr/>
                </a:tc>
                <a:tc gridSpan="3">
                  <a:txBody>
                    <a:bodyPr/>
                    <a:lstStyle/>
                    <a:p>
                      <a:pPr algn="ctr">
                        <a:lnSpc>
                          <a:spcPct val="115000"/>
                        </a:lnSpc>
                        <a:spcAft>
                          <a:spcPts val="0"/>
                        </a:spcAft>
                      </a:pPr>
                      <a:r>
                        <a:rPr lang="tr-TR" sz="1000" b="1" dirty="0">
                          <a:solidFill>
                            <a:srgbClr val="000000"/>
                          </a:solidFill>
                          <a:latin typeface="Times New Roman"/>
                          <a:ea typeface="Times New Roman"/>
                          <a:cs typeface="Times New Roman"/>
                        </a:rPr>
                        <a:t>Kaynak İhtiyacı (t+1)-(TL)</a:t>
                      </a:r>
                      <a:endParaRPr lang="tr-TR" sz="100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r>
              <a:tr h="0">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Bütçe </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Bütçe Dışı </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Toplam</a:t>
                      </a:r>
                      <a:endParaRPr lang="tr-TR" sz="100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99955">
                <a:tc>
                  <a:txBody>
                    <a:bodyPr/>
                    <a:lstStyle/>
                    <a:p>
                      <a:pPr algn="ctr">
                        <a:lnSpc>
                          <a:spcPct val="115000"/>
                        </a:lnSpc>
                        <a:spcAft>
                          <a:spcPts val="0"/>
                        </a:spcAft>
                      </a:pPr>
                      <a:r>
                        <a:rPr lang="tr-TR" sz="1000" b="1">
                          <a:solidFill>
                            <a:srgbClr val="000000"/>
                          </a:solidFill>
                          <a:latin typeface="Times New Roman"/>
                          <a:ea typeface="Times New Roman"/>
                          <a:cs typeface="Times New Roman"/>
                        </a:rPr>
                        <a:t>1</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İlimiz sınırları içinde bulunan köylere köy sosyal tesis yapılması.</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1000">
                          <a:solidFill>
                            <a:srgbClr val="000000"/>
                          </a:solidFill>
                          <a:latin typeface="Times New Roman"/>
                          <a:ea typeface="Times New Roman"/>
                          <a:cs typeface="Times New Roman"/>
                        </a:rPr>
                        <a:t>2.500.000,00</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000000"/>
                          </a:solidFill>
                          <a:latin typeface="Times New Roman"/>
                          <a:ea typeface="Times New Roman"/>
                          <a:cs typeface="Times New Roman"/>
                        </a:rPr>
                        <a:t>2.500.000,00</a:t>
                      </a:r>
                      <a:endParaRPr lang="tr-TR" sz="100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054">
                <a:tc>
                  <a:txBody>
                    <a:bodyPr/>
                    <a:lstStyle/>
                    <a:p>
                      <a:pPr algn="ctr">
                        <a:lnSpc>
                          <a:spcPct val="115000"/>
                        </a:lnSpc>
                        <a:spcAft>
                          <a:spcPts val="0"/>
                        </a:spcAft>
                      </a:pPr>
                      <a:r>
                        <a:rPr lang="tr-TR" sz="1000" b="1">
                          <a:solidFill>
                            <a:srgbClr val="000000"/>
                          </a:solidFill>
                          <a:latin typeface="Times New Roman"/>
                          <a:ea typeface="Times New Roman"/>
                          <a:cs typeface="Times New Roman"/>
                        </a:rPr>
                        <a:t>2</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İlimiz sınırları içinde bulunan köylerin sosyal tesislerinin bakım ve onarımının yapılması.</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nSpc>
                          <a:spcPct val="115000"/>
                        </a:lnSpc>
                        <a:spcAft>
                          <a:spcPts val="0"/>
                        </a:spcAft>
                      </a:pPr>
                      <a:r>
                        <a:rPr lang="tr-TR" sz="1000">
                          <a:solidFill>
                            <a:srgbClr val="000000"/>
                          </a:solidFill>
                          <a:latin typeface="Times New Roman"/>
                          <a:ea typeface="Times New Roman"/>
                          <a:cs typeface="Times New Roman"/>
                        </a:rPr>
                        <a:t>3.500.000,00</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000000"/>
                          </a:solidFill>
                          <a:latin typeface="Times New Roman"/>
                          <a:ea typeface="Times New Roman"/>
                          <a:cs typeface="Times New Roman"/>
                        </a:rPr>
                        <a:t>3.500.000,00</a:t>
                      </a:r>
                      <a:endParaRPr lang="tr-TR" sz="100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3">
                  <a:txBody>
                    <a:bodyPr/>
                    <a:lstStyle/>
                    <a:p>
                      <a:pPr>
                        <a:lnSpc>
                          <a:spcPct val="115000"/>
                        </a:lnSpc>
                        <a:spcAft>
                          <a:spcPts val="0"/>
                        </a:spcAft>
                      </a:pPr>
                      <a:r>
                        <a:rPr lang="tr-TR" sz="1050" b="1" dirty="0">
                          <a:solidFill>
                            <a:srgbClr val="000000"/>
                          </a:solidFill>
                          <a:latin typeface="Times New Roman"/>
                          <a:ea typeface="Times New Roman"/>
                          <a:cs typeface="Times New Roman"/>
                        </a:rPr>
                        <a:t>Genel Toplam</a:t>
                      </a:r>
                      <a:endParaRPr lang="tr-TR" sz="105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nSpc>
                          <a:spcPct val="115000"/>
                        </a:lnSpc>
                        <a:spcAft>
                          <a:spcPts val="0"/>
                        </a:spcAft>
                      </a:pPr>
                      <a:r>
                        <a:rPr lang="tr-TR" sz="1050">
                          <a:solidFill>
                            <a:srgbClr val="000000"/>
                          </a:solidFill>
                          <a:latin typeface="Times New Roman"/>
                          <a:ea typeface="Times New Roman"/>
                          <a:cs typeface="Times New Roman"/>
                        </a:rPr>
                        <a:t>6.000.000,00</a:t>
                      </a:r>
                      <a:endParaRPr lang="tr-TR" sz="105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tr-TR" sz="1050">
                          <a:solidFill>
                            <a:srgbClr val="000000"/>
                          </a:solidFill>
                          <a:latin typeface="Times New Roman"/>
                          <a:ea typeface="Times New Roman"/>
                          <a:cs typeface="Times New Roman"/>
                        </a:rPr>
                        <a:t>0</a:t>
                      </a:r>
                      <a:endParaRPr lang="tr-TR" sz="105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nSpc>
                          <a:spcPct val="115000"/>
                        </a:lnSpc>
                        <a:spcAft>
                          <a:spcPts val="0"/>
                        </a:spcAft>
                      </a:pPr>
                      <a:r>
                        <a:rPr lang="tr-TR" sz="1050" dirty="0">
                          <a:solidFill>
                            <a:srgbClr val="000000"/>
                          </a:solidFill>
                          <a:latin typeface="Times New Roman"/>
                          <a:ea typeface="Times New Roman"/>
                          <a:cs typeface="Times New Roman"/>
                        </a:rPr>
                        <a:t>6.000.000,00</a:t>
                      </a:r>
                      <a:endParaRPr lang="tr-TR" sz="105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113912">
                <a:tc gridSpan="6">
                  <a:txBody>
                    <a:bodyPr/>
                    <a:lstStyle/>
                    <a:p>
                      <a:pPr algn="ctr">
                        <a:lnSpc>
                          <a:spcPct val="115000"/>
                        </a:lnSpc>
                        <a:spcAft>
                          <a:spcPts val="0"/>
                        </a:spcAft>
                      </a:pPr>
                      <a:r>
                        <a:rPr lang="tr-TR" sz="1050" b="1" dirty="0">
                          <a:solidFill>
                            <a:srgbClr val="000000"/>
                          </a:solidFill>
                          <a:latin typeface="Calibri"/>
                          <a:ea typeface="Times New Roman"/>
                          <a:cs typeface="Calibri"/>
                        </a:rPr>
                        <a:t>PERFORMANS HEDEFİ TABLOSU</a:t>
                      </a:r>
                      <a:endParaRPr lang="tr-TR" sz="1050" dirty="0">
                        <a:latin typeface="Calibri"/>
                        <a:ea typeface="Calibri"/>
                        <a:cs typeface="Times New Roman"/>
                      </a:endParaRPr>
                    </a:p>
                  </a:txBody>
                  <a:tcPr marL="4814" marR="481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graphicFrame>
        <p:nvGraphicFramePr>
          <p:cNvPr id="4" name="3 Tablo"/>
          <p:cNvGraphicFramePr>
            <a:graphicFrameLocks noGrp="1"/>
          </p:cNvGraphicFramePr>
          <p:nvPr/>
        </p:nvGraphicFramePr>
        <p:xfrm>
          <a:off x="852467" y="5918998"/>
          <a:ext cx="6215106" cy="3505200"/>
        </p:xfrm>
        <a:graphic>
          <a:graphicData uri="http://schemas.openxmlformats.org/drawingml/2006/table">
            <a:tbl>
              <a:tblPr/>
              <a:tblGrid>
                <a:gridCol w="1638862"/>
                <a:gridCol w="1012917"/>
                <a:gridCol w="838657"/>
                <a:gridCol w="1371036"/>
                <a:gridCol w="1353634"/>
              </a:tblGrid>
              <a:tr h="27211">
                <a:tc>
                  <a:txBody>
                    <a:bodyPr/>
                    <a:lstStyle/>
                    <a:p>
                      <a:pPr>
                        <a:lnSpc>
                          <a:spcPct val="115000"/>
                        </a:lnSpc>
                        <a:spcAft>
                          <a:spcPts val="0"/>
                        </a:spcAft>
                      </a:pPr>
                      <a:r>
                        <a:rPr lang="tr-TR" sz="1000" b="1">
                          <a:latin typeface="Times New Roman"/>
                          <a:ea typeface="Times New Roman"/>
                          <a:cs typeface="Times New Roman"/>
                        </a:rPr>
                        <a:t>İdarenin Adı</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İl Özel İdaresi</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467682">
                <a:tc>
                  <a:txBody>
                    <a:bodyPr/>
                    <a:lstStyle/>
                    <a:p>
                      <a:pPr>
                        <a:lnSpc>
                          <a:spcPct val="115000"/>
                        </a:lnSpc>
                        <a:spcAft>
                          <a:spcPts val="0"/>
                        </a:spcAft>
                      </a:pPr>
                      <a:r>
                        <a:rPr lang="tr-TR" sz="1000" b="1">
                          <a:solidFill>
                            <a:srgbClr val="000000"/>
                          </a:solidFill>
                          <a:latin typeface="Times New Roman"/>
                          <a:ea typeface="Times New Roman"/>
                          <a:cs typeface="Times New Roman"/>
                        </a:rPr>
                        <a:t>Stratejik Amaç 3</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İlimiz Köylerine yardım edilmesi  ve  Merkez ve İlçe Köylere Hizmet Götürme Birliklerinin tüzükte yer alan görevlerini yerine getirmesi için gerekli yardımların yapılması.</a:t>
                      </a:r>
                      <a:endParaRPr lang="tr-TR" sz="1000">
                        <a:latin typeface="Calibri"/>
                        <a:ea typeface="Calibri"/>
                        <a:cs typeface="Times New Roman"/>
                      </a:endParaRPr>
                    </a:p>
                  </a:txBody>
                  <a:tcPr marL="18629" marR="18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68029">
                <a:tc>
                  <a:txBody>
                    <a:bodyPr/>
                    <a:lstStyle/>
                    <a:p>
                      <a:pPr>
                        <a:lnSpc>
                          <a:spcPct val="115000"/>
                        </a:lnSpc>
                        <a:spcAft>
                          <a:spcPts val="0"/>
                        </a:spcAft>
                      </a:pPr>
                      <a:r>
                        <a:rPr lang="tr-TR" sz="1000" b="1">
                          <a:latin typeface="Times New Roman"/>
                          <a:ea typeface="Times New Roman"/>
                          <a:cs typeface="Times New Roman"/>
                        </a:rPr>
                        <a:t>Hedef 3.2</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İlimiz köylerine yardım edilmesi ve  Merkez ve İlçe Köylere Hizmet Götürme Birliklerinin tüzükte yer alan görevlerini yerine getirmesi için gerekli yardımları yapılarak Birliklerin ihtiyaçları karşılanması.</a:t>
                      </a:r>
                      <a:endParaRPr lang="tr-TR" sz="1000">
                        <a:latin typeface="Calibri"/>
                        <a:ea typeface="Calibri"/>
                        <a:cs typeface="Times New Roman"/>
                      </a:endParaRPr>
                    </a:p>
                  </a:txBody>
                  <a:tcPr marL="18629" marR="18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7630">
                <a:tc>
                  <a:txBody>
                    <a:bodyPr/>
                    <a:lstStyle/>
                    <a:p>
                      <a:pPr>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Köylere ve  Hizmet Götürme Birliklerine ihtiyaçlarının karşılanması için ödenek aktarılması.</a:t>
                      </a:r>
                      <a:endParaRPr lang="tr-TR" sz="1000">
                        <a:latin typeface="Calibri"/>
                        <a:ea typeface="Calibri"/>
                        <a:cs typeface="Times New Roman"/>
                      </a:endParaRPr>
                    </a:p>
                  </a:txBody>
                  <a:tcPr marL="18629" marR="18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27211">
                <a:tc>
                  <a:txBody>
                    <a:bodyPr/>
                    <a:lstStyle/>
                    <a:p>
                      <a:pPr>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4">
                  <a:txBody>
                    <a:bodyPr/>
                    <a:lstStyle/>
                    <a:p>
                      <a:pP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27211">
                <a:tc gridSpan="2">
                  <a:txBody>
                    <a:bodyPr/>
                    <a:lstStyle/>
                    <a:p>
                      <a:pPr>
                        <a:lnSpc>
                          <a:spcPct val="115000"/>
                        </a:lnSpc>
                        <a:spcAft>
                          <a:spcPts val="0"/>
                        </a:spcAft>
                      </a:pPr>
                      <a:r>
                        <a:rPr lang="tr-TR" sz="1000" b="1">
                          <a:solidFill>
                            <a:srgbClr val="000000"/>
                          </a:solidFill>
                          <a:latin typeface="Times New Roman"/>
                          <a:ea typeface="Times New Roman"/>
                          <a:cs typeface="Times New Roman"/>
                        </a:rPr>
                        <a:t>Performans Göstergeleri.</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17469">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latin typeface="Times New Roman"/>
                          <a:ea typeface="Times New Roman"/>
                          <a:cs typeface="Times New Roman"/>
                        </a:rPr>
                        <a:t>Köylere ve Birliklere Yardım</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solidFill>
                            <a:srgbClr val="000000"/>
                          </a:solidFill>
                          <a:latin typeface="Times New Roman"/>
                          <a:ea typeface="Times New Roman"/>
                          <a:cs typeface="Times New Roman"/>
                        </a:rPr>
                        <a:t>61</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1">
                <a:tc gridSpan="5">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Köylere ve  Hizmet Götürme Birliklerine ihtiyaçlarının karşılanması için ödenek aktarılması.</a:t>
                      </a:r>
                      <a:endParaRPr lang="tr-TR" sz="1000">
                        <a:latin typeface="Calibri"/>
                        <a:ea typeface="Calibri"/>
                        <a:cs typeface="Times New Roman"/>
                      </a:endParaRPr>
                    </a:p>
                  </a:txBody>
                  <a:tcPr marL="18629" marR="18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211">
                <a:tc gridSpan="5">
                  <a:txBody>
                    <a:bodyPr/>
                    <a:lstStyle/>
                    <a:p>
                      <a:pPr>
                        <a:lnSpc>
                          <a:spcPct val="115000"/>
                        </a:lnSpc>
                        <a:spcAft>
                          <a:spcPts val="0"/>
                        </a:spcAft>
                      </a:pPr>
                      <a:r>
                        <a:rPr lang="tr-TR" sz="1000" b="1" dirty="0">
                          <a:solidFill>
                            <a:srgbClr val="000000"/>
                          </a:solidFill>
                          <a:latin typeface="Times New Roman"/>
                          <a:ea typeface="Times New Roman"/>
                          <a:cs typeface="Times New Roman"/>
                        </a:rPr>
                        <a:t>Açıklamalar:</a:t>
                      </a:r>
                      <a:endParaRPr lang="tr-TR" sz="1000" dirty="0">
                        <a:latin typeface="Calibri"/>
                        <a:ea typeface="Calibri"/>
                        <a:cs typeface="Times New Roman"/>
                      </a:endParaRPr>
                    </a:p>
                  </a:txBody>
                  <a:tcPr marL="18629" marR="18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7211">
                <a:tc rowSpan="2" gridSpan="2">
                  <a:txBody>
                    <a:bodyPr/>
                    <a:lstStyle/>
                    <a:p>
                      <a:pPr>
                        <a:lnSpc>
                          <a:spcPct val="115000"/>
                        </a:lnSpc>
                        <a:spcAft>
                          <a:spcPts val="0"/>
                        </a:spcAft>
                      </a:pPr>
                      <a:r>
                        <a:rPr lang="tr-TR" sz="1000" b="1">
                          <a:solidFill>
                            <a:srgbClr val="000000"/>
                          </a:solidFill>
                          <a:latin typeface="Times New Roman"/>
                          <a:ea typeface="Times New Roman"/>
                          <a:cs typeface="Times New Roman"/>
                        </a:rPr>
                        <a:t>Faaliyetler</a:t>
                      </a:r>
                      <a:endParaRPr lang="tr-TR" sz="1000">
                        <a:latin typeface="Calibri"/>
                        <a:ea typeface="Calibri"/>
                        <a:cs typeface="Times New Roman"/>
                      </a:endParaRPr>
                    </a:p>
                  </a:txBody>
                  <a:tcPr marL="18629" marR="186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gridSpan="3">
                  <a:txBody>
                    <a:bodyPr/>
                    <a:lstStyle/>
                    <a:p>
                      <a:pPr algn="ctr">
                        <a:lnSpc>
                          <a:spcPct val="115000"/>
                        </a:lnSpc>
                        <a:spcAft>
                          <a:spcPts val="0"/>
                        </a:spcAft>
                      </a:pPr>
                      <a:r>
                        <a:rPr lang="tr-TR" sz="1000" b="1">
                          <a:solidFill>
                            <a:srgbClr val="000000"/>
                          </a:solidFill>
                          <a:latin typeface="Times New Roman"/>
                          <a:ea typeface="Times New Roman"/>
                          <a:cs typeface="Times New Roman"/>
                        </a:rPr>
                        <a:t>Kaynak İhtiyacı (t+1)-(TL)</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r>
              <a:tr h="27211">
                <a:tc gridSpan="2" vMerge="1">
                  <a:txBody>
                    <a:bodyPr/>
                    <a:lstStyle/>
                    <a:p>
                      <a:endParaRPr lang="tr-TR"/>
                    </a:p>
                  </a:txBody>
                  <a:tcPr/>
                </a:tc>
                <a:tc hMerge="1" v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Bütçe </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Bütçe Dışı </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Toplam</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94792">
                <a:tc>
                  <a:txBody>
                    <a:bodyPr/>
                    <a:lstStyle/>
                    <a:p>
                      <a:pPr algn="ctr">
                        <a:lnSpc>
                          <a:spcPct val="115000"/>
                        </a:lnSpc>
                        <a:spcAft>
                          <a:spcPts val="0"/>
                        </a:spcAft>
                      </a:pPr>
                      <a:r>
                        <a:rPr lang="tr-TR" sz="1000" b="1">
                          <a:solidFill>
                            <a:srgbClr val="000000"/>
                          </a:solidFill>
                          <a:latin typeface="Times New Roman"/>
                          <a:ea typeface="Times New Roman"/>
                          <a:cs typeface="Times New Roman"/>
                        </a:rPr>
                        <a:t>1</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latin typeface="Times New Roman"/>
                          <a:ea typeface="Times New Roman"/>
                          <a:cs typeface="Times New Roman"/>
                        </a:rPr>
                        <a:t>Köylere ve Birliklere yardım</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1.250.000,00</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1.250.000,00</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11">
                <a:tc gridSpan="2">
                  <a:txBody>
                    <a:bodyPr/>
                    <a:lstStyle/>
                    <a:p>
                      <a:pPr>
                        <a:lnSpc>
                          <a:spcPct val="115000"/>
                        </a:lnSpc>
                        <a:spcAft>
                          <a:spcPts val="0"/>
                        </a:spcAft>
                      </a:pPr>
                      <a:r>
                        <a:rPr lang="tr-TR" sz="1000" b="1" dirty="0">
                          <a:solidFill>
                            <a:srgbClr val="000000"/>
                          </a:solidFill>
                          <a:latin typeface="Times New Roman"/>
                          <a:ea typeface="Times New Roman"/>
                          <a:cs typeface="Times New Roman"/>
                        </a:rPr>
                        <a:t>Genel Toplam</a:t>
                      </a:r>
                      <a:endParaRPr lang="tr-TR" sz="1000" dirty="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1.250.000,00</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0</a:t>
                      </a:r>
                      <a:endParaRPr lang="tr-TR" sz="100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1.250.000,00</a:t>
                      </a:r>
                      <a:endParaRPr lang="tr-TR" sz="1000" dirty="0">
                        <a:latin typeface="Calibri"/>
                        <a:ea typeface="Calibri"/>
                        <a:cs typeface="Times New Roman"/>
                      </a:endParaRPr>
                    </a:p>
                  </a:txBody>
                  <a:tcPr marL="18629" marR="186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117761" name="Rectangle 1"/>
          <p:cNvSpPr>
            <a:spLocks noChangeArrowheads="1"/>
          </p:cNvSpPr>
          <p:nvPr/>
        </p:nvSpPr>
        <p:spPr bwMode="auto">
          <a:xfrm>
            <a:off x="0" y="0"/>
            <a:ext cx="7562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1045121" y="489710"/>
          <a:ext cx="5736701" cy="4611340"/>
        </p:xfrm>
        <a:graphic>
          <a:graphicData uri="http://schemas.openxmlformats.org/drawingml/2006/table">
            <a:tbl>
              <a:tblPr/>
              <a:tblGrid>
                <a:gridCol w="1023977"/>
                <a:gridCol w="355005"/>
                <a:gridCol w="1003559"/>
                <a:gridCol w="139449"/>
                <a:gridCol w="179811"/>
                <a:gridCol w="532860"/>
                <a:gridCol w="984589"/>
                <a:gridCol w="1517451"/>
              </a:tblGrid>
              <a:tr h="40096">
                <a:tc gridSpan="8">
                  <a:txBody>
                    <a:bodyPr/>
                    <a:lstStyle/>
                    <a:p>
                      <a:pPr algn="ctr">
                        <a:lnSpc>
                          <a:spcPct val="115000"/>
                        </a:lnSpc>
                        <a:spcAft>
                          <a:spcPts val="0"/>
                        </a:spcAft>
                      </a:pPr>
                      <a:r>
                        <a:rPr lang="tr-TR" sz="1200" b="1" dirty="0">
                          <a:solidFill>
                            <a:srgbClr val="000000"/>
                          </a:solidFill>
                          <a:latin typeface="Calibri"/>
                          <a:ea typeface="Times New Roman"/>
                          <a:cs typeface="Calibri"/>
                        </a:rPr>
                        <a:t>PERFORMANS HEDEFİ TABLOSU</a:t>
                      </a:r>
                      <a:endParaRPr lang="tr-TR" sz="1200" dirty="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158">
                <a:tc gridSpan="2">
                  <a:txBody>
                    <a:bodyPr/>
                    <a:lstStyle/>
                    <a:p>
                      <a:pPr>
                        <a:lnSpc>
                          <a:spcPct val="115000"/>
                        </a:lnSpc>
                        <a:spcAft>
                          <a:spcPts val="0"/>
                        </a:spcAft>
                      </a:pPr>
                      <a:r>
                        <a:rPr lang="tr-TR" sz="1000" b="1">
                          <a:latin typeface="Times New Roman"/>
                          <a:ea typeface="Times New Roman"/>
                          <a:cs typeface="Times New Roman"/>
                        </a:rPr>
                        <a:t>İdarenin Adı</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6">
                  <a:txBody>
                    <a:bodyPr/>
                    <a:lstStyle/>
                    <a:p>
                      <a:pPr>
                        <a:lnSpc>
                          <a:spcPct val="115000"/>
                        </a:lnSpc>
                        <a:spcAft>
                          <a:spcPts val="0"/>
                        </a:spcAft>
                      </a:pPr>
                      <a:r>
                        <a:rPr lang="tr-TR" sz="1000">
                          <a:solidFill>
                            <a:srgbClr val="000000"/>
                          </a:solidFill>
                          <a:latin typeface="Times New Roman"/>
                          <a:ea typeface="Times New Roman"/>
                          <a:cs typeface="Times New Roman"/>
                        </a:rPr>
                        <a:t>İl Kültür ve Turizm Müdürlüğü</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3828">
                <a:tc gridSpan="2">
                  <a:txBody>
                    <a:bodyPr/>
                    <a:lstStyle/>
                    <a:p>
                      <a:pPr>
                        <a:lnSpc>
                          <a:spcPct val="115000"/>
                        </a:lnSpc>
                        <a:spcAft>
                          <a:spcPts val="0"/>
                        </a:spcAft>
                      </a:pPr>
                      <a:r>
                        <a:rPr lang="tr-TR" sz="1000" b="1" dirty="0" smtClean="0">
                          <a:solidFill>
                            <a:srgbClr val="000000"/>
                          </a:solidFill>
                          <a:latin typeface="Times New Roman"/>
                          <a:ea typeface="Times New Roman"/>
                          <a:cs typeface="Times New Roman"/>
                        </a:rPr>
                        <a:t>Stratejik </a:t>
                      </a:r>
                      <a:r>
                        <a:rPr lang="tr-TR" sz="1000" b="1" dirty="0">
                          <a:solidFill>
                            <a:srgbClr val="000000"/>
                          </a:solidFill>
                          <a:latin typeface="Times New Roman"/>
                          <a:ea typeface="Times New Roman"/>
                          <a:cs typeface="Times New Roman"/>
                        </a:rPr>
                        <a:t>Amaç 1</a:t>
                      </a:r>
                      <a:endParaRPr lang="tr-TR" sz="1000" dirty="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6">
                  <a:txBody>
                    <a:bodyPr/>
                    <a:lstStyle/>
                    <a:p>
                      <a:pPr>
                        <a:lnSpc>
                          <a:spcPct val="115000"/>
                        </a:lnSpc>
                        <a:spcAft>
                          <a:spcPts val="0"/>
                        </a:spcAft>
                      </a:pPr>
                      <a:r>
                        <a:rPr lang="tr-TR" sz="1000">
                          <a:solidFill>
                            <a:srgbClr val="000000"/>
                          </a:solidFill>
                          <a:latin typeface="Times New Roman"/>
                          <a:ea typeface="Times New Roman"/>
                          <a:cs typeface="Times New Roman"/>
                        </a:rPr>
                        <a:t>Kültür varlıklarını açığa çıkarmak, varlık ve değerlerini korumak,Kültür varlıklarının sürdürülebilirliğini sağlamak,  Kazı çalışmaları ile bakım, onarım ve restorasyon faaliyetlerini yürütmek.</a:t>
                      </a:r>
                      <a:endParaRPr lang="tr-TR" sz="1000">
                        <a:latin typeface="Calibri"/>
                        <a:ea typeface="Calibri"/>
                        <a:cs typeface="Times New Roman"/>
                      </a:endParaRPr>
                    </a:p>
                  </a:txBody>
                  <a:tcPr marL="8910" marR="8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1425">
                <a:tc gridSpan="2">
                  <a:txBody>
                    <a:bodyPr/>
                    <a:lstStyle/>
                    <a:p>
                      <a:pPr>
                        <a:lnSpc>
                          <a:spcPct val="115000"/>
                        </a:lnSpc>
                        <a:spcAft>
                          <a:spcPts val="0"/>
                        </a:spcAft>
                      </a:pPr>
                      <a:r>
                        <a:rPr lang="tr-TR" sz="1000" b="1">
                          <a:latin typeface="Times New Roman"/>
                          <a:ea typeface="Times New Roman"/>
                          <a:cs typeface="Times New Roman"/>
                        </a:rPr>
                        <a:t>Hedef 1.1</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6">
                  <a:txBody>
                    <a:bodyPr/>
                    <a:lstStyle/>
                    <a:p>
                      <a:pPr>
                        <a:lnSpc>
                          <a:spcPct val="115000"/>
                        </a:lnSpc>
                        <a:spcAft>
                          <a:spcPts val="0"/>
                        </a:spcAft>
                      </a:pPr>
                      <a:r>
                        <a:rPr lang="tr-TR" sz="1000">
                          <a:solidFill>
                            <a:srgbClr val="000000"/>
                          </a:solidFill>
                          <a:latin typeface="Times New Roman"/>
                          <a:ea typeface="Times New Roman"/>
                          <a:cs typeface="Times New Roman"/>
                        </a:rPr>
                        <a:t>Kültürel mirasların envanteri çıkarılacak ve koruma amaçlı imar planı hazırlanacaktır.</a:t>
                      </a:r>
                      <a:endParaRPr lang="tr-TR" sz="1000">
                        <a:latin typeface="Calibri"/>
                        <a:ea typeface="Calibri"/>
                        <a:cs typeface="Times New Roman"/>
                      </a:endParaRPr>
                    </a:p>
                  </a:txBody>
                  <a:tcPr marL="8910" marR="8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4316">
                <a:tc gridSpan="2">
                  <a:txBody>
                    <a:bodyPr/>
                    <a:lstStyle/>
                    <a:p>
                      <a:pPr>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6">
                  <a:txBody>
                    <a:bodyPr/>
                    <a:lstStyle/>
                    <a:p>
                      <a:pPr>
                        <a:lnSpc>
                          <a:spcPct val="115000"/>
                        </a:lnSpc>
                        <a:spcAft>
                          <a:spcPts val="0"/>
                        </a:spcAft>
                      </a:pPr>
                      <a:r>
                        <a:rPr lang="tr-TR" sz="1000">
                          <a:solidFill>
                            <a:srgbClr val="000000"/>
                          </a:solidFill>
                          <a:latin typeface="Times New Roman"/>
                          <a:ea typeface="Times New Roman"/>
                          <a:cs typeface="Times New Roman"/>
                        </a:rPr>
                        <a:t>Ortaya çıkarılan ve tanımlanan kültürel değerlerin sayısındaki artış</a:t>
                      </a:r>
                      <a:endParaRPr lang="tr-TR" sz="1000">
                        <a:latin typeface="Calibri"/>
                        <a:ea typeface="Calibri"/>
                        <a:cs typeface="Times New Roman"/>
                      </a:endParaRPr>
                    </a:p>
                  </a:txBody>
                  <a:tcPr marL="8910" marR="89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2158">
                <a:tc gridSpan="2">
                  <a:txBody>
                    <a:bodyPr/>
                    <a:lstStyle/>
                    <a:p>
                      <a:pPr>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6">
                  <a:txBody>
                    <a:bodyPr/>
                    <a:lstStyle/>
                    <a:p>
                      <a:pP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84316">
                <a:tc gridSpan="4">
                  <a:txBody>
                    <a:bodyPr/>
                    <a:lstStyle/>
                    <a:p>
                      <a:pPr>
                        <a:lnSpc>
                          <a:spcPct val="115000"/>
                        </a:lnSpc>
                        <a:spcAft>
                          <a:spcPts val="0"/>
                        </a:spcAft>
                      </a:pPr>
                      <a:r>
                        <a:rPr lang="tr-TR" sz="1000" b="1">
                          <a:solidFill>
                            <a:srgbClr val="000000"/>
                          </a:solidFill>
                          <a:latin typeface="Times New Roman"/>
                          <a:ea typeface="Times New Roman"/>
                          <a:cs typeface="Times New Roman"/>
                        </a:rPr>
                        <a:t>Performans Göstergeleri.</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hMerge="1">
                  <a:txBody>
                    <a:bodyPr/>
                    <a:lstStyle/>
                    <a:p>
                      <a:pPr algn="ctr">
                        <a:lnSpc>
                          <a:spcPct val="115000"/>
                        </a:lnSpc>
                        <a:spcAft>
                          <a:spcPts val="0"/>
                        </a:spcAft>
                      </a:pP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2">
                  <a:txBody>
                    <a:bodyPr/>
                    <a:lstStyle/>
                    <a:p>
                      <a:pPr algn="ctr">
                        <a:lnSpc>
                          <a:spcPct val="115000"/>
                        </a:lnSpc>
                        <a:spcAft>
                          <a:spcPts val="0"/>
                        </a:spcAft>
                      </a:pPr>
                      <a:r>
                        <a:rPr lang="tr-TR" sz="1000" b="1">
                          <a:solidFill>
                            <a:srgbClr val="000000"/>
                          </a:solidFill>
                          <a:latin typeface="Calibri"/>
                          <a:ea typeface="Times New Roman"/>
                          <a:cs typeface="Calibri"/>
                        </a:rPr>
                        <a:t>(t-1)</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pPr algn="ctr">
                        <a:lnSpc>
                          <a:spcPct val="115000"/>
                        </a:lnSpc>
                        <a:spcAft>
                          <a:spcPts val="0"/>
                        </a:spcAft>
                      </a:pPr>
                      <a:endParaRPr lang="tr-TR" sz="2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Calibri"/>
                          <a:ea typeface="Times New Roman"/>
                          <a:cs typeface="Calibri"/>
                        </a:rPr>
                        <a:t>(t)</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Calibri"/>
                          <a:ea typeface="Times New Roman"/>
                          <a:cs typeface="Calibri"/>
                        </a:rPr>
                        <a:t>(t+1)</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537287">
                <a:tc>
                  <a:txBody>
                    <a:bodyPr/>
                    <a:lstStyle/>
                    <a:p>
                      <a:pPr algn="ctr">
                        <a:lnSpc>
                          <a:spcPct val="115000"/>
                        </a:lnSpc>
                        <a:spcAft>
                          <a:spcPts val="0"/>
                        </a:spcAft>
                      </a:pPr>
                      <a:r>
                        <a:rPr lang="tr-TR" sz="1000" dirty="0">
                          <a:solidFill>
                            <a:srgbClr val="000000"/>
                          </a:solidFill>
                          <a:latin typeface="Calibri"/>
                          <a:ea typeface="Times New Roman"/>
                          <a:cs typeface="Calibri"/>
                        </a:rPr>
                        <a:t>1</a:t>
                      </a:r>
                      <a:endParaRPr lang="tr-TR" sz="1000" dirty="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tr-TR" sz="1000">
                          <a:solidFill>
                            <a:srgbClr val="000000"/>
                          </a:solidFill>
                          <a:latin typeface="Times New Roman"/>
                          <a:ea typeface="Times New Roman"/>
                          <a:cs typeface="Times New Roman"/>
                        </a:rPr>
                        <a:t>Kültürel miras ve turizm hazırlanması ve güncellenmesi.</a:t>
                      </a:r>
                      <a:endParaRPr lang="tr-TR" sz="1000">
                        <a:latin typeface="Calibri"/>
                        <a:ea typeface="Calibri"/>
                        <a:cs typeface="Times New Roman"/>
                      </a:endParaRPr>
                    </a:p>
                  </a:txBody>
                  <a:tcPr marL="8910" marR="89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nSpc>
                          <a:spcPct val="115000"/>
                        </a:lnSpc>
                        <a:spcAft>
                          <a:spcPts val="0"/>
                        </a:spcAft>
                      </a:pP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b="1">
                          <a:solidFill>
                            <a:srgbClr val="000000"/>
                          </a:solidFill>
                          <a:latin typeface="Calibri"/>
                          <a:ea typeface="Times New Roman"/>
                          <a:cs typeface="Calibri"/>
                        </a:rPr>
                        <a:t> </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2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tr-TR" sz="1000">
                        <a:latin typeface="Calibri"/>
                        <a:ea typeface="Times New Roman"/>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45">
                <a:tc gridSpan="8">
                  <a:txBody>
                    <a:bodyPr/>
                    <a:lstStyle/>
                    <a:p>
                      <a:pPr>
                        <a:lnSpc>
                          <a:spcPct val="115000"/>
                        </a:lnSpc>
                        <a:spcAft>
                          <a:spcPts val="0"/>
                        </a:spcAft>
                      </a:pPr>
                      <a:r>
                        <a:rPr lang="tr-TR" sz="1000" b="1" dirty="0">
                          <a:solidFill>
                            <a:srgbClr val="000000"/>
                          </a:solidFill>
                          <a:latin typeface="Times New Roman"/>
                          <a:ea typeface="Times New Roman"/>
                          <a:cs typeface="Times New Roman"/>
                        </a:rPr>
                        <a:t>Açıklamalar:</a:t>
                      </a:r>
                      <a:r>
                        <a:rPr lang="tr-TR" sz="1000" dirty="0">
                          <a:solidFill>
                            <a:srgbClr val="000000"/>
                          </a:solidFill>
                          <a:latin typeface="Times New Roman"/>
                          <a:ea typeface="Times New Roman"/>
                          <a:cs typeface="Times New Roman"/>
                        </a:rPr>
                        <a:t>Plan döneminde kültürel miras ve turizm envanterinin hazırlanması veya mevcut envanterin güncellenmesi. </a:t>
                      </a:r>
                      <a:endParaRPr lang="tr-TR" sz="1000" dirty="0">
                        <a:latin typeface="Calibri"/>
                        <a:ea typeface="Calibri"/>
                        <a:cs typeface="Times New Roman"/>
                      </a:endParaRPr>
                    </a:p>
                  </a:txBody>
                  <a:tcPr marL="8910" marR="89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82061">
                <a:tc>
                  <a:txBody>
                    <a:bodyPr/>
                    <a:lstStyle/>
                    <a:p>
                      <a:pPr algn="ctr">
                        <a:lnSpc>
                          <a:spcPct val="115000"/>
                        </a:lnSpc>
                        <a:spcAft>
                          <a:spcPts val="0"/>
                        </a:spcAft>
                      </a:pPr>
                      <a:r>
                        <a:rPr lang="tr-TR" sz="1000" dirty="0">
                          <a:solidFill>
                            <a:srgbClr val="000000"/>
                          </a:solidFill>
                          <a:latin typeface="Calibri"/>
                          <a:ea typeface="Times New Roman"/>
                          <a:cs typeface="Calibri"/>
                        </a:rPr>
                        <a:t>2</a:t>
                      </a:r>
                      <a:endParaRPr lang="tr-TR" sz="1000" dirty="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tr-TR" sz="1000">
                          <a:solidFill>
                            <a:srgbClr val="000000"/>
                          </a:solidFill>
                          <a:latin typeface="Times New Roman"/>
                          <a:ea typeface="Times New Roman"/>
                          <a:cs typeface="Times New Roman"/>
                        </a:rPr>
                        <a:t>Koruma Amaçlı İmar Planı.</a:t>
                      </a:r>
                      <a:endParaRPr lang="tr-TR" sz="1000">
                        <a:latin typeface="Calibri"/>
                        <a:ea typeface="Calibri"/>
                        <a:cs typeface="Times New Roman"/>
                      </a:endParaRPr>
                    </a:p>
                  </a:txBody>
                  <a:tcPr marL="8910" marR="89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nSpc>
                          <a:spcPct val="115000"/>
                        </a:lnSpc>
                        <a:spcAft>
                          <a:spcPts val="0"/>
                        </a:spcAft>
                      </a:pP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b="1">
                          <a:solidFill>
                            <a:srgbClr val="000000"/>
                          </a:solidFill>
                          <a:latin typeface="Calibri"/>
                          <a:ea typeface="Times New Roman"/>
                          <a:cs typeface="Calibri"/>
                        </a:rPr>
                        <a:t> </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645">
                <a:tc gridSpan="8">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Plan döneminde koruma amaçlı imar planının hazırlanması (Erzincan sit alanlarının tamamı) sağlanacaktır.</a:t>
                      </a:r>
                      <a:endParaRPr lang="tr-TR" sz="1000">
                        <a:latin typeface="Calibri"/>
                        <a:ea typeface="Calibri"/>
                        <a:cs typeface="Times New Roman"/>
                      </a:endParaRPr>
                    </a:p>
                  </a:txBody>
                  <a:tcPr marL="8910" marR="89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0096">
                <a:tc rowSpan="2" gridSpan="3">
                  <a:txBody>
                    <a:bodyPr/>
                    <a:lstStyle/>
                    <a:p>
                      <a:pPr>
                        <a:lnSpc>
                          <a:spcPct val="115000"/>
                        </a:lnSpc>
                        <a:spcAft>
                          <a:spcPts val="0"/>
                        </a:spcAft>
                      </a:pPr>
                      <a:r>
                        <a:rPr lang="tr-TR" sz="1000" b="1">
                          <a:solidFill>
                            <a:srgbClr val="000000"/>
                          </a:solidFill>
                          <a:latin typeface="Times New Roman"/>
                          <a:ea typeface="Times New Roman"/>
                          <a:cs typeface="Times New Roman"/>
                        </a:rPr>
                        <a:t>Faaliyetler</a:t>
                      </a:r>
                      <a:endParaRPr lang="tr-TR" sz="1000">
                        <a:latin typeface="Calibri"/>
                        <a:ea typeface="Calibri"/>
                        <a:cs typeface="Times New Roman"/>
                      </a:endParaRPr>
                    </a:p>
                  </a:txBody>
                  <a:tcPr marL="8910" marR="89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rowSpan="2" hMerge="1">
                  <a:txBody>
                    <a:bodyPr/>
                    <a:lstStyle/>
                    <a:p>
                      <a:endParaRPr lang="tr-TR"/>
                    </a:p>
                  </a:txBody>
                  <a:tcPr/>
                </a:tc>
                <a:tc gridSpan="5">
                  <a:txBody>
                    <a:bodyPr/>
                    <a:lstStyle/>
                    <a:p>
                      <a:pPr algn="ctr">
                        <a:lnSpc>
                          <a:spcPct val="115000"/>
                        </a:lnSpc>
                        <a:spcAft>
                          <a:spcPts val="0"/>
                        </a:spcAft>
                      </a:pPr>
                      <a:r>
                        <a:rPr lang="tr-TR" sz="1000" b="1">
                          <a:solidFill>
                            <a:srgbClr val="000000"/>
                          </a:solidFill>
                          <a:latin typeface="Calibri"/>
                          <a:ea typeface="Times New Roman"/>
                          <a:cs typeface="Calibri"/>
                        </a:rPr>
                        <a:t>Kaynak İhtiyacı (t+1)-(TL)</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6966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Calibri"/>
                          <a:ea typeface="Times New Roman"/>
                          <a:cs typeface="Calibri"/>
                        </a:rPr>
                        <a:t>Bütçe </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Calibri"/>
                          <a:ea typeface="Times New Roman"/>
                          <a:cs typeface="Calibri"/>
                        </a:rPr>
                        <a:t>Bütçe Dışı </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a:txBody>
                    <a:bodyPr/>
                    <a:lstStyle/>
                    <a:p>
                      <a:pPr algn="ctr">
                        <a:lnSpc>
                          <a:spcPct val="115000"/>
                        </a:lnSpc>
                        <a:spcAft>
                          <a:spcPts val="0"/>
                        </a:spcAft>
                      </a:pPr>
                      <a:r>
                        <a:rPr lang="tr-TR" sz="1000" b="1">
                          <a:solidFill>
                            <a:srgbClr val="000000"/>
                          </a:solidFill>
                          <a:latin typeface="Calibri"/>
                          <a:ea typeface="Times New Roman"/>
                          <a:cs typeface="Calibri"/>
                        </a:rPr>
                        <a:t>Toplam</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509218">
                <a:tc>
                  <a:txBody>
                    <a:bodyPr/>
                    <a:lstStyle/>
                    <a:p>
                      <a:pPr algn="ctr">
                        <a:lnSpc>
                          <a:spcPct val="115000"/>
                        </a:lnSpc>
                        <a:spcAft>
                          <a:spcPts val="0"/>
                        </a:spcAft>
                      </a:pPr>
                      <a:r>
                        <a:rPr lang="tr-TR" sz="1000" b="1">
                          <a:solidFill>
                            <a:srgbClr val="000000"/>
                          </a:solidFill>
                          <a:latin typeface="Times New Roman"/>
                          <a:ea typeface="Times New Roman"/>
                          <a:cs typeface="Times New Roman"/>
                        </a:rPr>
                        <a:t>1</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Kültürel miras ve turizm hazırlanması ve mevcut envanterin güncellenmesi.</a:t>
                      </a:r>
                      <a:endParaRPr lang="tr-TR" sz="1000">
                        <a:latin typeface="Calibri"/>
                        <a:ea typeface="Calibri"/>
                        <a:cs typeface="Times New Roman"/>
                      </a:endParaRPr>
                    </a:p>
                  </a:txBody>
                  <a:tcPr marL="8910" marR="89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Times New Roman"/>
                          <a:ea typeface="Times New Roman"/>
                          <a:cs typeface="Times New Roman"/>
                        </a:rPr>
                        <a:t>250.000,00</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0</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250.000,00</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740">
                <a:tc>
                  <a:txBody>
                    <a:bodyPr/>
                    <a:lstStyle/>
                    <a:p>
                      <a:pPr algn="ctr">
                        <a:lnSpc>
                          <a:spcPct val="115000"/>
                        </a:lnSpc>
                        <a:spcAft>
                          <a:spcPts val="0"/>
                        </a:spcAft>
                      </a:pPr>
                      <a:r>
                        <a:rPr lang="tr-TR" sz="1000" b="1">
                          <a:solidFill>
                            <a:srgbClr val="000000"/>
                          </a:solidFill>
                          <a:latin typeface="Times New Roman"/>
                          <a:ea typeface="Times New Roman"/>
                          <a:cs typeface="Times New Roman"/>
                        </a:rPr>
                        <a:t>2</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Koruma amaçlı imar planının hazırlanması</a:t>
                      </a:r>
                      <a:endParaRPr lang="tr-TR" sz="1000">
                        <a:latin typeface="Calibri"/>
                        <a:ea typeface="Calibri"/>
                        <a:cs typeface="Times New Roman"/>
                      </a:endParaRPr>
                    </a:p>
                  </a:txBody>
                  <a:tcPr marL="8910" marR="89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Times New Roman"/>
                          <a:ea typeface="Times New Roman"/>
                          <a:cs typeface="Times New Roman"/>
                        </a:rPr>
                        <a:t>200.000,00</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0</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200.000,00</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158">
                <a:tc gridSpan="3">
                  <a:txBody>
                    <a:bodyPr/>
                    <a:lstStyle/>
                    <a:p>
                      <a:pPr>
                        <a:lnSpc>
                          <a:spcPct val="115000"/>
                        </a:lnSpc>
                        <a:spcAft>
                          <a:spcPts val="0"/>
                        </a:spcAft>
                      </a:pPr>
                      <a:r>
                        <a:rPr lang="tr-TR" sz="1000" b="1">
                          <a:solidFill>
                            <a:srgbClr val="000000"/>
                          </a:solidFill>
                          <a:latin typeface="Times New Roman"/>
                          <a:ea typeface="Times New Roman"/>
                          <a:cs typeface="Times New Roman"/>
                        </a:rPr>
                        <a:t>Genel Toplam</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Times New Roman"/>
                          <a:ea typeface="Times New Roman"/>
                          <a:cs typeface="Times New Roman"/>
                        </a:rPr>
                        <a:t>450.000,00</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0</a:t>
                      </a:r>
                      <a:endParaRPr lang="tr-TR" sz="100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450.000,00</a:t>
                      </a:r>
                      <a:endParaRPr lang="tr-TR" sz="1000" dirty="0">
                        <a:latin typeface="Calibri"/>
                        <a:ea typeface="Calibri"/>
                        <a:cs typeface="Times New Roman"/>
                      </a:endParaRPr>
                    </a:p>
                  </a:txBody>
                  <a:tcPr marL="8910" marR="89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120833" name="Rectangle 1"/>
          <p:cNvSpPr>
            <a:spLocks noChangeArrowheads="1"/>
          </p:cNvSpPr>
          <p:nvPr/>
        </p:nvSpPr>
        <p:spPr bwMode="auto">
          <a:xfrm>
            <a:off x="0" y="0"/>
            <a:ext cx="7562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3 Tablo"/>
          <p:cNvGraphicFramePr>
            <a:graphicFrameLocks noGrp="1"/>
          </p:cNvGraphicFramePr>
          <p:nvPr/>
        </p:nvGraphicFramePr>
        <p:xfrm>
          <a:off x="1045121" y="5204618"/>
          <a:ext cx="5736700" cy="4248928"/>
        </p:xfrm>
        <a:graphic>
          <a:graphicData uri="http://schemas.openxmlformats.org/drawingml/2006/table">
            <a:tbl>
              <a:tblPr/>
              <a:tblGrid>
                <a:gridCol w="1807610"/>
                <a:gridCol w="214314"/>
                <a:gridCol w="1214446"/>
                <a:gridCol w="285752"/>
                <a:gridCol w="357190"/>
                <a:gridCol w="285752"/>
                <a:gridCol w="428628"/>
                <a:gridCol w="1143008"/>
              </a:tblGrid>
              <a:tr h="37152">
                <a:tc gridSpan="8">
                  <a:txBody>
                    <a:bodyPr/>
                    <a:lstStyle/>
                    <a:p>
                      <a:pPr algn="ctr">
                        <a:lnSpc>
                          <a:spcPct val="115000"/>
                        </a:lnSpc>
                        <a:spcAft>
                          <a:spcPts val="0"/>
                        </a:spcAft>
                      </a:pPr>
                      <a:r>
                        <a:rPr lang="tr-TR" sz="1200" b="1" dirty="0">
                          <a:solidFill>
                            <a:srgbClr val="000000"/>
                          </a:solidFill>
                          <a:latin typeface="Calibri"/>
                          <a:ea typeface="Times New Roman"/>
                          <a:cs typeface="Calibri"/>
                        </a:rPr>
                        <a:t>PERFORMANS HEDEFİ TABLOSU</a:t>
                      </a:r>
                      <a:endParaRPr lang="tr-TR" sz="1200" dirty="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45997">
                <a:tc gridSpan="2">
                  <a:txBody>
                    <a:bodyPr/>
                    <a:lstStyle/>
                    <a:p>
                      <a:pPr>
                        <a:lnSpc>
                          <a:spcPct val="115000"/>
                        </a:lnSpc>
                        <a:spcAft>
                          <a:spcPts val="0"/>
                        </a:spcAft>
                      </a:pPr>
                      <a:r>
                        <a:rPr lang="tr-TR" sz="1000" b="1">
                          <a:latin typeface="Times New Roman"/>
                          <a:ea typeface="Times New Roman"/>
                          <a:cs typeface="Times New Roman"/>
                        </a:rPr>
                        <a:t>İdarenin Adı</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6">
                  <a:txBody>
                    <a:bodyPr/>
                    <a:lstStyle/>
                    <a:p>
                      <a:pPr>
                        <a:lnSpc>
                          <a:spcPct val="115000"/>
                        </a:lnSpc>
                        <a:spcAft>
                          <a:spcPts val="0"/>
                        </a:spcAft>
                      </a:pPr>
                      <a:r>
                        <a:rPr lang="tr-TR" sz="1000">
                          <a:solidFill>
                            <a:srgbClr val="000000"/>
                          </a:solidFill>
                          <a:latin typeface="Times New Roman"/>
                          <a:ea typeface="Times New Roman"/>
                          <a:cs typeface="Times New Roman"/>
                        </a:rPr>
                        <a:t>İl Kültür ve Turizm Müdürlüğü</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1995">
                <a:tc gridSpan="2">
                  <a:txBody>
                    <a:bodyPr/>
                    <a:lstStyle/>
                    <a:p>
                      <a:pPr>
                        <a:lnSpc>
                          <a:spcPct val="115000"/>
                        </a:lnSpc>
                        <a:spcAft>
                          <a:spcPts val="0"/>
                        </a:spcAft>
                      </a:pPr>
                      <a:r>
                        <a:rPr lang="tr-TR" sz="1000" b="1" dirty="0" smtClean="0">
                          <a:solidFill>
                            <a:srgbClr val="000000"/>
                          </a:solidFill>
                          <a:latin typeface="Times New Roman"/>
                          <a:ea typeface="Times New Roman"/>
                          <a:cs typeface="Times New Roman"/>
                        </a:rPr>
                        <a:t>Stratejik </a:t>
                      </a:r>
                      <a:r>
                        <a:rPr lang="tr-TR" sz="1000" b="1" dirty="0">
                          <a:solidFill>
                            <a:srgbClr val="000000"/>
                          </a:solidFill>
                          <a:latin typeface="Times New Roman"/>
                          <a:ea typeface="Times New Roman"/>
                          <a:cs typeface="Times New Roman"/>
                        </a:rPr>
                        <a:t>Amaç 1</a:t>
                      </a:r>
                      <a:endParaRPr lang="tr-TR" sz="1000" dirty="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6">
                  <a:txBody>
                    <a:bodyPr/>
                    <a:lstStyle/>
                    <a:p>
                      <a:pPr>
                        <a:lnSpc>
                          <a:spcPct val="115000"/>
                        </a:lnSpc>
                        <a:spcAft>
                          <a:spcPts val="0"/>
                        </a:spcAft>
                      </a:pPr>
                      <a:r>
                        <a:rPr lang="tr-TR" sz="1000">
                          <a:solidFill>
                            <a:srgbClr val="000000"/>
                          </a:solidFill>
                          <a:latin typeface="Times New Roman"/>
                          <a:ea typeface="Times New Roman"/>
                          <a:cs typeface="Times New Roman"/>
                        </a:rPr>
                        <a:t>Kültür Varlıklarını açığa çıkarmak varlık ve değerlerini koruyarak sürdürülebilirliklerini sağlamak amacı ile gerekli kazı çalışmaları ile bakım onarım ve restorasyon faaliyetleri yürütülecektir.</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062">
                <a:tc gridSpan="2">
                  <a:txBody>
                    <a:bodyPr/>
                    <a:lstStyle/>
                    <a:p>
                      <a:pPr>
                        <a:lnSpc>
                          <a:spcPct val="115000"/>
                        </a:lnSpc>
                        <a:spcAft>
                          <a:spcPts val="0"/>
                        </a:spcAft>
                      </a:pPr>
                      <a:r>
                        <a:rPr lang="tr-TR" sz="1000" b="1">
                          <a:latin typeface="Times New Roman"/>
                          <a:ea typeface="Times New Roman"/>
                          <a:cs typeface="Times New Roman"/>
                        </a:rPr>
                        <a:t>Hedef 1.2</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6">
                  <a:txBody>
                    <a:bodyPr/>
                    <a:lstStyle/>
                    <a:p>
                      <a:pPr>
                        <a:lnSpc>
                          <a:spcPct val="115000"/>
                        </a:lnSpc>
                        <a:spcAft>
                          <a:spcPts val="0"/>
                        </a:spcAft>
                      </a:pPr>
                      <a:r>
                        <a:rPr lang="tr-TR" sz="1000">
                          <a:solidFill>
                            <a:srgbClr val="000000"/>
                          </a:solidFill>
                          <a:latin typeface="Times New Roman"/>
                          <a:ea typeface="Times New Roman"/>
                          <a:cs typeface="Times New Roman"/>
                        </a:rPr>
                        <a:t>Plan döneminde Erzincan genelinde İki adet kazı çalışması yapılacaktır.</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062">
                <a:tc gridSpan="2">
                  <a:txBody>
                    <a:bodyPr/>
                    <a:lstStyle/>
                    <a:p>
                      <a:pPr>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6">
                  <a:txBody>
                    <a:bodyPr/>
                    <a:lstStyle/>
                    <a:p>
                      <a:pPr>
                        <a:lnSpc>
                          <a:spcPct val="115000"/>
                        </a:lnSpc>
                        <a:spcAft>
                          <a:spcPts val="0"/>
                        </a:spcAft>
                      </a:pPr>
                      <a:r>
                        <a:rPr lang="tr-TR" sz="1000">
                          <a:solidFill>
                            <a:srgbClr val="000000"/>
                          </a:solidFill>
                          <a:latin typeface="Times New Roman"/>
                          <a:ea typeface="Times New Roman"/>
                          <a:cs typeface="Times New Roman"/>
                        </a:rPr>
                        <a:t>Ortaya çıkarılan tarihi eserlerin sayısındaki artış.</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062">
                <a:tc gridSpan="2">
                  <a:txBody>
                    <a:bodyPr/>
                    <a:lstStyle/>
                    <a:p>
                      <a:pPr>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6">
                  <a:txBody>
                    <a:bodyPr/>
                    <a:lstStyle/>
                    <a:p>
                      <a:pP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062">
                <a:tc gridSpan="3">
                  <a:txBody>
                    <a:bodyPr/>
                    <a:lstStyle/>
                    <a:p>
                      <a:pPr>
                        <a:lnSpc>
                          <a:spcPct val="115000"/>
                        </a:lnSpc>
                        <a:spcAft>
                          <a:spcPts val="0"/>
                        </a:spcAft>
                      </a:pPr>
                      <a:r>
                        <a:rPr lang="tr-TR" sz="1000" b="1">
                          <a:solidFill>
                            <a:srgbClr val="000000"/>
                          </a:solidFill>
                          <a:latin typeface="Calibri"/>
                          <a:ea typeface="Times New Roman"/>
                          <a:cs typeface="Calibri"/>
                        </a:rPr>
                        <a:t>Performans Göstergeleri.</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b="1">
                          <a:solidFill>
                            <a:srgbClr val="000000"/>
                          </a:solidFill>
                          <a:latin typeface="Calibri"/>
                          <a:ea typeface="Times New Roman"/>
                          <a:cs typeface="Calibri"/>
                        </a:rPr>
                        <a:t>(t-1)</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2">
                  <a:txBody>
                    <a:bodyPr/>
                    <a:lstStyle/>
                    <a:p>
                      <a:pPr algn="ctr">
                        <a:lnSpc>
                          <a:spcPct val="115000"/>
                        </a:lnSpc>
                        <a:spcAft>
                          <a:spcPts val="0"/>
                        </a:spcAft>
                      </a:pPr>
                      <a:r>
                        <a:rPr lang="tr-TR" sz="1000" b="1">
                          <a:solidFill>
                            <a:srgbClr val="000000"/>
                          </a:solidFill>
                          <a:latin typeface="Calibri"/>
                          <a:ea typeface="Times New Roman"/>
                          <a:cs typeface="Calibri"/>
                        </a:rPr>
                        <a:t>(t)</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Calibri"/>
                          <a:ea typeface="Times New Roman"/>
                          <a:cs typeface="Calibri"/>
                        </a:rPr>
                        <a:t>(t+1)</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r>
              <a:tr h="358156">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Altıntepe'de ortaya çıkarılan tarihi eser sayısı.</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35</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0</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104166">
                <a:tc gridSpan="8">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2020 Yılı için  Altıntepe Urartu Kalesindeki bilimsel ve arkeolojik kazı çalışmalarının sürdürülmesi planlanmaktadır. 2019 Yılı içerisinde kazı başkanı Prof. Dr. Mehmet KARAOSMANOĞLU tarafından yapılacağı ifade edilmiştir. kazılar devam ettirilecektir.</a:t>
                      </a:r>
                      <a:endParaRPr lang="tr-TR" sz="1000">
                        <a:latin typeface="Calibri"/>
                        <a:ea typeface="Calibri"/>
                        <a:cs typeface="Times New Roman"/>
                      </a:endParaRPr>
                    </a:p>
                  </a:txBody>
                  <a:tcPr marL="8256" marR="8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1476">
                <a:tc>
                  <a:txBody>
                    <a:bodyPr/>
                    <a:lstStyle/>
                    <a:p>
                      <a:pPr algn="ctr">
                        <a:lnSpc>
                          <a:spcPct val="115000"/>
                        </a:lnSpc>
                        <a:spcAft>
                          <a:spcPts val="0"/>
                        </a:spcAft>
                      </a:pPr>
                      <a:r>
                        <a:rPr lang="tr-TR" sz="1000">
                          <a:solidFill>
                            <a:srgbClr val="000000"/>
                          </a:solidFill>
                          <a:latin typeface="Times New Roman"/>
                          <a:ea typeface="Times New Roman"/>
                          <a:cs typeface="Times New Roman"/>
                        </a:rPr>
                        <a:t>2</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Kemah Kalesinde ortaya çıkarılan tarihi eser sayısı.</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19</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0</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2552">
                <a:tc gridSpan="8">
                  <a:txBody>
                    <a:bodyPr/>
                    <a:lstStyle/>
                    <a:p>
                      <a:pPr>
                        <a:lnSpc>
                          <a:spcPct val="115000"/>
                        </a:lnSpc>
                        <a:spcAft>
                          <a:spcPts val="0"/>
                        </a:spcAft>
                      </a:pPr>
                      <a:r>
                        <a:rPr lang="tr-TR" sz="1000" b="1">
                          <a:solidFill>
                            <a:srgbClr val="000000"/>
                          </a:solidFill>
                          <a:latin typeface="Times New Roman"/>
                          <a:ea typeface="Times New Roman"/>
                          <a:cs typeface="Times New Roman"/>
                        </a:rPr>
                        <a:t>Açıklamalar: </a:t>
                      </a:r>
                      <a:r>
                        <a:rPr lang="tr-TR" sz="1000">
                          <a:solidFill>
                            <a:srgbClr val="000000"/>
                          </a:solidFill>
                          <a:latin typeface="Times New Roman"/>
                          <a:ea typeface="Times New Roman"/>
                          <a:cs typeface="Times New Roman"/>
                        </a:rPr>
                        <a:t>Kemah Kalesinde bilimsel kazılar devam ettirilecektir.</a:t>
                      </a:r>
                      <a:endParaRPr lang="tr-TR" sz="1000">
                        <a:latin typeface="Calibri"/>
                        <a:ea typeface="Calibri"/>
                        <a:cs typeface="Times New Roman"/>
                      </a:endParaRPr>
                    </a:p>
                  </a:txBody>
                  <a:tcPr marL="8256" marR="8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9062">
                <a:tc rowSpan="2" gridSpan="3">
                  <a:txBody>
                    <a:bodyPr/>
                    <a:lstStyle/>
                    <a:p>
                      <a:pPr>
                        <a:lnSpc>
                          <a:spcPct val="115000"/>
                        </a:lnSpc>
                        <a:spcAft>
                          <a:spcPts val="0"/>
                        </a:spcAft>
                      </a:pPr>
                      <a:r>
                        <a:rPr lang="tr-TR" sz="1000" b="1">
                          <a:solidFill>
                            <a:srgbClr val="000000"/>
                          </a:solidFill>
                          <a:latin typeface="Times New Roman"/>
                          <a:ea typeface="Times New Roman"/>
                          <a:cs typeface="Times New Roman"/>
                        </a:rPr>
                        <a:t>Faaliyetler</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rowSpan="2" hMerge="1">
                  <a:txBody>
                    <a:bodyPr/>
                    <a:lstStyle/>
                    <a:p>
                      <a:endParaRPr lang="tr-TR"/>
                    </a:p>
                  </a:txBody>
                  <a:tcPr/>
                </a:tc>
                <a:tc gridSpan="5">
                  <a:txBody>
                    <a:bodyPr/>
                    <a:lstStyle/>
                    <a:p>
                      <a:pPr algn="ctr">
                        <a:lnSpc>
                          <a:spcPct val="115000"/>
                        </a:lnSpc>
                        <a:spcAft>
                          <a:spcPts val="0"/>
                        </a:spcAft>
                      </a:pPr>
                      <a:r>
                        <a:rPr lang="tr-TR" sz="1000" b="1" dirty="0">
                          <a:solidFill>
                            <a:srgbClr val="000000"/>
                          </a:solidFill>
                          <a:latin typeface="Times New Roman"/>
                          <a:ea typeface="Times New Roman"/>
                          <a:cs typeface="Times New Roman"/>
                        </a:rPr>
                        <a:t>Kaynak İhtiyacı (t+1)-(TL)</a:t>
                      </a:r>
                      <a:endParaRPr lang="tr-TR" sz="1000" dirty="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7607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Times New Roman"/>
                          <a:ea typeface="Times New Roman"/>
                          <a:cs typeface="Times New Roman"/>
                        </a:rPr>
                        <a:t>Bütçe </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pPr algn="ctr">
                        <a:lnSpc>
                          <a:spcPct val="115000"/>
                        </a:lnSpc>
                        <a:spcAft>
                          <a:spcPts val="0"/>
                        </a:spcAft>
                      </a:pPr>
                      <a:endParaRPr lang="tr-TR" sz="1000" dirty="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2">
                  <a:txBody>
                    <a:bodyPr/>
                    <a:lstStyle/>
                    <a:p>
                      <a:pPr algn="ctr">
                        <a:lnSpc>
                          <a:spcPct val="115000"/>
                        </a:lnSpc>
                        <a:spcAft>
                          <a:spcPts val="0"/>
                        </a:spcAft>
                      </a:pPr>
                      <a:r>
                        <a:rPr lang="tr-TR" sz="1000" b="1" dirty="0">
                          <a:solidFill>
                            <a:srgbClr val="000000"/>
                          </a:solidFill>
                          <a:latin typeface="Times New Roman"/>
                          <a:ea typeface="Times New Roman"/>
                          <a:cs typeface="Times New Roman"/>
                        </a:rPr>
                        <a:t>Bütçe Dışı </a:t>
                      </a:r>
                      <a:endParaRPr lang="tr-TR" sz="1000" dirty="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pPr algn="ctr">
                        <a:lnSpc>
                          <a:spcPct val="115000"/>
                        </a:lnSpc>
                        <a:spcAft>
                          <a:spcPts val="0"/>
                        </a:spcAft>
                      </a:pPr>
                      <a:endParaRPr lang="tr-TR" sz="1000" dirty="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Toplam</a:t>
                      </a:r>
                      <a:endParaRPr lang="tr-TR" sz="1000" dirty="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12432">
                <a:tc>
                  <a:txBody>
                    <a:bodyPr/>
                    <a:lstStyle/>
                    <a:p>
                      <a:pPr algn="ctr">
                        <a:lnSpc>
                          <a:spcPct val="115000"/>
                        </a:lnSpc>
                        <a:spcAft>
                          <a:spcPts val="0"/>
                        </a:spcAft>
                      </a:pPr>
                      <a:r>
                        <a:rPr lang="tr-TR" sz="1000" b="1">
                          <a:solidFill>
                            <a:srgbClr val="000000"/>
                          </a:solidFill>
                          <a:latin typeface="Times New Roman"/>
                          <a:ea typeface="Times New Roman"/>
                          <a:cs typeface="Times New Roman"/>
                        </a:rPr>
                        <a:t>1</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Altıntepe Urartu Kalesi kazı çalışması yapımı</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150.000,00</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33.271,62</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latin typeface="Times New Roman"/>
                          <a:ea typeface="Times New Roman"/>
                          <a:cs typeface="Times New Roman"/>
                        </a:rPr>
                        <a:t>183.271,62</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214">
                <a:tc>
                  <a:txBody>
                    <a:bodyPr/>
                    <a:lstStyle/>
                    <a:p>
                      <a:pPr algn="ctr">
                        <a:lnSpc>
                          <a:spcPct val="115000"/>
                        </a:lnSpc>
                        <a:spcAft>
                          <a:spcPts val="0"/>
                        </a:spcAft>
                      </a:pPr>
                      <a:r>
                        <a:rPr lang="tr-TR" sz="1000" b="1">
                          <a:solidFill>
                            <a:srgbClr val="000000"/>
                          </a:solidFill>
                          <a:latin typeface="Times New Roman"/>
                          <a:ea typeface="Times New Roman"/>
                          <a:cs typeface="Times New Roman"/>
                        </a:rPr>
                        <a:t>2</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Kemah Kalesi kazı çalışması yapımı</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150.000,00</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148.079,76</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latin typeface="Times New Roman"/>
                          <a:ea typeface="Times New Roman"/>
                          <a:cs typeface="Times New Roman"/>
                        </a:rPr>
                        <a:t>298.079,76</a:t>
                      </a:r>
                      <a:endParaRPr lang="tr-TR" sz="1000">
                        <a:latin typeface="Calibri"/>
                        <a:ea typeface="Calibri"/>
                        <a:cs typeface="Times New Roman"/>
                      </a:endParaRPr>
                    </a:p>
                  </a:txBody>
                  <a:tcPr marL="8256" marR="8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52">
                <a:tc gridSpan="3">
                  <a:txBody>
                    <a:bodyPr/>
                    <a:lstStyle/>
                    <a:p>
                      <a:pPr>
                        <a:lnSpc>
                          <a:spcPct val="115000"/>
                        </a:lnSpc>
                        <a:spcAft>
                          <a:spcPts val="0"/>
                        </a:spcAft>
                      </a:pPr>
                      <a:r>
                        <a:rPr lang="tr-TR" sz="1000" b="1" dirty="0">
                          <a:solidFill>
                            <a:srgbClr val="000000"/>
                          </a:solidFill>
                          <a:latin typeface="Times New Roman"/>
                          <a:ea typeface="Times New Roman"/>
                          <a:cs typeface="Times New Roman"/>
                        </a:rPr>
                        <a:t>Genel Toplam</a:t>
                      </a:r>
                      <a:endParaRPr lang="tr-TR" sz="1000" dirty="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300.000,00</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pPr algn="r">
                        <a:lnSpc>
                          <a:spcPct val="115000"/>
                        </a:lnSpc>
                        <a:spcAft>
                          <a:spcPts val="0"/>
                        </a:spcAft>
                      </a:pP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181.351,38</a:t>
                      </a:r>
                      <a:endParaRPr lang="tr-TR" sz="100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pPr algn="r">
                        <a:lnSpc>
                          <a:spcPct val="115000"/>
                        </a:lnSpc>
                        <a:spcAft>
                          <a:spcPts val="0"/>
                        </a:spcAft>
                      </a:pPr>
                      <a:endParaRPr lang="tr-TR" sz="1000" dirty="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481.351,38</a:t>
                      </a:r>
                      <a:endParaRPr lang="tr-TR" sz="1000" dirty="0">
                        <a:latin typeface="Calibri"/>
                        <a:ea typeface="Calibri"/>
                        <a:cs typeface="Times New Roman"/>
                      </a:endParaRPr>
                    </a:p>
                  </a:txBody>
                  <a:tcPr marL="8256" marR="82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
        <p:nvSpPr>
          <p:cNvPr id="120834" name="Rectangle 2"/>
          <p:cNvSpPr>
            <a:spLocks noChangeArrowheads="1"/>
          </p:cNvSpPr>
          <p:nvPr/>
        </p:nvSpPr>
        <p:spPr bwMode="auto">
          <a:xfrm>
            <a:off x="0" y="0"/>
            <a:ext cx="756285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r-TR"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o"/>
          <p:cNvGraphicFramePr>
            <a:graphicFrameLocks noGrp="1"/>
          </p:cNvGraphicFramePr>
          <p:nvPr/>
        </p:nvGraphicFramePr>
        <p:xfrm>
          <a:off x="685081" y="810990"/>
          <a:ext cx="6120680" cy="9148572"/>
        </p:xfrm>
        <a:graphic>
          <a:graphicData uri="http://schemas.openxmlformats.org/drawingml/2006/table">
            <a:tbl>
              <a:tblPr/>
              <a:tblGrid>
                <a:gridCol w="932900"/>
                <a:gridCol w="368822"/>
                <a:gridCol w="1938638"/>
                <a:gridCol w="216024"/>
                <a:gridCol w="144016"/>
                <a:gridCol w="360040"/>
                <a:gridCol w="288032"/>
                <a:gridCol w="276771"/>
                <a:gridCol w="371301"/>
                <a:gridCol w="1224136"/>
              </a:tblGrid>
              <a:tr h="0">
                <a:tc gridSpan="10">
                  <a:txBody>
                    <a:bodyPr/>
                    <a:lstStyle/>
                    <a:p>
                      <a:pPr algn="ctr">
                        <a:lnSpc>
                          <a:spcPct val="115000"/>
                        </a:lnSpc>
                        <a:spcAft>
                          <a:spcPts val="0"/>
                        </a:spcAft>
                      </a:pPr>
                      <a:r>
                        <a:rPr lang="tr-TR" sz="1200" b="1" dirty="0">
                          <a:solidFill>
                            <a:srgbClr val="000000"/>
                          </a:solidFill>
                          <a:latin typeface="Times New Roman"/>
                          <a:ea typeface="Times New Roman"/>
                          <a:cs typeface="Times New Roman"/>
                        </a:rPr>
                        <a:t>PERFORMANS HEDEFİ TABLOSU</a:t>
                      </a:r>
                      <a:endParaRPr lang="tr-TR" sz="1200" dirty="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latin typeface="Times New Roman"/>
                          <a:ea typeface="Times New Roman"/>
                          <a:cs typeface="Times New Roman"/>
                        </a:rPr>
                        <a:t>İdarenin Adı</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8">
                  <a:txBody>
                    <a:bodyPr/>
                    <a:lstStyle/>
                    <a:p>
                      <a:pPr>
                        <a:lnSpc>
                          <a:spcPct val="115000"/>
                        </a:lnSpc>
                        <a:spcAft>
                          <a:spcPts val="0"/>
                        </a:spcAft>
                      </a:pPr>
                      <a:r>
                        <a:rPr lang="tr-TR" sz="1000">
                          <a:solidFill>
                            <a:srgbClr val="000000"/>
                          </a:solidFill>
                          <a:latin typeface="Times New Roman"/>
                          <a:ea typeface="Times New Roman"/>
                          <a:cs typeface="Times New Roman"/>
                        </a:rPr>
                        <a:t>İl Kültür ve Turizm Müdürlüğü</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dirty="0" smtClean="0">
                          <a:solidFill>
                            <a:srgbClr val="000000"/>
                          </a:solidFill>
                          <a:latin typeface="Times New Roman"/>
                          <a:ea typeface="Times New Roman"/>
                          <a:cs typeface="Times New Roman"/>
                        </a:rPr>
                        <a:t>Stratejik </a:t>
                      </a:r>
                      <a:r>
                        <a:rPr lang="tr-TR" sz="1000" b="1" dirty="0">
                          <a:solidFill>
                            <a:srgbClr val="000000"/>
                          </a:solidFill>
                          <a:latin typeface="Times New Roman"/>
                          <a:ea typeface="Times New Roman"/>
                          <a:cs typeface="Times New Roman"/>
                        </a:rPr>
                        <a:t>Amaç 1 </a:t>
                      </a:r>
                      <a:endParaRPr lang="tr-TR" sz="1000" dirty="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8">
                  <a:txBody>
                    <a:bodyPr/>
                    <a:lstStyle/>
                    <a:p>
                      <a:pPr>
                        <a:lnSpc>
                          <a:spcPct val="115000"/>
                        </a:lnSpc>
                        <a:spcAft>
                          <a:spcPts val="0"/>
                        </a:spcAft>
                      </a:pPr>
                      <a:r>
                        <a:rPr lang="tr-TR" sz="1000">
                          <a:solidFill>
                            <a:srgbClr val="000000"/>
                          </a:solidFill>
                          <a:latin typeface="Times New Roman"/>
                          <a:ea typeface="Times New Roman"/>
                          <a:cs typeface="Times New Roman"/>
                        </a:rPr>
                        <a:t>Kültür varlıklarını açığa çıkarmak varlık ve değerlerini koruyarak sürdürülebilirliklerini sağlamak amacı ile gerekli kazı çalışmaları ile bakım onarım ve restorasyon faaliyetlerini yürütmek.</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latin typeface="Times New Roman"/>
                          <a:ea typeface="Times New Roman"/>
                          <a:cs typeface="Times New Roman"/>
                        </a:rPr>
                        <a:t>Hedef  1.3</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8">
                  <a:txBody>
                    <a:bodyPr/>
                    <a:lstStyle/>
                    <a:p>
                      <a:pPr>
                        <a:lnSpc>
                          <a:spcPct val="115000"/>
                        </a:lnSpc>
                        <a:spcAft>
                          <a:spcPts val="0"/>
                        </a:spcAft>
                      </a:pPr>
                      <a:r>
                        <a:rPr lang="tr-TR" sz="1000">
                          <a:solidFill>
                            <a:srgbClr val="000000"/>
                          </a:solidFill>
                          <a:latin typeface="Times New Roman"/>
                          <a:ea typeface="Times New Roman"/>
                          <a:cs typeface="Times New Roman"/>
                        </a:rPr>
                        <a:t>Plan döneminde 8 Adet tarihi yapının restorasyonu ve onarımı yapılacaktır.</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8">
                  <a:txBody>
                    <a:bodyPr/>
                    <a:lstStyle/>
                    <a:p>
                      <a:pPr>
                        <a:lnSpc>
                          <a:spcPct val="115000"/>
                        </a:lnSpc>
                        <a:spcAft>
                          <a:spcPts val="0"/>
                        </a:spcAft>
                      </a:pPr>
                      <a:r>
                        <a:rPr lang="tr-TR" sz="1000">
                          <a:solidFill>
                            <a:srgbClr val="000000"/>
                          </a:solidFill>
                          <a:latin typeface="Times New Roman"/>
                          <a:ea typeface="Times New Roman"/>
                          <a:cs typeface="Times New Roman"/>
                        </a:rPr>
                        <a:t>Korunan tarihi eser sayısındaki artış.</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8">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3">
                  <a:txBody>
                    <a:bodyPr/>
                    <a:lstStyle/>
                    <a:p>
                      <a:pPr>
                        <a:lnSpc>
                          <a:spcPct val="115000"/>
                        </a:lnSpc>
                        <a:spcAft>
                          <a:spcPts val="0"/>
                        </a:spcAft>
                      </a:pPr>
                      <a:r>
                        <a:rPr lang="tr-TR" sz="1000" b="1">
                          <a:solidFill>
                            <a:srgbClr val="000000"/>
                          </a:solidFill>
                          <a:latin typeface="Times New Roman"/>
                          <a:ea typeface="Times New Roman"/>
                          <a:cs typeface="Times New Roman"/>
                        </a:rPr>
                        <a:t>Performans Göstergeleri.</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gridSpan="3">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Times New Roman"/>
                          <a:ea typeface="Times New Roman"/>
                          <a:cs typeface="Times New Roman"/>
                        </a:rPr>
                        <a:t>(t)</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r>
              <a:tr h="82684">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Erzincan Kale Kapısı restorasyon ve onarım çalışmalarının tamamlanması.</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0">
                <a:tc gridSpan="10">
                  <a:txBody>
                    <a:bodyPr/>
                    <a:lstStyle/>
                    <a:p>
                      <a:pPr>
                        <a:lnSpc>
                          <a:spcPct val="115000"/>
                        </a:lnSpc>
                        <a:spcAft>
                          <a:spcPts val="0"/>
                        </a:spcAft>
                      </a:pPr>
                      <a:r>
                        <a:rPr lang="tr-TR" sz="1000">
                          <a:solidFill>
                            <a:srgbClr val="000000"/>
                          </a:solidFill>
                          <a:latin typeface="Times New Roman"/>
                          <a:ea typeface="Times New Roman"/>
                          <a:cs typeface="Times New Roman"/>
                        </a:rPr>
                        <a:t>Açıklamalar: Erzincan Kale Kapısı restorasyon ve onarımı yapılacaktır. </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7489">
                <a:tc>
                  <a:txBody>
                    <a:bodyPr/>
                    <a:lstStyle/>
                    <a:p>
                      <a:pPr algn="ctr">
                        <a:lnSpc>
                          <a:spcPct val="115000"/>
                        </a:lnSpc>
                        <a:spcAft>
                          <a:spcPts val="0"/>
                        </a:spcAft>
                      </a:pPr>
                      <a:r>
                        <a:rPr lang="tr-TR" sz="1000">
                          <a:solidFill>
                            <a:srgbClr val="000000"/>
                          </a:solidFill>
                          <a:latin typeface="Times New Roman"/>
                          <a:ea typeface="Times New Roman"/>
                          <a:cs typeface="Times New Roman"/>
                        </a:rPr>
                        <a:t>2</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tr-TR" sz="1000">
                          <a:solidFill>
                            <a:srgbClr val="000000"/>
                          </a:solidFill>
                          <a:latin typeface="Times New Roman"/>
                          <a:ea typeface="Times New Roman"/>
                          <a:cs typeface="Times New Roman"/>
                        </a:rPr>
                        <a:t>Nafizpaşa Hamamı kamulaştırma, restorasyon ve onarım çalışmalarının yapılması.</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nSpc>
                          <a:spcPct val="115000"/>
                        </a:lnSpc>
                        <a:spcAft>
                          <a:spcPts val="0"/>
                        </a:spcAft>
                      </a:pP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nSpc>
                          <a:spcPct val="115000"/>
                        </a:lnSpc>
                        <a:spcAft>
                          <a:spcPts val="0"/>
                        </a:spcAft>
                      </a:pP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10">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Nafizpaşa Hamamı kamulaştırma, restorasyon ve onarım çalışması yapılacaktır.</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0952">
                <a:tc>
                  <a:txBody>
                    <a:bodyPr/>
                    <a:lstStyle/>
                    <a:p>
                      <a:pPr algn="ctr">
                        <a:lnSpc>
                          <a:spcPct val="115000"/>
                        </a:lnSpc>
                        <a:spcAft>
                          <a:spcPts val="0"/>
                        </a:spcAft>
                      </a:pPr>
                      <a:r>
                        <a:rPr lang="tr-TR" sz="1000">
                          <a:solidFill>
                            <a:srgbClr val="000000"/>
                          </a:solidFill>
                          <a:latin typeface="Times New Roman"/>
                          <a:ea typeface="Times New Roman"/>
                          <a:cs typeface="Times New Roman"/>
                        </a:rPr>
                        <a:t>3</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Çayırlı Başköy Mezarlığı restorasyon ve onarım çalışmalarının tamamlanması.</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ct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pPr algn="ct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000"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1</a:t>
                      </a:r>
                      <a:endParaRPr lang="tr-TR" sz="1000" dirty="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10">
                  <a:txBody>
                    <a:bodyPr/>
                    <a:lstStyle/>
                    <a:p>
                      <a:pPr>
                        <a:lnSpc>
                          <a:spcPct val="115000"/>
                        </a:lnSpc>
                        <a:spcAft>
                          <a:spcPts val="0"/>
                        </a:spcAft>
                      </a:pPr>
                      <a:r>
                        <a:rPr lang="tr-TR" sz="1000" b="1">
                          <a:solidFill>
                            <a:srgbClr val="000000"/>
                          </a:solidFill>
                          <a:latin typeface="Times New Roman"/>
                          <a:ea typeface="Times New Roman"/>
                          <a:cs typeface="Times New Roman"/>
                        </a:rPr>
                        <a:t>Açıklamalar: </a:t>
                      </a:r>
                      <a:r>
                        <a:rPr lang="tr-TR" sz="1000">
                          <a:solidFill>
                            <a:srgbClr val="000000"/>
                          </a:solidFill>
                          <a:latin typeface="Times New Roman"/>
                          <a:ea typeface="Times New Roman"/>
                          <a:cs typeface="Times New Roman"/>
                        </a:rPr>
                        <a:t>Çayırlı Başköy Mezarlığı restorasyon ve onarım çalışmaları tamamlanacaktır.</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7489">
                <a:tc>
                  <a:txBody>
                    <a:bodyPr/>
                    <a:lstStyle/>
                    <a:p>
                      <a:pPr algn="ctr">
                        <a:lnSpc>
                          <a:spcPct val="115000"/>
                        </a:lnSpc>
                        <a:spcAft>
                          <a:spcPts val="0"/>
                        </a:spcAft>
                      </a:pPr>
                      <a:r>
                        <a:rPr lang="tr-TR" sz="1000">
                          <a:solidFill>
                            <a:srgbClr val="000000"/>
                          </a:solidFill>
                          <a:latin typeface="Times New Roman"/>
                          <a:ea typeface="Times New Roman"/>
                          <a:cs typeface="Times New Roman"/>
                        </a:rPr>
                        <a:t>4</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Kemaliye Mualla Poyraz Konukevi restorasyon ve onarım çalışmalarının tamamlanması.</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gn="ct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000"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tr-TR" sz="1000" dirty="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000"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1</a:t>
                      </a:r>
                      <a:endParaRPr lang="tr-TR" sz="1000" dirty="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10">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Kemaliye Mualla Poyraz Konukevi restorasyon ve onarım çalışmalarının tamamlanacaktır.</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7489">
                <a:tc>
                  <a:txBody>
                    <a:bodyPr/>
                    <a:lstStyle/>
                    <a:p>
                      <a:pPr algn="ctr">
                        <a:lnSpc>
                          <a:spcPct val="115000"/>
                        </a:lnSpc>
                        <a:spcAft>
                          <a:spcPts val="0"/>
                        </a:spcAft>
                      </a:pPr>
                      <a:r>
                        <a:rPr lang="tr-TR" sz="1000">
                          <a:solidFill>
                            <a:srgbClr val="000000"/>
                          </a:solidFill>
                          <a:latin typeface="Times New Roman"/>
                          <a:ea typeface="Times New Roman"/>
                          <a:cs typeface="Times New Roman"/>
                        </a:rPr>
                        <a:t>5</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Tercan Üçpınar Manastırı restorasyon ve çevre düzenlemesi çalışmalarının tamamlanması.</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gn="ct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10">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Tercan Üçpınar Manastırı restorasyon ve çevre düzenlemasi çalışmalarının tamamlanacaktır.</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7489">
                <a:tc>
                  <a:txBody>
                    <a:bodyPr/>
                    <a:lstStyle/>
                    <a:p>
                      <a:pPr algn="ctr">
                        <a:lnSpc>
                          <a:spcPct val="115000"/>
                        </a:lnSpc>
                        <a:spcAft>
                          <a:spcPts val="0"/>
                        </a:spcAft>
                      </a:pPr>
                      <a:r>
                        <a:rPr lang="tr-TR" sz="1000">
                          <a:solidFill>
                            <a:srgbClr val="000000"/>
                          </a:solidFill>
                          <a:latin typeface="Times New Roman"/>
                          <a:ea typeface="Times New Roman"/>
                          <a:cs typeface="Times New Roman"/>
                        </a:rPr>
                        <a:t>6</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Saztepe Kazı Çalışması, restorasyon ve çevre düzenlemesi çalımalarının tamamlanması.</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gn="ct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10">
                  <a:txBody>
                    <a:bodyPr/>
                    <a:lstStyle/>
                    <a:p>
                      <a:pPr>
                        <a:lnSpc>
                          <a:spcPct val="115000"/>
                        </a:lnSpc>
                        <a:spcAft>
                          <a:spcPts val="0"/>
                        </a:spcAft>
                      </a:pPr>
                      <a:r>
                        <a:rPr lang="tr-TR" sz="1000" b="1">
                          <a:solidFill>
                            <a:srgbClr val="000000"/>
                          </a:solidFill>
                          <a:latin typeface="Times New Roman"/>
                          <a:ea typeface="Times New Roman"/>
                          <a:cs typeface="Times New Roman"/>
                        </a:rPr>
                        <a:t>Açıklamalar: </a:t>
                      </a:r>
                      <a:r>
                        <a:rPr lang="tr-TR" sz="1000">
                          <a:solidFill>
                            <a:srgbClr val="000000"/>
                          </a:solidFill>
                          <a:latin typeface="Times New Roman"/>
                          <a:ea typeface="Times New Roman"/>
                          <a:cs typeface="Times New Roman"/>
                        </a:rPr>
                        <a:t>Saztepe Kazı Çalışması, restorasyon ve çevre düzenlemesi çalımalarının tamamlanacaktır.</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07489">
                <a:tc>
                  <a:txBody>
                    <a:bodyPr/>
                    <a:lstStyle/>
                    <a:p>
                      <a:pPr algn="ctr">
                        <a:lnSpc>
                          <a:spcPct val="115000"/>
                        </a:lnSpc>
                        <a:spcAft>
                          <a:spcPts val="0"/>
                        </a:spcAft>
                      </a:pPr>
                      <a:r>
                        <a:rPr lang="tr-TR" sz="1000">
                          <a:solidFill>
                            <a:srgbClr val="000000"/>
                          </a:solidFill>
                          <a:latin typeface="Times New Roman"/>
                          <a:ea typeface="Times New Roman"/>
                          <a:cs typeface="Times New Roman"/>
                        </a:rPr>
                        <a:t>7</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nSpc>
                          <a:spcPct val="115000"/>
                        </a:lnSpc>
                        <a:spcAft>
                          <a:spcPts val="0"/>
                        </a:spcAft>
                      </a:pPr>
                      <a:r>
                        <a:rPr lang="tr-TR" sz="1000">
                          <a:solidFill>
                            <a:srgbClr val="000000"/>
                          </a:solidFill>
                          <a:latin typeface="Times New Roman"/>
                          <a:ea typeface="Times New Roman"/>
                          <a:cs typeface="Times New Roman"/>
                        </a:rPr>
                        <a:t>Kemaliye Şahinler Köyü Tarihi Çeşme restorasyon ve onarım çalışmalarının tamamlanması.</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gn="ct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10">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Kemaliye Şahinler Köyü Tarihi Çeşme restorasyon ve onarım çalışmalarının tamamlanacaktır.</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99221">
                <a:tc>
                  <a:txBody>
                    <a:bodyPr/>
                    <a:lstStyle/>
                    <a:p>
                      <a:pPr algn="ctr">
                        <a:lnSpc>
                          <a:spcPct val="115000"/>
                        </a:lnSpc>
                        <a:spcAft>
                          <a:spcPts val="0"/>
                        </a:spcAft>
                      </a:pPr>
                      <a:r>
                        <a:rPr lang="tr-TR" sz="1000">
                          <a:solidFill>
                            <a:srgbClr val="000000"/>
                          </a:solidFill>
                          <a:latin typeface="Times New Roman"/>
                          <a:ea typeface="Times New Roman"/>
                          <a:cs typeface="Times New Roman"/>
                        </a:rPr>
                        <a:t>8</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Kemaliye Özkaymaz Konağı restorasyon ve onarım çalışmaları tamamlanması.</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4">
                  <a:txBody>
                    <a:bodyPr/>
                    <a:lstStyle/>
                    <a:p>
                      <a:pPr algn="ct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pPr algn="ctr">
                        <a:lnSpc>
                          <a:spcPct val="115000"/>
                        </a:lnSpc>
                        <a:spcAft>
                          <a:spcPts val="0"/>
                        </a:spcAft>
                      </a:pPr>
                      <a:endParaRPr lang="tr-TR" sz="1000" dirty="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tr-TR" sz="1000"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10">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Kemaliye Özkaymaz Konağı restorasyon ve onarım çalışmaları tamamlanacaktır.</a:t>
                      </a:r>
                      <a:endParaRPr lang="tr-TR" sz="1000">
                        <a:latin typeface="Calibri"/>
                        <a:ea typeface="Calibri"/>
                        <a:cs typeface="Times New Roman"/>
                      </a:endParaRPr>
                    </a:p>
                  </a:txBody>
                  <a:tcPr marL="2097" marR="20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rowSpan="2" gridSpan="3">
                  <a:txBody>
                    <a:bodyPr/>
                    <a:lstStyle/>
                    <a:p>
                      <a:pPr>
                        <a:lnSpc>
                          <a:spcPct val="115000"/>
                        </a:lnSpc>
                        <a:spcAft>
                          <a:spcPts val="0"/>
                        </a:spcAft>
                      </a:pPr>
                      <a:r>
                        <a:rPr lang="tr-TR" sz="1000">
                          <a:solidFill>
                            <a:srgbClr val="000000"/>
                          </a:solidFill>
                          <a:latin typeface="Times New Roman"/>
                          <a:ea typeface="Times New Roman"/>
                          <a:cs typeface="Times New Roman"/>
                        </a:rPr>
                        <a:t>Faaliyetler</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rowSpan="2" hMerge="1">
                  <a:txBody>
                    <a:bodyPr/>
                    <a:lstStyle/>
                    <a:p>
                      <a:endParaRPr lang="tr-TR"/>
                    </a:p>
                  </a:txBody>
                  <a:tcPr/>
                </a:tc>
                <a:tc gridSpan="7">
                  <a:txBody>
                    <a:bodyPr/>
                    <a:lstStyle/>
                    <a:p>
                      <a:pPr algn="ctr">
                        <a:lnSpc>
                          <a:spcPct val="115000"/>
                        </a:lnSpc>
                        <a:spcAft>
                          <a:spcPts val="0"/>
                        </a:spcAft>
                      </a:pPr>
                      <a:r>
                        <a:rPr lang="tr-TR" sz="1000">
                          <a:solidFill>
                            <a:srgbClr val="000000"/>
                          </a:solidFill>
                          <a:latin typeface="Times New Roman"/>
                          <a:ea typeface="Times New Roman"/>
                          <a:cs typeface="Times New Roman"/>
                        </a:rPr>
                        <a:t>Kaynak İhtiyacı (t+1)-(TL)</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3">
                  <a:txBody>
                    <a:bodyPr/>
                    <a:lstStyle/>
                    <a:p>
                      <a:pPr algn="ctr">
                        <a:lnSpc>
                          <a:spcPct val="115000"/>
                        </a:lnSpc>
                        <a:spcAft>
                          <a:spcPts val="0"/>
                        </a:spcAft>
                      </a:pPr>
                      <a:r>
                        <a:rPr lang="tr-TR" sz="1000">
                          <a:solidFill>
                            <a:srgbClr val="000000"/>
                          </a:solidFill>
                          <a:latin typeface="Times New Roman"/>
                          <a:ea typeface="Times New Roman"/>
                          <a:cs typeface="Times New Roman"/>
                        </a:rPr>
                        <a:t>Bütçe </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gridSpan="2">
                  <a:txBody>
                    <a:bodyPr/>
                    <a:lstStyle/>
                    <a:p>
                      <a:pPr algn="ctr">
                        <a:lnSpc>
                          <a:spcPct val="115000"/>
                        </a:lnSpc>
                        <a:spcAft>
                          <a:spcPts val="0"/>
                        </a:spcAft>
                      </a:pPr>
                      <a:r>
                        <a:rPr lang="tr-TR" sz="1000">
                          <a:solidFill>
                            <a:srgbClr val="000000"/>
                          </a:solidFill>
                          <a:latin typeface="Times New Roman"/>
                          <a:ea typeface="Times New Roman"/>
                          <a:cs typeface="Times New Roman"/>
                        </a:rPr>
                        <a:t>Bütçe Dışı </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2">
                  <a:txBody>
                    <a:bodyPr/>
                    <a:lstStyle/>
                    <a:p>
                      <a:pPr algn="ctr">
                        <a:lnSpc>
                          <a:spcPct val="115000"/>
                        </a:lnSpc>
                        <a:spcAft>
                          <a:spcPts val="0"/>
                        </a:spcAft>
                      </a:pPr>
                      <a:r>
                        <a:rPr lang="tr-TR" sz="1000">
                          <a:solidFill>
                            <a:srgbClr val="000000"/>
                          </a:solidFill>
                          <a:latin typeface="Times New Roman"/>
                          <a:ea typeface="Times New Roman"/>
                          <a:cs typeface="Times New Roman"/>
                        </a:rPr>
                        <a:t>Toplam</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r>
              <a:tr h="57879">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Erzincan Kale Kapısı restorasyon ve onarımı.</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Calibri"/>
                          <a:ea typeface="Times New Roman"/>
                          <a:cs typeface="Calibri"/>
                        </a:rPr>
                        <a:t>400.000,00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endParaRPr lang="tr-T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latin typeface="Times New Roman"/>
                          <a:ea typeface="Times New Roman"/>
                          <a:cs typeface="Times New Roman"/>
                        </a:rPr>
                        <a:t>400.000,00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90952">
                <a:tc>
                  <a:txBody>
                    <a:bodyPr/>
                    <a:lstStyle/>
                    <a:p>
                      <a:pPr algn="ctr">
                        <a:lnSpc>
                          <a:spcPct val="115000"/>
                        </a:lnSpc>
                        <a:spcAft>
                          <a:spcPts val="0"/>
                        </a:spcAft>
                      </a:pPr>
                      <a:r>
                        <a:rPr lang="tr-TR" sz="1000">
                          <a:solidFill>
                            <a:srgbClr val="000000"/>
                          </a:solidFill>
                          <a:latin typeface="Times New Roman"/>
                          <a:ea typeface="Times New Roman"/>
                          <a:cs typeface="Times New Roman"/>
                        </a:rPr>
                        <a:t>2</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Nafizpaşa Hamamı kamulaştırma, restorasyon ve onarımı.</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Calibri"/>
                          <a:ea typeface="Times New Roman"/>
                          <a:cs typeface="Calibri"/>
                        </a:rPr>
                        <a:t>1.100.000,00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endParaRPr lang="tr-T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latin typeface="Times New Roman"/>
                          <a:ea typeface="Times New Roman"/>
                          <a:cs typeface="Times New Roman"/>
                        </a:rPr>
                        <a:t>1.100.000,00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74415">
                <a:tc>
                  <a:txBody>
                    <a:bodyPr/>
                    <a:lstStyle/>
                    <a:p>
                      <a:pPr algn="ctr">
                        <a:lnSpc>
                          <a:spcPct val="115000"/>
                        </a:lnSpc>
                        <a:spcAft>
                          <a:spcPts val="0"/>
                        </a:spcAft>
                      </a:pPr>
                      <a:r>
                        <a:rPr lang="tr-TR" sz="1000">
                          <a:solidFill>
                            <a:srgbClr val="000000"/>
                          </a:solidFill>
                          <a:latin typeface="Times New Roman"/>
                          <a:ea typeface="Times New Roman"/>
                          <a:cs typeface="Times New Roman"/>
                        </a:rPr>
                        <a:t>3</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Çayırlı Başköy Mezarlığı restorasyon ve onarımı.</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Calibri"/>
                          <a:ea typeface="Times New Roman"/>
                          <a:cs typeface="Calibri"/>
                        </a:rPr>
                        <a:t>100.000,00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endParaRPr lang="tr-T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latin typeface="Times New Roman"/>
                          <a:ea typeface="Times New Roman"/>
                          <a:cs typeface="Times New Roman"/>
                        </a:rPr>
                        <a:t>100.000,00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90952">
                <a:tc>
                  <a:txBody>
                    <a:bodyPr/>
                    <a:lstStyle/>
                    <a:p>
                      <a:pPr algn="ctr">
                        <a:lnSpc>
                          <a:spcPct val="115000"/>
                        </a:lnSpc>
                        <a:spcAft>
                          <a:spcPts val="0"/>
                        </a:spcAft>
                      </a:pPr>
                      <a:r>
                        <a:rPr lang="tr-TR" sz="1000">
                          <a:solidFill>
                            <a:srgbClr val="000000"/>
                          </a:solidFill>
                          <a:latin typeface="Times New Roman"/>
                          <a:ea typeface="Times New Roman"/>
                          <a:cs typeface="Times New Roman"/>
                        </a:rPr>
                        <a:t>4</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Kemaliye Mualla Poyraz Konukevi restorasyon ve onarımı.</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Calibri"/>
                          <a:ea typeface="Times New Roman"/>
                          <a:cs typeface="Calibri"/>
                        </a:rPr>
                        <a:t>500.000,00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latin typeface="Times New Roman"/>
                          <a:ea typeface="Times New Roman"/>
                          <a:cs typeface="Times New Roman"/>
                        </a:rPr>
                        <a:t>500.000,00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82684">
                <a:tc>
                  <a:txBody>
                    <a:bodyPr/>
                    <a:lstStyle/>
                    <a:p>
                      <a:pPr algn="ctr">
                        <a:lnSpc>
                          <a:spcPct val="115000"/>
                        </a:lnSpc>
                        <a:spcAft>
                          <a:spcPts val="0"/>
                        </a:spcAft>
                      </a:pPr>
                      <a:r>
                        <a:rPr lang="tr-TR" sz="1000">
                          <a:solidFill>
                            <a:srgbClr val="000000"/>
                          </a:solidFill>
                          <a:latin typeface="Times New Roman"/>
                          <a:ea typeface="Times New Roman"/>
                          <a:cs typeface="Times New Roman"/>
                        </a:rPr>
                        <a:t>5</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Tercan Üçpınar Manastırı restorasyon ve çevre düzenlemesi.</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Calibri"/>
                          <a:ea typeface="Times New Roman"/>
                          <a:cs typeface="Calibri"/>
                        </a:rPr>
                        <a:t>450.000,00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latin typeface="Times New Roman"/>
                          <a:ea typeface="Times New Roman"/>
                          <a:cs typeface="Times New Roman"/>
                        </a:rPr>
                        <a:t>450.000,00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82684">
                <a:tc>
                  <a:txBody>
                    <a:bodyPr/>
                    <a:lstStyle/>
                    <a:p>
                      <a:pPr algn="ctr">
                        <a:lnSpc>
                          <a:spcPct val="115000"/>
                        </a:lnSpc>
                        <a:spcAft>
                          <a:spcPts val="0"/>
                        </a:spcAft>
                      </a:pPr>
                      <a:r>
                        <a:rPr lang="tr-TR" sz="1000">
                          <a:solidFill>
                            <a:srgbClr val="000000"/>
                          </a:solidFill>
                          <a:latin typeface="Times New Roman"/>
                          <a:ea typeface="Times New Roman"/>
                          <a:cs typeface="Times New Roman"/>
                        </a:rPr>
                        <a:t>6</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Saztepe Kazı Çalışması, restorasyon ve çevre düzenlemesi.</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Calibri"/>
                          <a:ea typeface="Times New Roman"/>
                          <a:cs typeface="Calibri"/>
                        </a:rPr>
                        <a:t>250.000,00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latin typeface="Times New Roman"/>
                          <a:ea typeface="Times New Roman"/>
                          <a:cs typeface="Times New Roman"/>
                        </a:rPr>
                        <a:t>250.000,00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90952">
                <a:tc>
                  <a:txBody>
                    <a:bodyPr/>
                    <a:lstStyle/>
                    <a:p>
                      <a:pPr algn="ctr">
                        <a:lnSpc>
                          <a:spcPct val="115000"/>
                        </a:lnSpc>
                        <a:spcAft>
                          <a:spcPts val="0"/>
                        </a:spcAft>
                      </a:pPr>
                      <a:r>
                        <a:rPr lang="tr-TR" sz="1000">
                          <a:solidFill>
                            <a:srgbClr val="000000"/>
                          </a:solidFill>
                          <a:latin typeface="Times New Roman"/>
                          <a:ea typeface="Times New Roman"/>
                          <a:cs typeface="Times New Roman"/>
                        </a:rPr>
                        <a:t>7</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Kemaliye Şahinler Köyü Tarihi Çeşme restorasyon ve onarımı.</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Calibri"/>
                          <a:ea typeface="Times New Roman"/>
                          <a:cs typeface="Calibri"/>
                        </a:rPr>
                        <a:t>50.000,00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latin typeface="Times New Roman"/>
                          <a:ea typeface="Times New Roman"/>
                          <a:cs typeface="Times New Roman"/>
                        </a:rPr>
                        <a:t>50.000,00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82684">
                <a:tc>
                  <a:txBody>
                    <a:bodyPr/>
                    <a:lstStyle/>
                    <a:p>
                      <a:pPr algn="ctr">
                        <a:lnSpc>
                          <a:spcPct val="115000"/>
                        </a:lnSpc>
                        <a:spcAft>
                          <a:spcPts val="0"/>
                        </a:spcAft>
                      </a:pPr>
                      <a:r>
                        <a:rPr lang="tr-TR" sz="1000">
                          <a:solidFill>
                            <a:srgbClr val="000000"/>
                          </a:solidFill>
                          <a:latin typeface="Times New Roman"/>
                          <a:ea typeface="Times New Roman"/>
                          <a:cs typeface="Times New Roman"/>
                        </a:rPr>
                        <a:t>8</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Kemaliye Özkaymaz Konağı restorasyon ve onarımı.</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Calibri"/>
                          <a:ea typeface="Times New Roman"/>
                          <a:cs typeface="Calibri"/>
                        </a:rPr>
                        <a:t>700.000,00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Calibri"/>
                          <a:ea typeface="Times New Roman"/>
                          <a:cs typeface="Calibri"/>
                        </a:rPr>
                        <a:t> </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latin typeface="Times New Roman"/>
                          <a:ea typeface="Times New Roman"/>
                          <a:cs typeface="Times New Roman"/>
                        </a:rPr>
                        <a:t>700.000,00</a:t>
                      </a:r>
                      <a:endParaRPr lang="tr-TR" sz="1000">
                        <a:latin typeface="Calibri"/>
                        <a:ea typeface="Calibri"/>
                        <a:cs typeface="Times New Roman"/>
                      </a:endParaRPr>
                    </a:p>
                  </a:txBody>
                  <a:tcPr marL="2097" marR="209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r>
              <a:tr h="39688">
                <a:tc gridSpan="3">
                  <a:txBody>
                    <a:bodyPr/>
                    <a:lstStyle/>
                    <a:p>
                      <a:pPr>
                        <a:lnSpc>
                          <a:spcPct val="115000"/>
                        </a:lnSpc>
                        <a:spcAft>
                          <a:spcPts val="0"/>
                        </a:spcAft>
                      </a:pPr>
                      <a:r>
                        <a:rPr lang="tr-TR" sz="1000">
                          <a:solidFill>
                            <a:srgbClr val="000000"/>
                          </a:solidFill>
                          <a:latin typeface="Times New Roman"/>
                          <a:ea typeface="Times New Roman"/>
                          <a:cs typeface="Times New Roman"/>
                        </a:rPr>
                        <a:t>Genel Toplam</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gridSpan="3">
                  <a:txBody>
                    <a:bodyPr/>
                    <a:lstStyle/>
                    <a:p>
                      <a:pPr algn="r">
                        <a:lnSpc>
                          <a:spcPct val="115000"/>
                        </a:lnSpc>
                        <a:spcAft>
                          <a:spcPts val="0"/>
                        </a:spcAft>
                      </a:pPr>
                      <a:r>
                        <a:rPr lang="tr-TR" sz="1000">
                          <a:solidFill>
                            <a:srgbClr val="000000"/>
                          </a:solidFill>
                          <a:latin typeface="Times New Roman"/>
                          <a:ea typeface="Times New Roman"/>
                          <a:cs typeface="Times New Roman"/>
                        </a:rPr>
                        <a:t>3.550.000,00</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0</a:t>
                      </a:r>
                      <a:endParaRPr lang="tr-TR" sz="100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2">
                  <a:txBody>
                    <a:bodyPr/>
                    <a:lstStyle/>
                    <a:p>
                      <a:pPr algn="r">
                        <a:lnSpc>
                          <a:spcPct val="115000"/>
                        </a:lnSpc>
                        <a:spcAft>
                          <a:spcPts val="0"/>
                        </a:spcAft>
                      </a:pPr>
                      <a:r>
                        <a:rPr lang="tr-TR" sz="1000" dirty="0">
                          <a:solidFill>
                            <a:srgbClr val="000000"/>
                          </a:solidFill>
                          <a:latin typeface="Times New Roman"/>
                          <a:ea typeface="Times New Roman"/>
                          <a:cs typeface="Times New Roman"/>
                        </a:rPr>
                        <a:t>3.550.000,00</a:t>
                      </a:r>
                      <a:endParaRPr lang="tr-TR" sz="1000" dirty="0">
                        <a:latin typeface="Calibri"/>
                        <a:ea typeface="Calibri"/>
                        <a:cs typeface="Times New Roman"/>
                      </a:endParaRPr>
                    </a:p>
                  </a:txBody>
                  <a:tcPr marL="2097" marR="209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829097" y="522958"/>
          <a:ext cx="6048674" cy="5910602"/>
        </p:xfrm>
        <a:graphic>
          <a:graphicData uri="http://schemas.openxmlformats.org/drawingml/2006/table">
            <a:tbl>
              <a:tblPr/>
              <a:tblGrid>
                <a:gridCol w="1430982"/>
                <a:gridCol w="250427"/>
                <a:gridCol w="2079210"/>
                <a:gridCol w="147616"/>
                <a:gridCol w="725502"/>
                <a:gridCol w="529237"/>
                <a:gridCol w="885700"/>
              </a:tblGrid>
              <a:tr h="0">
                <a:tc gridSpan="7">
                  <a:txBody>
                    <a:bodyPr/>
                    <a:lstStyle/>
                    <a:p>
                      <a:pPr algn="ctr">
                        <a:lnSpc>
                          <a:spcPct val="115000"/>
                        </a:lnSpc>
                        <a:spcAft>
                          <a:spcPts val="0"/>
                        </a:spcAft>
                      </a:pPr>
                      <a:r>
                        <a:rPr lang="tr-TR" sz="1100" b="1" dirty="0">
                          <a:solidFill>
                            <a:srgbClr val="000000"/>
                          </a:solidFill>
                          <a:latin typeface="Times New Roman"/>
                          <a:ea typeface="Times New Roman"/>
                          <a:cs typeface="Times New Roman"/>
                        </a:rPr>
                        <a:t>PERFORMANS HEDEFİ TABLOSU</a:t>
                      </a:r>
                      <a:endParaRPr lang="tr-TR" sz="11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latin typeface="Times New Roman"/>
                          <a:ea typeface="Times New Roman"/>
                          <a:cs typeface="Times New Roman"/>
                        </a:rPr>
                        <a:t>İdarenin Adı</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İl Kültür ve Turizm Müdürlüğü</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1046">
                <a:tc gridSpan="2">
                  <a:txBody>
                    <a:bodyPr/>
                    <a:lstStyle/>
                    <a:p>
                      <a:pPr>
                        <a:lnSpc>
                          <a:spcPct val="115000"/>
                        </a:lnSpc>
                        <a:spcAft>
                          <a:spcPts val="0"/>
                        </a:spcAft>
                      </a:pPr>
                      <a:r>
                        <a:rPr lang="tr-TR" sz="1000" b="1" dirty="0" smtClean="0">
                          <a:solidFill>
                            <a:srgbClr val="000000"/>
                          </a:solidFill>
                          <a:latin typeface="Times New Roman"/>
                          <a:ea typeface="Times New Roman"/>
                          <a:cs typeface="Times New Roman"/>
                        </a:rPr>
                        <a:t>Stratejik </a:t>
                      </a:r>
                      <a:r>
                        <a:rPr lang="tr-TR" sz="1000" b="1" dirty="0">
                          <a:solidFill>
                            <a:srgbClr val="000000"/>
                          </a:solidFill>
                          <a:latin typeface="Times New Roman"/>
                          <a:ea typeface="Times New Roman"/>
                          <a:cs typeface="Times New Roman"/>
                        </a:rPr>
                        <a:t>Amaç 2</a:t>
                      </a:r>
                      <a:endParaRPr lang="tr-TR" sz="1000" dirty="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İlimizdeki kültür varlıklarını ve turizm potansiyelini en etkin ve verimli şekilde değerlendirebilmek için, ihtiyaç duyulan alt ve üst yapıları tamamlamak ve turizm alanındaki kalifiye işgücü temin etmek.</a:t>
                      </a:r>
                      <a:endParaRPr lang="tr-TR" sz="1000">
                        <a:latin typeface="Calibri"/>
                        <a:ea typeface="Calibri"/>
                        <a:cs typeface="Times New Roman"/>
                      </a:endParaRPr>
                    </a:p>
                  </a:txBody>
                  <a:tcPr marL="4315" marR="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51046">
                <a:tc gridSpan="2">
                  <a:txBody>
                    <a:bodyPr/>
                    <a:lstStyle/>
                    <a:p>
                      <a:pPr>
                        <a:lnSpc>
                          <a:spcPct val="115000"/>
                        </a:lnSpc>
                        <a:spcAft>
                          <a:spcPts val="0"/>
                        </a:spcAft>
                      </a:pPr>
                      <a:r>
                        <a:rPr lang="tr-TR" sz="1000" b="1">
                          <a:latin typeface="Times New Roman"/>
                          <a:ea typeface="Times New Roman"/>
                          <a:cs typeface="Times New Roman"/>
                        </a:rPr>
                        <a:t>Hedef 2.1</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Çevresi ile birlikte Kemah Kalesi, Refahiye Sokak Sağlıklaştırma ve Çevre Düzenlemeleri ve Kemaliye Evlerindeki tarihi ve kültürel mirasın turizme ve şehrin hayatına katkısını artırmaya yöelik olarak iyileştirme ve düzenleme çalışmalarını içeren iki adet projenin hayata geçirilmesi.</a:t>
                      </a:r>
                      <a:endParaRPr lang="tr-TR" sz="1000">
                        <a:latin typeface="Calibri"/>
                        <a:ea typeface="Calibri"/>
                        <a:cs typeface="Times New Roman"/>
                      </a:endParaRPr>
                    </a:p>
                  </a:txBody>
                  <a:tcPr marL="4315" marR="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216">
                <a:tc gridSpan="2">
                  <a:txBody>
                    <a:bodyPr/>
                    <a:lstStyle/>
                    <a:p>
                      <a:pPr>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Kale ve çevrelerinin kültür ve turizme katkısındaki artış ve turist sayısındaki artış.</a:t>
                      </a:r>
                      <a:endParaRPr lang="tr-TR" sz="1000">
                        <a:latin typeface="Calibri"/>
                        <a:ea typeface="Calibri"/>
                        <a:cs typeface="Times New Roman"/>
                      </a:endParaRPr>
                    </a:p>
                  </a:txBody>
                  <a:tcPr marL="4315" marR="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4">
                  <a:txBody>
                    <a:bodyPr/>
                    <a:lstStyle/>
                    <a:p>
                      <a:pPr>
                        <a:lnSpc>
                          <a:spcPct val="115000"/>
                        </a:lnSpc>
                        <a:spcAft>
                          <a:spcPts val="0"/>
                        </a:spcAft>
                      </a:pPr>
                      <a:r>
                        <a:rPr lang="tr-TR" sz="1000" b="1">
                          <a:solidFill>
                            <a:srgbClr val="000000"/>
                          </a:solidFill>
                          <a:latin typeface="Times New Roman"/>
                          <a:ea typeface="Times New Roman"/>
                          <a:cs typeface="Times New Roman"/>
                        </a:rPr>
                        <a:t>Performans Göstergeleri.</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hMerge="1">
                  <a:txBody>
                    <a:bodyPr/>
                    <a:lstStyle/>
                    <a:p>
                      <a:pPr algn="ctr">
                        <a:lnSpc>
                          <a:spcPct val="115000"/>
                        </a:lnSpc>
                        <a:spcAft>
                          <a:spcPts val="0"/>
                        </a:spcAft>
                      </a:pP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(t-1)</a:t>
                      </a:r>
                      <a:endParaRPr lang="tr-TR" sz="10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a:t>
                      </a:r>
                      <a:endParaRPr lang="tr-TR" sz="10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(t+1)</a:t>
                      </a:r>
                      <a:endParaRPr lang="tr-TR" sz="10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78488">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tr-TR" sz="1000">
                          <a:solidFill>
                            <a:srgbClr val="000000"/>
                          </a:solidFill>
                          <a:latin typeface="Times New Roman"/>
                          <a:ea typeface="Times New Roman"/>
                          <a:cs typeface="Times New Roman"/>
                        </a:rPr>
                        <a:t>Kemah Kalesi İyileştirme ve düzenleme çalışmalarının tamamlanması.</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nSpc>
                          <a:spcPct val="115000"/>
                        </a:lnSpc>
                        <a:spcAft>
                          <a:spcPts val="0"/>
                        </a:spcAft>
                      </a:pPr>
                      <a:endParaRPr lang="tr-TR" sz="10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34">
                <a:tc gridSpan="7">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Kemah Kalesi yürüme yolları, surlara korkuluk/ bariyer yapılması, ışıklandırma, tanıtıcı levha, geçitlerdeki ve dehlizlerdeki merdivenlerin temizlenmesi, dinlenme alanlarının yapılması yoluyla turizme kazandırılması.</a:t>
                      </a:r>
                      <a:endParaRPr lang="tr-TR" sz="1000">
                        <a:latin typeface="Calibri"/>
                        <a:ea typeface="Calibri"/>
                        <a:cs typeface="Times New Roman"/>
                      </a:endParaRPr>
                    </a:p>
                  </a:txBody>
                  <a:tcPr marL="4315" marR="43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9428">
                <a:tc>
                  <a:txBody>
                    <a:bodyPr/>
                    <a:lstStyle/>
                    <a:p>
                      <a:pPr algn="ctr">
                        <a:lnSpc>
                          <a:spcPct val="115000"/>
                        </a:lnSpc>
                        <a:spcAft>
                          <a:spcPts val="0"/>
                        </a:spcAft>
                      </a:pPr>
                      <a:r>
                        <a:rPr lang="tr-TR" sz="1000">
                          <a:solidFill>
                            <a:srgbClr val="000000"/>
                          </a:solidFill>
                          <a:latin typeface="Times New Roman"/>
                          <a:ea typeface="Times New Roman"/>
                          <a:cs typeface="Times New Roman"/>
                        </a:rPr>
                        <a:t>2</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tr-TR" sz="1000" dirty="0">
                          <a:solidFill>
                            <a:srgbClr val="000000"/>
                          </a:solidFill>
                          <a:latin typeface="Times New Roman"/>
                          <a:ea typeface="Times New Roman"/>
                          <a:cs typeface="Times New Roman"/>
                        </a:rPr>
                        <a:t>Refahiye sokak sağlıklaştırma ve çevre düzenlemesinin tamamlanması. </a:t>
                      </a:r>
                      <a:endParaRPr lang="tr-TR" sz="1000" dirty="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nSpc>
                          <a:spcPct val="115000"/>
                        </a:lnSpc>
                        <a:spcAft>
                          <a:spcPts val="0"/>
                        </a:spcAft>
                      </a:pP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1</a:t>
                      </a:r>
                      <a:endParaRPr lang="tr-TR" sz="10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Refahiye sokak sağlıklaştırma ve çevre düzenlemesi tamamlanacaktır.</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39908">
                <a:tc>
                  <a:txBody>
                    <a:bodyPr/>
                    <a:lstStyle/>
                    <a:p>
                      <a:pPr algn="ctr">
                        <a:lnSpc>
                          <a:spcPct val="115000"/>
                        </a:lnSpc>
                        <a:spcAft>
                          <a:spcPts val="0"/>
                        </a:spcAft>
                      </a:pPr>
                      <a:r>
                        <a:rPr lang="tr-TR" sz="1000" dirty="0">
                          <a:solidFill>
                            <a:srgbClr val="000000"/>
                          </a:solidFill>
                          <a:latin typeface="Times New Roman"/>
                          <a:ea typeface="Times New Roman"/>
                          <a:cs typeface="Times New Roman"/>
                        </a:rPr>
                        <a:t>3</a:t>
                      </a:r>
                      <a:endParaRPr lang="tr-TR" sz="1000" dirty="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tr-TR" sz="1000">
                          <a:solidFill>
                            <a:srgbClr val="000000"/>
                          </a:solidFill>
                          <a:latin typeface="Times New Roman"/>
                          <a:ea typeface="Times New Roman"/>
                          <a:cs typeface="Times New Roman"/>
                        </a:rPr>
                        <a:t>Kemaliye İlçesinde yer alan tescilli tarihi evlerin turizm kazandırılması.</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pPr>
                        <a:lnSpc>
                          <a:spcPct val="115000"/>
                        </a:lnSpc>
                        <a:spcAft>
                          <a:spcPts val="0"/>
                        </a:spcAft>
                      </a:pP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b="1"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b="1" dirty="0">
                          <a:solidFill>
                            <a:srgbClr val="000000"/>
                          </a:solidFill>
                          <a:latin typeface="Times New Roman"/>
                          <a:ea typeface="Times New Roman"/>
                          <a:cs typeface="Times New Roman"/>
                        </a:rPr>
                        <a:t>1</a:t>
                      </a:r>
                      <a:endParaRPr lang="tr-TR" sz="1000" dirty="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a:lnSpc>
                          <a:spcPct val="115000"/>
                        </a:lnSpc>
                        <a:spcAft>
                          <a:spcPts val="0"/>
                        </a:spcAft>
                      </a:pPr>
                      <a:r>
                        <a:rPr lang="tr-TR" sz="1000" b="1">
                          <a:solidFill>
                            <a:srgbClr val="000000"/>
                          </a:solidFill>
                          <a:latin typeface="Times New Roman"/>
                          <a:ea typeface="Times New Roman"/>
                          <a:cs typeface="Times New Roman"/>
                        </a:rPr>
                        <a:t>Açıklamalar :</a:t>
                      </a:r>
                      <a:r>
                        <a:rPr lang="tr-TR" sz="1000">
                          <a:solidFill>
                            <a:srgbClr val="000000"/>
                          </a:solidFill>
                          <a:latin typeface="Times New Roman"/>
                          <a:ea typeface="Times New Roman"/>
                          <a:cs typeface="Times New Roman"/>
                        </a:rPr>
                        <a:t>Kemaliye evlerinin yöreye özgü etnoğrafik eserlerle donatılarak turizm kazandırılması.</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rowSpan="2" gridSpan="3">
                  <a:txBody>
                    <a:bodyPr/>
                    <a:lstStyle/>
                    <a:p>
                      <a:pPr>
                        <a:lnSpc>
                          <a:spcPct val="115000"/>
                        </a:lnSpc>
                        <a:spcAft>
                          <a:spcPts val="0"/>
                        </a:spcAft>
                      </a:pPr>
                      <a:r>
                        <a:rPr lang="tr-TR" sz="1000" b="1">
                          <a:solidFill>
                            <a:srgbClr val="000000"/>
                          </a:solidFill>
                          <a:latin typeface="Times New Roman"/>
                          <a:ea typeface="Times New Roman"/>
                          <a:cs typeface="Times New Roman"/>
                        </a:rPr>
                        <a:t>Faaliyetler</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rowSpan="2" hMerge="1">
                  <a:txBody>
                    <a:bodyPr/>
                    <a:lstStyle/>
                    <a:p>
                      <a:endParaRPr lang="tr-TR"/>
                    </a:p>
                  </a:txBody>
                  <a:tcPr/>
                </a:tc>
                <a:tc gridSpan="4">
                  <a:txBody>
                    <a:bodyPr/>
                    <a:lstStyle/>
                    <a:p>
                      <a:pPr algn="ctr">
                        <a:lnSpc>
                          <a:spcPct val="115000"/>
                        </a:lnSpc>
                        <a:spcAft>
                          <a:spcPts val="0"/>
                        </a:spcAft>
                      </a:pPr>
                      <a:r>
                        <a:rPr lang="tr-TR" sz="1000" b="1">
                          <a:solidFill>
                            <a:srgbClr val="000000"/>
                          </a:solidFill>
                          <a:latin typeface="Times New Roman"/>
                          <a:ea typeface="Times New Roman"/>
                          <a:cs typeface="Times New Roman"/>
                        </a:rPr>
                        <a:t>Kaynak İhtiyacı (t+1)-(TL)</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731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Times New Roman"/>
                          <a:ea typeface="Times New Roman"/>
                          <a:cs typeface="Times New Roman"/>
                        </a:rPr>
                        <a:t>Bütçe </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Bütçe Dışı </a:t>
                      </a:r>
                      <a:endParaRPr lang="tr-TR" sz="10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Toplam</a:t>
                      </a:r>
                      <a:endParaRPr lang="tr-TR" sz="10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29296">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Kemah Kalesi iyileştirme ve Düzenleme Çalışmaları.</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1.300.000,00</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latin typeface="Times New Roman"/>
                          <a:ea typeface="Times New Roman"/>
                          <a:cs typeface="Times New Roman"/>
                        </a:rPr>
                        <a:t>1.300.000,00</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928">
                <a:tc>
                  <a:txBody>
                    <a:bodyPr/>
                    <a:lstStyle/>
                    <a:p>
                      <a:pPr algn="ctr">
                        <a:lnSpc>
                          <a:spcPct val="115000"/>
                        </a:lnSpc>
                        <a:spcAft>
                          <a:spcPts val="0"/>
                        </a:spcAft>
                      </a:pPr>
                      <a:r>
                        <a:rPr lang="tr-TR" sz="1000">
                          <a:solidFill>
                            <a:srgbClr val="000000"/>
                          </a:solidFill>
                          <a:latin typeface="Times New Roman"/>
                          <a:ea typeface="Times New Roman"/>
                          <a:cs typeface="Times New Roman"/>
                        </a:rPr>
                        <a:t>2</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Refahiye sokak sağlıklaştırma ve çevre düzenlemesi.</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650.000,00</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latin typeface="Times New Roman"/>
                          <a:ea typeface="Times New Roman"/>
                          <a:cs typeface="Times New Roman"/>
                        </a:rPr>
                        <a:t>650.000,00</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ctr">
                        <a:lnSpc>
                          <a:spcPct val="115000"/>
                        </a:lnSpc>
                        <a:spcAft>
                          <a:spcPts val="0"/>
                        </a:spcAft>
                      </a:pPr>
                      <a:r>
                        <a:rPr lang="tr-TR" sz="1000">
                          <a:solidFill>
                            <a:srgbClr val="000000"/>
                          </a:solidFill>
                          <a:latin typeface="Times New Roman"/>
                          <a:ea typeface="Times New Roman"/>
                          <a:cs typeface="Times New Roman"/>
                        </a:rPr>
                        <a:t>3</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Kemaliye İlçesinde yer alan tescilli tarihi evlerin turizm kazandırılması.</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250.000,00</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dirty="0">
                          <a:latin typeface="Times New Roman"/>
                          <a:ea typeface="Times New Roman"/>
                          <a:cs typeface="Times New Roman"/>
                        </a:rPr>
                        <a:t>250.000,00</a:t>
                      </a:r>
                      <a:endParaRPr lang="tr-TR" sz="1000" dirty="0">
                        <a:latin typeface="Calibri"/>
                        <a:ea typeface="Calibri"/>
                        <a:cs typeface="Times New Roman"/>
                      </a:endParaRPr>
                    </a:p>
                  </a:txBody>
                  <a:tcPr marL="4315" marR="43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
                <a:tc gridSpan="3">
                  <a:txBody>
                    <a:bodyPr/>
                    <a:lstStyle/>
                    <a:p>
                      <a:pPr>
                        <a:lnSpc>
                          <a:spcPct val="115000"/>
                        </a:lnSpc>
                        <a:spcAft>
                          <a:spcPts val="0"/>
                        </a:spcAft>
                      </a:pPr>
                      <a:r>
                        <a:rPr lang="tr-TR" sz="1000" b="1">
                          <a:solidFill>
                            <a:srgbClr val="000000"/>
                          </a:solidFill>
                          <a:latin typeface="Times New Roman"/>
                          <a:ea typeface="Times New Roman"/>
                          <a:cs typeface="Times New Roman"/>
                        </a:rPr>
                        <a:t>Genel Toplam</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2.200.000,00</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0,00</a:t>
                      </a:r>
                      <a:endParaRPr lang="tr-TR" sz="100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2.200.000,00</a:t>
                      </a:r>
                      <a:endParaRPr lang="tr-TR" sz="1000" dirty="0">
                        <a:latin typeface="Calibri"/>
                        <a:ea typeface="Calibri"/>
                        <a:cs typeface="Times New Roman"/>
                      </a:endParaRPr>
                    </a:p>
                  </a:txBody>
                  <a:tcPr marL="4315" marR="431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graphicFrame>
        <p:nvGraphicFramePr>
          <p:cNvPr id="3" name="2 Tablo"/>
          <p:cNvGraphicFramePr>
            <a:graphicFrameLocks noGrp="1"/>
          </p:cNvGraphicFramePr>
          <p:nvPr/>
        </p:nvGraphicFramePr>
        <p:xfrm>
          <a:off x="829097" y="6643638"/>
          <a:ext cx="6048674" cy="3424126"/>
        </p:xfrm>
        <a:graphic>
          <a:graphicData uri="http://schemas.openxmlformats.org/drawingml/2006/table">
            <a:tbl>
              <a:tblPr/>
              <a:tblGrid>
                <a:gridCol w="1420928"/>
                <a:gridCol w="156361"/>
                <a:gridCol w="2239135"/>
                <a:gridCol w="749198"/>
                <a:gridCol w="618954"/>
                <a:gridCol w="864098"/>
              </a:tblGrid>
              <a:tr h="36850">
                <a:tc gridSpan="6">
                  <a:txBody>
                    <a:bodyPr/>
                    <a:lstStyle/>
                    <a:p>
                      <a:pPr algn="ctr">
                        <a:lnSpc>
                          <a:spcPct val="115000"/>
                        </a:lnSpc>
                        <a:spcAft>
                          <a:spcPts val="0"/>
                        </a:spcAft>
                      </a:pPr>
                      <a:r>
                        <a:rPr lang="tr-TR" sz="1100" b="1" dirty="0">
                          <a:solidFill>
                            <a:srgbClr val="000000"/>
                          </a:solidFill>
                          <a:latin typeface="Times New Roman"/>
                          <a:ea typeface="Times New Roman"/>
                          <a:cs typeface="Times New Roman"/>
                        </a:rPr>
                        <a:t>PERFORMANS HEDEFİ TABLOSU</a:t>
                      </a:r>
                      <a:endParaRPr lang="tr-TR" sz="1100" dirty="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745">
                <a:tc gridSpan="2">
                  <a:txBody>
                    <a:bodyPr/>
                    <a:lstStyle/>
                    <a:p>
                      <a:pPr algn="l">
                        <a:lnSpc>
                          <a:spcPct val="115000"/>
                        </a:lnSpc>
                        <a:spcAft>
                          <a:spcPts val="0"/>
                        </a:spcAft>
                      </a:pPr>
                      <a:r>
                        <a:rPr lang="tr-TR" sz="1000" b="1">
                          <a:latin typeface="Times New Roman"/>
                          <a:ea typeface="Times New Roman"/>
                          <a:cs typeface="Times New Roman"/>
                        </a:rPr>
                        <a:t>İdarenin Adı</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gn="l">
                        <a:lnSpc>
                          <a:spcPct val="115000"/>
                        </a:lnSpc>
                        <a:spcAft>
                          <a:spcPts val="0"/>
                        </a:spcAft>
                      </a:pPr>
                      <a:r>
                        <a:rPr lang="tr-TR" sz="1000">
                          <a:solidFill>
                            <a:srgbClr val="000000"/>
                          </a:solidFill>
                          <a:latin typeface="Times New Roman"/>
                          <a:ea typeface="Times New Roman"/>
                          <a:cs typeface="Times New Roman"/>
                        </a:rPr>
                        <a:t>İl Kültür ve Turizm Müdürlüğü</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96862">
                <a:tc gridSpan="2">
                  <a:txBody>
                    <a:bodyPr/>
                    <a:lstStyle/>
                    <a:p>
                      <a:pPr algn="l">
                        <a:lnSpc>
                          <a:spcPct val="115000"/>
                        </a:lnSpc>
                        <a:spcAft>
                          <a:spcPts val="0"/>
                        </a:spcAft>
                      </a:pPr>
                      <a:r>
                        <a:rPr lang="tr-TR" sz="1000" b="1" dirty="0" smtClean="0">
                          <a:solidFill>
                            <a:srgbClr val="000000"/>
                          </a:solidFill>
                          <a:latin typeface="Times New Roman"/>
                          <a:ea typeface="Times New Roman"/>
                          <a:cs typeface="Times New Roman"/>
                        </a:rPr>
                        <a:t>Stratejik </a:t>
                      </a:r>
                      <a:r>
                        <a:rPr lang="tr-TR" sz="1000" b="1" dirty="0">
                          <a:solidFill>
                            <a:srgbClr val="000000"/>
                          </a:solidFill>
                          <a:latin typeface="Times New Roman"/>
                          <a:ea typeface="Times New Roman"/>
                          <a:cs typeface="Times New Roman"/>
                        </a:rPr>
                        <a:t>Amaç 2</a:t>
                      </a:r>
                      <a:endParaRPr lang="tr-TR" sz="1000" dirty="0">
                        <a:latin typeface="Calibri"/>
                        <a:ea typeface="Calibri"/>
                        <a:cs typeface="Times New Roman"/>
                      </a:endParaRPr>
                    </a:p>
                  </a:txBody>
                  <a:tcPr marL="8189" marR="8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gn="l">
                        <a:lnSpc>
                          <a:spcPct val="115000"/>
                        </a:lnSpc>
                        <a:spcAft>
                          <a:spcPts val="0"/>
                        </a:spcAft>
                      </a:pPr>
                      <a:r>
                        <a:rPr lang="tr-TR" sz="1000">
                          <a:solidFill>
                            <a:srgbClr val="000000"/>
                          </a:solidFill>
                          <a:latin typeface="Times New Roman"/>
                          <a:ea typeface="Times New Roman"/>
                          <a:cs typeface="Times New Roman"/>
                        </a:rPr>
                        <a:t>İlimizdeki kültür varlıklarını ve turizm potansiyelini en etkin ve verimli şekilde değerlendirebilmek için, ihtiyaç duyulan alt ve üst yapıları tamamlamak ve turizm alanındaki kalifiye işgücü temin etmek.</a:t>
                      </a:r>
                      <a:endParaRPr lang="tr-TR" sz="1000">
                        <a:latin typeface="Calibri"/>
                        <a:ea typeface="Calibri"/>
                        <a:cs typeface="Times New Roman"/>
                      </a:endParaRPr>
                    </a:p>
                  </a:txBody>
                  <a:tcPr marL="8189" marR="8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47378">
                <a:tc gridSpan="2">
                  <a:txBody>
                    <a:bodyPr/>
                    <a:lstStyle/>
                    <a:p>
                      <a:pPr algn="l">
                        <a:lnSpc>
                          <a:spcPct val="115000"/>
                        </a:lnSpc>
                        <a:spcAft>
                          <a:spcPts val="0"/>
                        </a:spcAft>
                      </a:pPr>
                      <a:r>
                        <a:rPr lang="tr-TR" sz="1000" b="1">
                          <a:latin typeface="Times New Roman"/>
                          <a:ea typeface="Times New Roman"/>
                          <a:cs typeface="Times New Roman"/>
                        </a:rPr>
                        <a:t>Hedef 2.2 (EK)</a:t>
                      </a:r>
                      <a:endParaRPr lang="tr-TR" sz="1000">
                        <a:latin typeface="Calibri"/>
                        <a:ea typeface="Calibri"/>
                        <a:cs typeface="Times New Roman"/>
                      </a:endParaRPr>
                    </a:p>
                  </a:txBody>
                  <a:tcPr marL="8189" marR="8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gn="l">
                        <a:lnSpc>
                          <a:spcPct val="115000"/>
                        </a:lnSpc>
                        <a:spcAft>
                          <a:spcPts val="0"/>
                        </a:spcAft>
                      </a:pPr>
                      <a:r>
                        <a:rPr lang="tr-TR" sz="1000">
                          <a:solidFill>
                            <a:srgbClr val="000000"/>
                          </a:solidFill>
                          <a:latin typeface="Times New Roman"/>
                          <a:ea typeface="Times New Roman"/>
                          <a:cs typeface="Times New Roman"/>
                        </a:rPr>
                        <a:t>Kültür Merkezleri Yapımı.</a:t>
                      </a:r>
                      <a:endParaRPr lang="tr-TR" sz="1000">
                        <a:latin typeface="Calibri"/>
                        <a:ea typeface="Calibri"/>
                        <a:cs typeface="Times New Roman"/>
                      </a:endParaRPr>
                    </a:p>
                  </a:txBody>
                  <a:tcPr marL="8189" marR="8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57907">
                <a:tc gridSpan="2">
                  <a:txBody>
                    <a:bodyPr/>
                    <a:lstStyle/>
                    <a:p>
                      <a:pPr algn="l">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gn="l">
                        <a:lnSpc>
                          <a:spcPct val="115000"/>
                        </a:lnSpc>
                        <a:spcAft>
                          <a:spcPts val="0"/>
                        </a:spcAft>
                      </a:pPr>
                      <a:r>
                        <a:rPr lang="tr-TR" sz="1000">
                          <a:solidFill>
                            <a:srgbClr val="000000"/>
                          </a:solidFill>
                          <a:latin typeface="Times New Roman"/>
                          <a:ea typeface="Times New Roman"/>
                          <a:cs typeface="Times New Roman"/>
                        </a:rPr>
                        <a:t>Kültür Merkezi tiyatro salonu sahne ve perde onarımları ile tefrişatının tamamlanması.</a:t>
                      </a:r>
                      <a:endParaRPr lang="tr-TR" sz="1000">
                        <a:latin typeface="Calibri"/>
                        <a:ea typeface="Calibri"/>
                        <a:cs typeface="Times New Roman"/>
                      </a:endParaRPr>
                    </a:p>
                  </a:txBody>
                  <a:tcPr marL="8189" marR="8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8745">
                <a:tc gridSpan="2">
                  <a:txBody>
                    <a:bodyPr/>
                    <a:lstStyle/>
                    <a:p>
                      <a:pPr algn="l">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4">
                  <a:txBody>
                    <a:bodyPr/>
                    <a:lstStyle/>
                    <a:p>
                      <a:pPr algn="l">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r>
              <a:tr h="38745">
                <a:tc gridSpan="3">
                  <a:txBody>
                    <a:bodyPr/>
                    <a:lstStyle/>
                    <a:p>
                      <a:pPr algn="ctr">
                        <a:lnSpc>
                          <a:spcPct val="115000"/>
                        </a:lnSpc>
                        <a:spcAft>
                          <a:spcPts val="0"/>
                        </a:spcAft>
                      </a:pPr>
                      <a:r>
                        <a:rPr lang="tr-TR" sz="1000" b="1">
                          <a:solidFill>
                            <a:srgbClr val="000000"/>
                          </a:solidFill>
                          <a:latin typeface="Times New Roman"/>
                          <a:ea typeface="Times New Roman"/>
                          <a:cs typeface="Times New Roman"/>
                        </a:rPr>
                        <a:t>Performans Göstergeleri.</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66876">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tr-TR" sz="1000">
                          <a:solidFill>
                            <a:srgbClr val="000000"/>
                          </a:solidFill>
                          <a:latin typeface="Times New Roman"/>
                          <a:ea typeface="Times New Roman"/>
                          <a:cs typeface="Times New Roman"/>
                        </a:rPr>
                        <a:t>Kültür Merkezi tiyatro salonu sahne ve perde onarımları ile tefrişatının tamamlanması.</a:t>
                      </a:r>
                      <a:endParaRPr lang="tr-TR" sz="1000">
                        <a:latin typeface="Calibri"/>
                        <a:ea typeface="Calibri"/>
                        <a:cs typeface="Times New Roman"/>
                      </a:endParaRPr>
                    </a:p>
                  </a:txBody>
                  <a:tcPr marL="8189" marR="8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a:lnSpc>
                          <a:spcPct val="115000"/>
                        </a:lnSpc>
                        <a:spcAft>
                          <a:spcPts val="0"/>
                        </a:spcAft>
                      </a:pPr>
                      <a:r>
                        <a:rPr lang="tr-TR" sz="1000" b="1" dirty="0">
                          <a:solidFill>
                            <a:srgbClr val="000000"/>
                          </a:solidFill>
                          <a:latin typeface="Times New Roman"/>
                          <a:ea typeface="Times New Roman"/>
                          <a:cs typeface="Times New Roman"/>
                        </a:rPr>
                        <a:t> </a:t>
                      </a:r>
                      <a:endParaRPr lang="tr-TR" sz="1000" dirty="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45">
                <a:tc gridSpan="6">
                  <a:txBody>
                    <a:bodyPr/>
                    <a:lstStyle/>
                    <a:p>
                      <a:pPr algn="l">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İlimiz Merkez Kültür Merkezi muhtelif onarım işleri gerçekleştirilecektir. </a:t>
                      </a:r>
                      <a:endParaRPr lang="tr-TR" sz="1000">
                        <a:latin typeface="Calibri"/>
                        <a:ea typeface="Calibri"/>
                        <a:cs typeface="Times New Roman"/>
                      </a:endParaRPr>
                    </a:p>
                  </a:txBody>
                  <a:tcPr marL="8189" marR="8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5516">
                <a:tc gridSpan="6">
                  <a:txBody>
                    <a:bodyPr/>
                    <a:lstStyle/>
                    <a:p>
                      <a:pPr algn="l">
                        <a:lnSpc>
                          <a:spcPct val="115000"/>
                        </a:lnSpc>
                        <a:spcAft>
                          <a:spcPts val="0"/>
                        </a:spcAft>
                      </a:pPr>
                      <a:r>
                        <a:rPr lang="tr-TR" sz="1000" b="1" dirty="0">
                          <a:solidFill>
                            <a:srgbClr val="000000"/>
                          </a:solidFill>
                          <a:latin typeface="Times New Roman"/>
                          <a:ea typeface="Times New Roman"/>
                          <a:cs typeface="Times New Roman"/>
                        </a:rPr>
                        <a:t>Açıklamalar:</a:t>
                      </a:r>
                      <a:endParaRPr lang="tr-TR" sz="1000" dirty="0">
                        <a:latin typeface="Calibri"/>
                        <a:ea typeface="Calibri"/>
                        <a:cs typeface="Times New Roman"/>
                      </a:endParaRPr>
                    </a:p>
                  </a:txBody>
                  <a:tcPr marL="8189" marR="8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8745">
                <a:tc rowSpan="2" gridSpan="3">
                  <a:txBody>
                    <a:bodyPr/>
                    <a:lstStyle/>
                    <a:p>
                      <a:pPr algn="l">
                        <a:lnSpc>
                          <a:spcPct val="115000"/>
                        </a:lnSpc>
                        <a:spcAft>
                          <a:spcPts val="0"/>
                        </a:spcAft>
                      </a:pPr>
                      <a:r>
                        <a:rPr lang="tr-TR" sz="1000" b="1">
                          <a:solidFill>
                            <a:srgbClr val="000000"/>
                          </a:solidFill>
                          <a:latin typeface="Times New Roman"/>
                          <a:ea typeface="Times New Roman"/>
                          <a:cs typeface="Times New Roman"/>
                        </a:rPr>
                        <a:t>Faaliyetler</a:t>
                      </a:r>
                      <a:endParaRPr lang="tr-TR" sz="1000">
                        <a:latin typeface="Calibri"/>
                        <a:ea typeface="Calibri"/>
                        <a:cs typeface="Times New Roman"/>
                      </a:endParaRPr>
                    </a:p>
                  </a:txBody>
                  <a:tcPr marL="8189" marR="8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rowSpan="2" hMerge="1">
                  <a:txBody>
                    <a:bodyPr/>
                    <a:lstStyle/>
                    <a:p>
                      <a:endParaRPr lang="tr-TR"/>
                    </a:p>
                  </a:txBody>
                  <a:tcPr/>
                </a:tc>
                <a:tc gridSpan="3">
                  <a:txBody>
                    <a:bodyPr/>
                    <a:lstStyle/>
                    <a:p>
                      <a:pPr algn="ctr">
                        <a:lnSpc>
                          <a:spcPct val="115000"/>
                        </a:lnSpc>
                        <a:spcAft>
                          <a:spcPts val="0"/>
                        </a:spcAft>
                      </a:pPr>
                      <a:r>
                        <a:rPr lang="tr-TR" sz="1000" b="1" dirty="0">
                          <a:solidFill>
                            <a:srgbClr val="000000"/>
                          </a:solidFill>
                          <a:latin typeface="Times New Roman"/>
                          <a:ea typeface="Times New Roman"/>
                          <a:cs typeface="Times New Roman"/>
                        </a:rPr>
                        <a:t>Kaynak İhtiyacı (t+1)-(TL)</a:t>
                      </a:r>
                      <a:endParaRPr lang="tr-TR" sz="1000" dirty="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r>
              <a:tr h="75454">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Bütçe </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Bütçe Dışı </a:t>
                      </a:r>
                      <a:endParaRPr lang="tr-TR" sz="1000" dirty="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dirty="0">
                          <a:solidFill>
                            <a:srgbClr val="000000"/>
                          </a:solidFill>
                          <a:latin typeface="Times New Roman"/>
                          <a:ea typeface="Times New Roman"/>
                          <a:cs typeface="Times New Roman"/>
                        </a:rPr>
                        <a:t>Toplam</a:t>
                      </a:r>
                      <a:endParaRPr lang="tr-TR" sz="1000" dirty="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07072">
                <a:tc>
                  <a:txBody>
                    <a:bodyPr/>
                    <a:lstStyle/>
                    <a:p>
                      <a:pPr algn="ctr">
                        <a:lnSpc>
                          <a:spcPct val="115000"/>
                        </a:lnSpc>
                        <a:spcAft>
                          <a:spcPts val="0"/>
                        </a:spcAft>
                      </a:pPr>
                      <a:r>
                        <a:rPr lang="tr-TR" sz="1000" b="1">
                          <a:solidFill>
                            <a:srgbClr val="000000"/>
                          </a:solidFill>
                          <a:latin typeface="Times New Roman"/>
                          <a:ea typeface="Times New Roman"/>
                          <a:cs typeface="Times New Roman"/>
                        </a:rPr>
                        <a:t>1</a:t>
                      </a:r>
                      <a:endParaRPr lang="tr-TR" sz="1000">
                        <a:latin typeface="Calibri"/>
                        <a:ea typeface="Calibri"/>
                        <a:cs typeface="Times New Roman"/>
                      </a:endParaRPr>
                    </a:p>
                  </a:txBody>
                  <a:tcPr marL="8189" marR="8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lnSpc>
                          <a:spcPct val="115000"/>
                        </a:lnSpc>
                        <a:spcAft>
                          <a:spcPts val="0"/>
                        </a:spcAft>
                      </a:pPr>
                      <a:r>
                        <a:rPr lang="tr-TR" sz="1000">
                          <a:solidFill>
                            <a:srgbClr val="000000"/>
                          </a:solidFill>
                          <a:latin typeface="Times New Roman"/>
                          <a:ea typeface="Times New Roman"/>
                          <a:cs typeface="Times New Roman"/>
                        </a:rPr>
                        <a:t>EK: İlimiz Merkez Kültür Merkezi Tiyatro Salonu Sahne ve Perde Onarımı ve Tefrişatın tamamlanması.</a:t>
                      </a:r>
                      <a:endParaRPr lang="tr-TR" sz="1000">
                        <a:latin typeface="Calibri"/>
                        <a:ea typeface="Calibri"/>
                        <a:cs typeface="Times New Roman"/>
                      </a:endParaRPr>
                    </a:p>
                  </a:txBody>
                  <a:tcPr marL="8189" marR="8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900.000,00</a:t>
                      </a:r>
                      <a:endParaRPr lang="tr-TR" sz="1000">
                        <a:latin typeface="Calibri"/>
                        <a:ea typeface="Calibri"/>
                        <a:cs typeface="Times New Roman"/>
                      </a:endParaRPr>
                    </a:p>
                  </a:txBody>
                  <a:tcPr marL="8189" marR="8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8189" marR="8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dirty="0">
                          <a:latin typeface="Times New Roman"/>
                          <a:ea typeface="Times New Roman"/>
                          <a:cs typeface="Times New Roman"/>
                        </a:rPr>
                        <a:t>900.000,00</a:t>
                      </a:r>
                      <a:endParaRPr lang="tr-TR" sz="1000" dirty="0">
                        <a:latin typeface="Calibri"/>
                        <a:ea typeface="Calibri"/>
                        <a:cs typeface="Times New Roman"/>
                      </a:endParaRPr>
                    </a:p>
                  </a:txBody>
                  <a:tcPr marL="8189" marR="81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564">
                <a:tc gridSpan="3">
                  <a:txBody>
                    <a:bodyPr/>
                    <a:lstStyle/>
                    <a:p>
                      <a:pPr algn="l">
                        <a:lnSpc>
                          <a:spcPct val="115000"/>
                        </a:lnSpc>
                        <a:spcAft>
                          <a:spcPts val="0"/>
                        </a:spcAft>
                      </a:pPr>
                      <a:r>
                        <a:rPr lang="tr-TR" sz="1000" b="1">
                          <a:solidFill>
                            <a:srgbClr val="000000"/>
                          </a:solidFill>
                          <a:latin typeface="Times New Roman"/>
                          <a:ea typeface="Times New Roman"/>
                          <a:cs typeface="Times New Roman"/>
                        </a:rPr>
                        <a:t>Genel Toplam</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900.000,00</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0,00</a:t>
                      </a:r>
                      <a:endParaRPr lang="tr-TR" sz="100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900.000,00</a:t>
                      </a:r>
                      <a:endParaRPr lang="tr-TR" sz="1000" dirty="0">
                        <a:latin typeface="Calibri"/>
                        <a:ea typeface="Calibri"/>
                        <a:cs typeface="Times New Roman"/>
                      </a:endParaRPr>
                    </a:p>
                  </a:txBody>
                  <a:tcPr marL="8189" marR="818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o"/>
          <p:cNvGraphicFramePr>
            <a:graphicFrameLocks noGrp="1"/>
          </p:cNvGraphicFramePr>
          <p:nvPr/>
        </p:nvGraphicFramePr>
        <p:xfrm>
          <a:off x="973113" y="882998"/>
          <a:ext cx="5688634" cy="8261118"/>
        </p:xfrm>
        <a:graphic>
          <a:graphicData uri="http://schemas.openxmlformats.org/drawingml/2006/table">
            <a:tbl>
              <a:tblPr/>
              <a:tblGrid>
                <a:gridCol w="1008112"/>
                <a:gridCol w="579895"/>
                <a:gridCol w="1220305"/>
                <a:gridCol w="368586"/>
                <a:gridCol w="783542"/>
                <a:gridCol w="792088"/>
                <a:gridCol w="936106"/>
              </a:tblGrid>
              <a:tr h="0">
                <a:tc gridSpan="7">
                  <a:txBody>
                    <a:bodyPr/>
                    <a:lstStyle/>
                    <a:p>
                      <a:pPr algn="ctr">
                        <a:lnSpc>
                          <a:spcPct val="115000"/>
                        </a:lnSpc>
                        <a:spcAft>
                          <a:spcPts val="0"/>
                        </a:spcAft>
                      </a:pPr>
                      <a:r>
                        <a:rPr lang="tr-TR" sz="1100" b="1" dirty="0">
                          <a:solidFill>
                            <a:srgbClr val="000000"/>
                          </a:solidFill>
                          <a:latin typeface="Times New Roman"/>
                          <a:ea typeface="Times New Roman"/>
                          <a:cs typeface="Times New Roman"/>
                        </a:rPr>
                        <a:t>PERFORMANS HEDEFİ TABLOSU</a:t>
                      </a:r>
                      <a:endParaRPr lang="tr-TR" sz="1100" dirty="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latin typeface="Times New Roman"/>
                          <a:ea typeface="Times New Roman"/>
                          <a:cs typeface="Times New Roman"/>
                        </a:rPr>
                        <a:t>İdarenin Adı</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İl Kültür ve Turizm Müdürlüğü</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9696">
                <a:tc gridSpan="2">
                  <a:txBody>
                    <a:bodyPr/>
                    <a:lstStyle/>
                    <a:p>
                      <a:pPr>
                        <a:lnSpc>
                          <a:spcPct val="115000"/>
                        </a:lnSpc>
                        <a:spcAft>
                          <a:spcPts val="0"/>
                        </a:spcAft>
                      </a:pPr>
                      <a:r>
                        <a:rPr lang="tr-TR" sz="1000" b="1" dirty="0" smtClean="0">
                          <a:solidFill>
                            <a:srgbClr val="000000"/>
                          </a:solidFill>
                          <a:latin typeface="Times New Roman"/>
                          <a:ea typeface="Times New Roman"/>
                          <a:cs typeface="Times New Roman"/>
                        </a:rPr>
                        <a:t>Stratejik </a:t>
                      </a:r>
                      <a:r>
                        <a:rPr lang="tr-TR" sz="1000" b="1" dirty="0">
                          <a:solidFill>
                            <a:srgbClr val="000000"/>
                          </a:solidFill>
                          <a:latin typeface="Times New Roman"/>
                          <a:ea typeface="Times New Roman"/>
                          <a:cs typeface="Times New Roman"/>
                        </a:rPr>
                        <a:t>Amaç 3 (EK)</a:t>
                      </a:r>
                      <a:endParaRPr lang="tr-TR" sz="1000" dirty="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İlimizin tanıtımı ve bu sayede daha çok ziyaretçinin İlimizi ziyaret etmesi için ulusal ve uluslar arası alanda bütün tanıtım imkanları kullanılarak Erzincan turizmi markalaşacaktır.</a:t>
                      </a:r>
                      <a:endParaRPr lang="tr-TR" sz="1000">
                        <a:latin typeface="Calibri"/>
                        <a:ea typeface="Calibri"/>
                        <a:cs typeface="Times New Roman"/>
                      </a:endParaRPr>
                    </a:p>
                  </a:txBody>
                  <a:tcPr marL="2879" marR="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34056">
                <a:tc gridSpan="2">
                  <a:txBody>
                    <a:bodyPr/>
                    <a:lstStyle/>
                    <a:p>
                      <a:pPr>
                        <a:lnSpc>
                          <a:spcPct val="115000"/>
                        </a:lnSpc>
                        <a:spcAft>
                          <a:spcPts val="0"/>
                        </a:spcAft>
                      </a:pPr>
                      <a:r>
                        <a:rPr lang="tr-TR" sz="1000" b="1">
                          <a:latin typeface="Times New Roman"/>
                          <a:ea typeface="Times New Roman"/>
                          <a:cs typeface="Times New Roman"/>
                        </a:rPr>
                        <a:t>Hedef 3.1 (EK)</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Erzincan İli'nin tanıtımına ve kültürel birikimlerinin yaygınlaştırılmasına yönelik olarak plan dönemi içerisinde etkinlik ve organizasyonlar düzenlenecek, düzenlenen etkinlik ve organizasyonlara katılım sağlanacaktır.</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latin typeface="Times New Roman"/>
                          <a:ea typeface="Times New Roman"/>
                          <a:cs typeface="Times New Roman"/>
                        </a:rPr>
                        <a:t>Perfomans Hedefi</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İlimizin tanıtımında ilerleme kaydedilmesi.</a:t>
                      </a:r>
                      <a:endParaRPr lang="tr-TR" sz="1000">
                        <a:latin typeface="Calibri"/>
                        <a:ea typeface="Calibri"/>
                        <a:cs typeface="Times New Roman"/>
                      </a:endParaRPr>
                    </a:p>
                  </a:txBody>
                  <a:tcPr marL="2879" marR="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2">
                  <a:txBody>
                    <a:bodyPr/>
                    <a:lstStyle/>
                    <a:p>
                      <a:pPr>
                        <a:lnSpc>
                          <a:spcPct val="115000"/>
                        </a:lnSpc>
                        <a:spcAft>
                          <a:spcPts val="0"/>
                        </a:spcAft>
                      </a:pPr>
                      <a:r>
                        <a:rPr lang="tr-TR" sz="1000" b="1">
                          <a:latin typeface="Times New Roman"/>
                          <a:ea typeface="Times New Roman"/>
                          <a:cs typeface="Times New Roman"/>
                        </a:rPr>
                        <a:t>Açıklamalar</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gridSpan="5">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gridSpan="4">
                  <a:txBody>
                    <a:bodyPr/>
                    <a:lstStyle/>
                    <a:p>
                      <a:pPr>
                        <a:lnSpc>
                          <a:spcPct val="115000"/>
                        </a:lnSpc>
                        <a:spcAft>
                          <a:spcPts val="0"/>
                        </a:spcAft>
                      </a:pPr>
                      <a:r>
                        <a:rPr lang="tr-TR" sz="1000" b="1">
                          <a:solidFill>
                            <a:srgbClr val="000000"/>
                          </a:solidFill>
                          <a:latin typeface="Times New Roman"/>
                          <a:ea typeface="Times New Roman"/>
                          <a:cs typeface="Times New Roman"/>
                        </a:rPr>
                        <a:t>Performans Göstergeleri.</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(t+1)</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181632">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pPr>
                      <a:r>
                        <a:rPr lang="tr-TR" sz="1000">
                          <a:solidFill>
                            <a:srgbClr val="000000"/>
                          </a:solidFill>
                          <a:latin typeface="Times New Roman"/>
                          <a:ea typeface="Times New Roman"/>
                          <a:cs typeface="Times New Roman"/>
                        </a:rPr>
                        <a:t>Yamaç Paraşütü Festivali Düzenlenmesi.</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İlimizde her yıl Yamaç Paraşütü Festivali Düzenlenecektir.</a:t>
                      </a:r>
                      <a:endParaRPr lang="tr-TR" sz="1000">
                        <a:latin typeface="Calibri"/>
                        <a:ea typeface="Calibri"/>
                        <a:cs typeface="Times New Roman"/>
                      </a:endParaRPr>
                    </a:p>
                  </a:txBody>
                  <a:tcPr marL="2879" marR="28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47576">
                <a:tc>
                  <a:txBody>
                    <a:bodyPr/>
                    <a:lstStyle/>
                    <a:p>
                      <a:pPr algn="ctr">
                        <a:lnSpc>
                          <a:spcPct val="115000"/>
                        </a:lnSpc>
                        <a:spcAft>
                          <a:spcPts val="0"/>
                        </a:spcAft>
                      </a:pPr>
                      <a:r>
                        <a:rPr lang="tr-TR" sz="1000">
                          <a:solidFill>
                            <a:srgbClr val="000000"/>
                          </a:solidFill>
                          <a:latin typeface="Times New Roman"/>
                          <a:ea typeface="Times New Roman"/>
                          <a:cs typeface="Times New Roman"/>
                        </a:rPr>
                        <a:t>2</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Rafting Festivali düzenlenmesi.</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İlimizde her yıl Rafting Festivali Düzenlenecektir.</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04336">
                <a:tc>
                  <a:txBody>
                    <a:bodyPr/>
                    <a:lstStyle/>
                    <a:p>
                      <a:pPr algn="ctr">
                        <a:lnSpc>
                          <a:spcPct val="115000"/>
                        </a:lnSpc>
                        <a:spcAft>
                          <a:spcPts val="0"/>
                        </a:spcAft>
                      </a:pPr>
                      <a:r>
                        <a:rPr lang="tr-TR" sz="1000">
                          <a:solidFill>
                            <a:srgbClr val="000000"/>
                          </a:solidFill>
                          <a:latin typeface="Times New Roman"/>
                          <a:ea typeface="Times New Roman"/>
                          <a:cs typeface="Times New Roman"/>
                        </a:rPr>
                        <a:t>3</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İlimizin tanıtıcı sempozyumların düzenlenmesi</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nSpc>
                          <a:spcPct val="115000"/>
                        </a:lnSpc>
                        <a:spcAft>
                          <a:spcPts val="0"/>
                        </a:spcAft>
                      </a:pPr>
                      <a:r>
                        <a:rPr lang="tr-TR" sz="1000" b="1">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İlimizin tanıtımı için her yıl sempozyumlar düzenlenecektir.</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61096">
                <a:tc>
                  <a:txBody>
                    <a:bodyPr/>
                    <a:lstStyle/>
                    <a:p>
                      <a:pPr algn="ctr">
                        <a:lnSpc>
                          <a:spcPct val="115000"/>
                        </a:lnSpc>
                        <a:spcAft>
                          <a:spcPts val="0"/>
                        </a:spcAft>
                      </a:pPr>
                      <a:r>
                        <a:rPr lang="tr-TR" sz="1000">
                          <a:solidFill>
                            <a:srgbClr val="000000"/>
                          </a:solidFill>
                          <a:latin typeface="Times New Roman"/>
                          <a:ea typeface="Times New Roman"/>
                          <a:cs typeface="Times New Roman"/>
                        </a:rPr>
                        <a:t>4</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İlimizin tanıtımı için çeşitli fuar ve organizasyonlara katılım.</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İlimizin tanıtımı için çeşitli fuar ve organizasyonlara katılım sağlanacaktır.</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283800">
                <a:tc>
                  <a:txBody>
                    <a:bodyPr/>
                    <a:lstStyle/>
                    <a:p>
                      <a:pPr algn="ctr">
                        <a:lnSpc>
                          <a:spcPct val="115000"/>
                        </a:lnSpc>
                        <a:spcAft>
                          <a:spcPts val="0"/>
                        </a:spcAft>
                      </a:pPr>
                      <a:r>
                        <a:rPr lang="tr-TR" sz="1000">
                          <a:solidFill>
                            <a:srgbClr val="000000"/>
                          </a:solidFill>
                          <a:latin typeface="Times New Roman"/>
                          <a:ea typeface="Times New Roman"/>
                          <a:cs typeface="Times New Roman"/>
                        </a:rPr>
                        <a:t>5</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İlimizi tanıtıcı yazılı ve görsel tanıtım materyalı alımı ve yapımı.</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Muhtelif yazılı ve görsel tanıtım materyali yaptırılarak İlimizin tanıtımı sağlanacaktır.</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2984">
                <a:tc>
                  <a:txBody>
                    <a:bodyPr/>
                    <a:lstStyle/>
                    <a:p>
                      <a:pPr algn="ctr">
                        <a:lnSpc>
                          <a:spcPct val="115000"/>
                        </a:lnSpc>
                        <a:spcAft>
                          <a:spcPts val="0"/>
                        </a:spcAft>
                      </a:pPr>
                      <a:r>
                        <a:rPr lang="tr-TR" sz="1000">
                          <a:solidFill>
                            <a:srgbClr val="000000"/>
                          </a:solidFill>
                          <a:latin typeface="Times New Roman"/>
                          <a:ea typeface="Times New Roman"/>
                          <a:cs typeface="Times New Roman"/>
                        </a:rPr>
                        <a:t>6</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İlimizde Offroad yarışlarının düzenlenmesi.</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b="1">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İlimizde Offroad yarışlarının düzenlenerek İlimizin tanıtımının yapılması sağlanacaktır.</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192984">
                <a:tc>
                  <a:txBody>
                    <a:bodyPr/>
                    <a:lstStyle/>
                    <a:p>
                      <a:pPr algn="ctr">
                        <a:lnSpc>
                          <a:spcPct val="115000"/>
                        </a:lnSpc>
                        <a:spcAft>
                          <a:spcPts val="0"/>
                        </a:spcAft>
                      </a:pPr>
                      <a:r>
                        <a:rPr lang="tr-TR" sz="1000" b="1">
                          <a:solidFill>
                            <a:srgbClr val="000000"/>
                          </a:solidFill>
                          <a:latin typeface="Times New Roman"/>
                          <a:ea typeface="Times New Roman"/>
                          <a:cs typeface="Times New Roman"/>
                        </a:rPr>
                        <a:t>7</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Yöresel Yemek Yarışmaları düzenlenmesi.</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pP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b="1">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7">
                  <a:txBody>
                    <a:bodyPr/>
                    <a:lstStyle/>
                    <a:p>
                      <a:pPr>
                        <a:lnSpc>
                          <a:spcPct val="115000"/>
                        </a:lnSpc>
                        <a:spcAft>
                          <a:spcPts val="0"/>
                        </a:spcAft>
                      </a:pPr>
                      <a:r>
                        <a:rPr lang="tr-TR" sz="1000" b="1">
                          <a:solidFill>
                            <a:srgbClr val="000000"/>
                          </a:solidFill>
                          <a:latin typeface="Times New Roman"/>
                          <a:ea typeface="Times New Roman"/>
                          <a:cs typeface="Times New Roman"/>
                        </a:rPr>
                        <a:t>Açıklamalar:</a:t>
                      </a:r>
                      <a:r>
                        <a:rPr lang="tr-TR" sz="1000">
                          <a:solidFill>
                            <a:srgbClr val="000000"/>
                          </a:solidFill>
                          <a:latin typeface="Times New Roman"/>
                          <a:ea typeface="Times New Roman"/>
                          <a:cs typeface="Times New Roman"/>
                        </a:rPr>
                        <a:t> İlimize ait yöresel yemek yarışmaları düzenlenerek mutfak kültürünün tanıtımını yapmak.</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r h="0">
                <a:tc rowSpan="2" gridSpan="3">
                  <a:txBody>
                    <a:bodyPr/>
                    <a:lstStyle/>
                    <a:p>
                      <a:pPr>
                        <a:lnSpc>
                          <a:spcPct val="115000"/>
                        </a:lnSpc>
                        <a:spcAft>
                          <a:spcPts val="0"/>
                        </a:spcAft>
                      </a:pPr>
                      <a:r>
                        <a:rPr lang="tr-TR" sz="1000" b="1">
                          <a:solidFill>
                            <a:srgbClr val="000000"/>
                          </a:solidFill>
                          <a:latin typeface="Times New Roman"/>
                          <a:ea typeface="Times New Roman"/>
                          <a:cs typeface="Times New Roman"/>
                        </a:rPr>
                        <a:t>Faaliyetler</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rowSpan="2" hMerge="1">
                  <a:txBody>
                    <a:bodyPr/>
                    <a:lstStyle/>
                    <a:p>
                      <a:endParaRPr lang="tr-TR"/>
                    </a:p>
                  </a:txBody>
                  <a:tcPr/>
                </a:tc>
                <a:tc rowSpan="2" hMerge="1">
                  <a:txBody>
                    <a:bodyPr/>
                    <a:lstStyle/>
                    <a:p>
                      <a:endParaRPr lang="tr-TR"/>
                    </a:p>
                  </a:txBody>
                  <a:tcPr/>
                </a:tc>
                <a:tc gridSpan="4">
                  <a:txBody>
                    <a:bodyPr/>
                    <a:lstStyle/>
                    <a:p>
                      <a:pPr algn="ctr">
                        <a:lnSpc>
                          <a:spcPct val="115000"/>
                        </a:lnSpc>
                        <a:spcAft>
                          <a:spcPts val="0"/>
                        </a:spcAft>
                      </a:pPr>
                      <a:r>
                        <a:rPr lang="tr-TR" sz="1000" b="1">
                          <a:solidFill>
                            <a:srgbClr val="000000"/>
                          </a:solidFill>
                          <a:latin typeface="Times New Roman"/>
                          <a:ea typeface="Times New Roman"/>
                          <a:cs typeface="Times New Roman"/>
                        </a:rPr>
                        <a:t>Kaynak İhtiyacı (t+1)-(TL)</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6529">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ctr">
                        <a:lnSpc>
                          <a:spcPct val="115000"/>
                        </a:lnSpc>
                        <a:spcAft>
                          <a:spcPts val="0"/>
                        </a:spcAft>
                      </a:pPr>
                      <a:r>
                        <a:rPr lang="tr-TR" sz="1000" b="1">
                          <a:solidFill>
                            <a:srgbClr val="000000"/>
                          </a:solidFill>
                          <a:latin typeface="Times New Roman"/>
                          <a:ea typeface="Times New Roman"/>
                          <a:cs typeface="Times New Roman"/>
                        </a:rPr>
                        <a:t>Bütçe </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pPr algn="ctr">
                        <a:lnSpc>
                          <a:spcPct val="115000"/>
                        </a:lnSpc>
                        <a:spcAft>
                          <a:spcPts val="0"/>
                        </a:spcAft>
                      </a:pP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Bütçe Dışı </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ctr">
                        <a:lnSpc>
                          <a:spcPct val="115000"/>
                        </a:lnSpc>
                        <a:spcAft>
                          <a:spcPts val="0"/>
                        </a:spcAft>
                      </a:pPr>
                      <a:r>
                        <a:rPr lang="tr-TR" sz="1000" b="1">
                          <a:solidFill>
                            <a:srgbClr val="000000"/>
                          </a:solidFill>
                          <a:latin typeface="Times New Roman"/>
                          <a:ea typeface="Times New Roman"/>
                          <a:cs typeface="Times New Roman"/>
                        </a:rPr>
                        <a:t>Toplam</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204336">
                <a:tc>
                  <a:txBody>
                    <a:bodyPr/>
                    <a:lstStyle/>
                    <a:p>
                      <a:pPr algn="ctr">
                        <a:lnSpc>
                          <a:spcPct val="115000"/>
                        </a:lnSpc>
                        <a:spcAft>
                          <a:spcPts val="0"/>
                        </a:spcAft>
                      </a:pPr>
                      <a:r>
                        <a:rPr lang="tr-TR" sz="1000">
                          <a:solidFill>
                            <a:srgbClr val="000000"/>
                          </a:solidFill>
                          <a:latin typeface="Times New Roman"/>
                          <a:ea typeface="Times New Roman"/>
                          <a:cs typeface="Times New Roman"/>
                        </a:rPr>
                        <a:t>1</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solidFill>
                            <a:srgbClr val="000000"/>
                          </a:solidFill>
                          <a:latin typeface="Times New Roman"/>
                          <a:ea typeface="Times New Roman"/>
                          <a:cs typeface="Times New Roman"/>
                        </a:rPr>
                        <a:t>EK: Yamaç Paraşütü Festivali Düzenlenmesi.</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50.000,00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latin typeface="Times New Roman"/>
                          <a:ea typeface="Times New Roman"/>
                          <a:cs typeface="Times New Roman"/>
                        </a:rPr>
                        <a:t>50.000,00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280">
                <a:tc>
                  <a:txBody>
                    <a:bodyPr/>
                    <a:lstStyle/>
                    <a:p>
                      <a:pPr algn="ctr">
                        <a:lnSpc>
                          <a:spcPct val="115000"/>
                        </a:lnSpc>
                        <a:spcAft>
                          <a:spcPts val="0"/>
                        </a:spcAft>
                      </a:pPr>
                      <a:r>
                        <a:rPr lang="tr-TR" sz="1000">
                          <a:solidFill>
                            <a:srgbClr val="000000"/>
                          </a:solidFill>
                          <a:latin typeface="Times New Roman"/>
                          <a:ea typeface="Times New Roman"/>
                          <a:cs typeface="Times New Roman"/>
                        </a:rPr>
                        <a:t>2</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Rafting Festivali düzenlenmesi.</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50.000,00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latin typeface="Times New Roman"/>
                          <a:ea typeface="Times New Roman"/>
                          <a:cs typeface="Times New Roman"/>
                        </a:rPr>
                        <a:t>50.000,00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040">
                <a:tc>
                  <a:txBody>
                    <a:bodyPr/>
                    <a:lstStyle/>
                    <a:p>
                      <a:pPr algn="ctr">
                        <a:lnSpc>
                          <a:spcPct val="115000"/>
                        </a:lnSpc>
                        <a:spcAft>
                          <a:spcPts val="0"/>
                        </a:spcAft>
                      </a:pPr>
                      <a:r>
                        <a:rPr lang="tr-TR" sz="1000">
                          <a:solidFill>
                            <a:srgbClr val="000000"/>
                          </a:solidFill>
                          <a:latin typeface="Times New Roman"/>
                          <a:ea typeface="Times New Roman"/>
                          <a:cs typeface="Times New Roman"/>
                        </a:rPr>
                        <a:t>3</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İlimizi tanıtıcı sempozyumların düzenlenmesi</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150.000,00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latin typeface="Times New Roman"/>
                          <a:ea typeface="Times New Roman"/>
                          <a:cs typeface="Times New Roman"/>
                        </a:rPr>
                        <a:t>150.000,00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800">
                <a:tc>
                  <a:txBody>
                    <a:bodyPr/>
                    <a:lstStyle/>
                    <a:p>
                      <a:pPr algn="ctr">
                        <a:lnSpc>
                          <a:spcPct val="115000"/>
                        </a:lnSpc>
                        <a:spcAft>
                          <a:spcPts val="0"/>
                        </a:spcAft>
                      </a:pPr>
                      <a:r>
                        <a:rPr lang="tr-TR" sz="1000">
                          <a:solidFill>
                            <a:srgbClr val="000000"/>
                          </a:solidFill>
                          <a:latin typeface="Times New Roman"/>
                          <a:ea typeface="Times New Roman"/>
                          <a:cs typeface="Times New Roman"/>
                        </a:rPr>
                        <a:t>4</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İlimizin tanıtımı için çeşitli fuar ve organizasyonlara katılım.</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200.000,00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latin typeface="Times New Roman"/>
                          <a:ea typeface="Times New Roman"/>
                          <a:cs typeface="Times New Roman"/>
                        </a:rPr>
                        <a:t>200.000,00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505">
                <a:tc>
                  <a:txBody>
                    <a:bodyPr/>
                    <a:lstStyle/>
                    <a:p>
                      <a:pPr algn="ctr">
                        <a:lnSpc>
                          <a:spcPct val="115000"/>
                        </a:lnSpc>
                        <a:spcAft>
                          <a:spcPts val="0"/>
                        </a:spcAft>
                      </a:pPr>
                      <a:r>
                        <a:rPr lang="tr-TR" sz="1000">
                          <a:solidFill>
                            <a:srgbClr val="000000"/>
                          </a:solidFill>
                          <a:latin typeface="Times New Roman"/>
                          <a:ea typeface="Times New Roman"/>
                          <a:cs typeface="Times New Roman"/>
                        </a:rPr>
                        <a:t>5</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İlimizi tanıtıcı yazılı ve görsel tanıtım materyalı alımı ve yapımı.</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200.000,00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latin typeface="Times New Roman"/>
                          <a:ea typeface="Times New Roman"/>
                          <a:cs typeface="Times New Roman"/>
                        </a:rPr>
                        <a:t>200.000,00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88">
                <a:tc>
                  <a:txBody>
                    <a:bodyPr/>
                    <a:lstStyle/>
                    <a:p>
                      <a:pPr algn="ctr">
                        <a:lnSpc>
                          <a:spcPct val="115000"/>
                        </a:lnSpc>
                        <a:spcAft>
                          <a:spcPts val="0"/>
                        </a:spcAft>
                      </a:pPr>
                      <a:r>
                        <a:rPr lang="tr-TR" sz="1000">
                          <a:solidFill>
                            <a:srgbClr val="000000"/>
                          </a:solidFill>
                          <a:latin typeface="Times New Roman"/>
                          <a:ea typeface="Times New Roman"/>
                          <a:cs typeface="Times New Roman"/>
                        </a:rPr>
                        <a:t>6</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İlimizde Offroad yarışlarının düzenlenmesi.</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50.000,00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latin typeface="Times New Roman"/>
                          <a:ea typeface="Times New Roman"/>
                          <a:cs typeface="Times New Roman"/>
                        </a:rPr>
                        <a:t>50.000,00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688">
                <a:tc>
                  <a:txBody>
                    <a:bodyPr/>
                    <a:lstStyle/>
                    <a:p>
                      <a:pPr algn="ctr">
                        <a:lnSpc>
                          <a:spcPct val="115000"/>
                        </a:lnSpc>
                        <a:spcAft>
                          <a:spcPts val="0"/>
                        </a:spcAft>
                      </a:pPr>
                      <a:r>
                        <a:rPr lang="tr-TR" sz="1000">
                          <a:solidFill>
                            <a:srgbClr val="000000"/>
                          </a:solidFill>
                          <a:latin typeface="Times New Roman"/>
                          <a:ea typeface="Times New Roman"/>
                          <a:cs typeface="Times New Roman"/>
                        </a:rPr>
                        <a:t>7</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tr-TR" sz="1000">
                          <a:latin typeface="Times New Roman"/>
                          <a:ea typeface="Times New Roman"/>
                          <a:cs typeface="Times New Roman"/>
                        </a:rPr>
                        <a:t>EK: Yöresel Yemek Yarışmaları düzenlenmesi.</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50.000,00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r">
                        <a:lnSpc>
                          <a:spcPct val="115000"/>
                        </a:lnSpc>
                        <a:spcAft>
                          <a:spcPts val="0"/>
                        </a:spcAft>
                      </a:pP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 </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tr-TR" sz="1000">
                          <a:latin typeface="Times New Roman"/>
                          <a:ea typeface="Times New Roman"/>
                          <a:cs typeface="Times New Roman"/>
                        </a:rPr>
                        <a:t>50.000,00</a:t>
                      </a:r>
                      <a:endParaRPr lang="tr-TR" sz="1000">
                        <a:latin typeface="Calibri"/>
                        <a:ea typeface="Calibri"/>
                        <a:cs typeface="Times New Roman"/>
                      </a:endParaRPr>
                    </a:p>
                  </a:txBody>
                  <a:tcPr marL="2879" marR="28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3">
                  <a:txBody>
                    <a:bodyPr/>
                    <a:lstStyle/>
                    <a:p>
                      <a:pPr>
                        <a:lnSpc>
                          <a:spcPct val="115000"/>
                        </a:lnSpc>
                        <a:spcAft>
                          <a:spcPts val="0"/>
                        </a:spcAft>
                      </a:pPr>
                      <a:r>
                        <a:rPr lang="tr-TR" sz="1000" b="1">
                          <a:solidFill>
                            <a:srgbClr val="000000"/>
                          </a:solidFill>
                          <a:latin typeface="Times New Roman"/>
                          <a:ea typeface="Times New Roman"/>
                          <a:cs typeface="Times New Roman"/>
                        </a:rPr>
                        <a:t>Genel Toplam</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endParaRPr lang="tr-TR"/>
                    </a:p>
                  </a:txBody>
                  <a:tcPr/>
                </a:tc>
                <a:tc hMerge="1">
                  <a:txBody>
                    <a:bodyPr/>
                    <a:lstStyle/>
                    <a:p>
                      <a:endParaRPr lang="tr-TR"/>
                    </a:p>
                  </a:txBody>
                  <a:tcPr/>
                </a:tc>
                <a:tc gridSpan="2">
                  <a:txBody>
                    <a:bodyPr/>
                    <a:lstStyle/>
                    <a:p>
                      <a:pPr algn="r">
                        <a:lnSpc>
                          <a:spcPct val="115000"/>
                        </a:lnSpc>
                        <a:spcAft>
                          <a:spcPts val="0"/>
                        </a:spcAft>
                      </a:pPr>
                      <a:r>
                        <a:rPr lang="tr-TR" sz="1000">
                          <a:solidFill>
                            <a:srgbClr val="000000"/>
                          </a:solidFill>
                          <a:latin typeface="Times New Roman"/>
                          <a:ea typeface="Times New Roman"/>
                          <a:cs typeface="Times New Roman"/>
                        </a:rPr>
                        <a:t>750.000,00</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hMerge="1">
                  <a:txBody>
                    <a:bodyPr/>
                    <a:lstStyle/>
                    <a:p>
                      <a:pPr algn="r">
                        <a:lnSpc>
                          <a:spcPct val="115000"/>
                        </a:lnSpc>
                        <a:spcAft>
                          <a:spcPts val="0"/>
                        </a:spcAft>
                      </a:pP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a:solidFill>
                            <a:srgbClr val="000000"/>
                          </a:solidFill>
                          <a:latin typeface="Times New Roman"/>
                          <a:ea typeface="Times New Roman"/>
                          <a:cs typeface="Times New Roman"/>
                        </a:rPr>
                        <a:t>0,00</a:t>
                      </a:r>
                      <a:endParaRPr lang="tr-TR" sz="100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algn="r">
                        <a:lnSpc>
                          <a:spcPct val="115000"/>
                        </a:lnSpc>
                        <a:spcAft>
                          <a:spcPts val="0"/>
                        </a:spcAft>
                      </a:pPr>
                      <a:r>
                        <a:rPr lang="tr-TR" sz="1000" dirty="0">
                          <a:solidFill>
                            <a:srgbClr val="000000"/>
                          </a:solidFill>
                          <a:latin typeface="Times New Roman"/>
                          <a:ea typeface="Times New Roman"/>
                          <a:cs typeface="Times New Roman"/>
                        </a:rPr>
                        <a:t>750.000,00</a:t>
                      </a:r>
                      <a:endParaRPr lang="tr-TR" sz="1000" dirty="0">
                        <a:latin typeface="Calibri"/>
                        <a:ea typeface="Calibri"/>
                        <a:cs typeface="Times New Roman"/>
                      </a:endParaRPr>
                    </a:p>
                  </a:txBody>
                  <a:tcPr marL="2879" marR="287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2 Dikdörtgen"/>
          <p:cNvSpPr/>
          <p:nvPr/>
        </p:nvSpPr>
        <p:spPr>
          <a:xfrm>
            <a:off x="893064"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707136"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5" name="4 Dikdörtgen"/>
          <p:cNvSpPr/>
          <p:nvPr/>
        </p:nvSpPr>
        <p:spPr>
          <a:xfrm>
            <a:off x="5285232" y="847344"/>
            <a:ext cx="1371600" cy="158496"/>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İL ÖZEL İDARESİ</a:t>
            </a:r>
          </a:p>
        </p:txBody>
      </p:sp>
      <p:sp>
        <p:nvSpPr>
          <p:cNvPr id="7" name="6 Dikdörtgen"/>
          <p:cNvSpPr/>
          <p:nvPr/>
        </p:nvSpPr>
        <p:spPr>
          <a:xfrm>
            <a:off x="786384" y="2450592"/>
            <a:ext cx="5839968" cy="3779520"/>
          </a:xfrm>
          <a:prstGeom prst="rect">
            <a:avLst/>
          </a:prstGeom>
        </p:spPr>
        <p:txBody>
          <a:bodyPr lIns="0" tIns="0" rIns="0" bIns="0">
            <a:noAutofit/>
          </a:bodyPr>
          <a:lstStyle/>
          <a:p>
            <a:pPr indent="457200" algn="just">
              <a:lnSpc>
                <a:spcPts val="2184"/>
              </a:lnSpc>
              <a:spcBef>
                <a:spcPts val="1050"/>
              </a:spcBef>
            </a:pPr>
            <a:endParaRPr lang="tr" sz="1000" spc="-50" dirty="0">
              <a:solidFill>
                <a:srgbClr val="1F1919"/>
              </a:solidFill>
              <a:latin typeface="Lucida Sans Unicode"/>
            </a:endParaRPr>
          </a:p>
        </p:txBody>
      </p:sp>
      <p:sp>
        <p:nvSpPr>
          <p:cNvPr id="10" name="9 Dikdörtgen"/>
          <p:cNvSpPr/>
          <p:nvPr/>
        </p:nvSpPr>
        <p:spPr>
          <a:xfrm>
            <a:off x="755904" y="9704832"/>
            <a:ext cx="469392" cy="304800"/>
          </a:xfrm>
          <a:prstGeom prst="rect">
            <a:avLst/>
          </a:prstGeom>
        </p:spPr>
        <p:txBody>
          <a:bodyPr lIns="0" tIns="0" rIns="0" bIns="0">
            <a:noAutofit/>
          </a:bodyPr>
          <a:lstStyle/>
          <a:p>
            <a:pPr indent="0" algn="just"/>
            <a:endParaRPr lang="tr" sz="3000" cap="small" spc="-300" dirty="0">
              <a:solidFill>
                <a:srgbClr val="9A9697"/>
              </a:solidFill>
              <a:latin typeface="Arial Unicode MS"/>
            </a:endParaRPr>
          </a:p>
        </p:txBody>
      </p:sp>
      <p:graphicFrame>
        <p:nvGraphicFramePr>
          <p:cNvPr id="8" name="7 Tablo"/>
          <p:cNvGraphicFramePr>
            <a:graphicFrameLocks noGrp="1"/>
          </p:cNvGraphicFramePr>
          <p:nvPr/>
        </p:nvGraphicFramePr>
        <p:xfrm>
          <a:off x="923905" y="2418536"/>
          <a:ext cx="5857916" cy="5606153"/>
        </p:xfrm>
        <a:graphic>
          <a:graphicData uri="http://schemas.openxmlformats.org/drawingml/2006/table">
            <a:tbl>
              <a:tblPr>
                <a:tableStyleId>{35758FB7-9AC5-4552-8A53-C91805E547FA}</a:tableStyleId>
              </a:tblPr>
              <a:tblGrid>
                <a:gridCol w="1673690"/>
                <a:gridCol w="4184226"/>
              </a:tblGrid>
              <a:tr h="285752">
                <a:tc gridSpan="2">
                  <a:txBody>
                    <a:bodyPr/>
                    <a:lstStyle/>
                    <a:p>
                      <a:pPr algn="ctr">
                        <a:lnSpc>
                          <a:spcPct val="115000"/>
                        </a:lnSpc>
                        <a:spcAft>
                          <a:spcPts val="0"/>
                        </a:spcAft>
                      </a:pPr>
                      <a:endParaRPr lang="tr-TR" sz="1000" dirty="0">
                        <a:latin typeface="Times New Roman"/>
                        <a:ea typeface="Times New Roman"/>
                        <a:cs typeface="Times New Roman"/>
                      </a:endParaRPr>
                    </a:p>
                  </a:txBody>
                  <a:tcPr marL="30458" marR="30458" marT="0" marB="0"/>
                </a:tc>
                <a:tc hMerge="1">
                  <a:txBody>
                    <a:bodyPr/>
                    <a:lstStyle/>
                    <a:p>
                      <a:endParaRPr lang="tr-TR"/>
                    </a:p>
                  </a:txBody>
                  <a:tcPr/>
                </a:tc>
              </a:tr>
              <a:tr h="523859">
                <a:tc>
                  <a:txBody>
                    <a:bodyPr/>
                    <a:lstStyle/>
                    <a:p>
                      <a:pPr>
                        <a:lnSpc>
                          <a:spcPct val="115000"/>
                        </a:lnSpc>
                        <a:spcAft>
                          <a:spcPts val="0"/>
                        </a:spcAft>
                      </a:pPr>
                      <a:endParaRPr lang="tr-TR" sz="1050" b="1" dirty="0"/>
                    </a:p>
                    <a:p>
                      <a:pPr>
                        <a:lnSpc>
                          <a:spcPct val="115000"/>
                        </a:lnSpc>
                        <a:spcAft>
                          <a:spcPts val="0"/>
                        </a:spcAft>
                      </a:pPr>
                      <a:r>
                        <a:rPr lang="tr-TR" sz="1050" b="1" dirty="0"/>
                        <a:t>Stratejik Amaç 1</a:t>
                      </a:r>
                      <a:endParaRPr lang="tr-TR" sz="1050" b="1" dirty="0">
                        <a:latin typeface="Times New Roman"/>
                        <a:ea typeface="Times New Roman"/>
                        <a:cs typeface="Times New Roman"/>
                      </a:endParaRPr>
                    </a:p>
                  </a:txBody>
                  <a:tcPr marL="30458" marR="30458" marT="0" marB="0"/>
                </a:tc>
                <a:tc>
                  <a:txBody>
                    <a:bodyPr/>
                    <a:lstStyle/>
                    <a:p>
                      <a:pPr algn="just">
                        <a:lnSpc>
                          <a:spcPct val="115000"/>
                        </a:lnSpc>
                        <a:spcAft>
                          <a:spcPts val="0"/>
                        </a:spcAft>
                      </a:pPr>
                      <a:r>
                        <a:rPr lang="tr-TR" sz="1000" dirty="0" smtClean="0"/>
                        <a:t>Web </a:t>
                      </a:r>
                      <a:r>
                        <a:rPr lang="tr-TR" sz="1000" dirty="0"/>
                        <a:t>sitesinin daha etkin ve verimli olarak yayınlanması ve ulusal olarak vatandaşlara, kitlelere daha hızlı ve güvenilir hizmet verilebilmesi için hazırlanacaktır.</a:t>
                      </a:r>
                      <a:endParaRPr lang="tr-TR" sz="1000" dirty="0">
                        <a:latin typeface="Times New Roman"/>
                        <a:ea typeface="Times New Roman"/>
                        <a:cs typeface="Times New Roman"/>
                      </a:endParaRPr>
                    </a:p>
                  </a:txBody>
                  <a:tcPr marL="30458" marR="30458" marT="0" marB="0"/>
                </a:tc>
              </a:tr>
              <a:tr h="657535">
                <a:tc>
                  <a:txBody>
                    <a:bodyPr/>
                    <a:lstStyle/>
                    <a:p>
                      <a:pPr>
                        <a:lnSpc>
                          <a:spcPct val="115000"/>
                        </a:lnSpc>
                        <a:spcAft>
                          <a:spcPts val="0"/>
                        </a:spcAft>
                      </a:pPr>
                      <a:endParaRPr lang="tr-TR" sz="1050" b="1" dirty="0"/>
                    </a:p>
                    <a:p>
                      <a:pPr>
                        <a:lnSpc>
                          <a:spcPct val="115000"/>
                        </a:lnSpc>
                        <a:spcAft>
                          <a:spcPts val="0"/>
                        </a:spcAft>
                      </a:pPr>
                      <a:r>
                        <a:rPr lang="tr-TR" sz="1050" b="1" dirty="0"/>
                        <a:t>Hedef 1.1</a:t>
                      </a:r>
                      <a:endParaRPr lang="tr-TR" sz="1050" b="1" dirty="0">
                        <a:latin typeface="Times New Roman"/>
                        <a:ea typeface="Times New Roman"/>
                        <a:cs typeface="Times New Roman"/>
                      </a:endParaRPr>
                    </a:p>
                  </a:txBody>
                  <a:tcPr marL="30458" marR="30458" marT="0" marB="0"/>
                </a:tc>
                <a:tc>
                  <a:txBody>
                    <a:bodyPr/>
                    <a:lstStyle/>
                    <a:p>
                      <a:pPr algn="just">
                        <a:lnSpc>
                          <a:spcPct val="115000"/>
                        </a:lnSpc>
                        <a:spcAft>
                          <a:spcPts val="0"/>
                        </a:spcAft>
                      </a:pPr>
                      <a:r>
                        <a:rPr lang="tr-TR" sz="1000" dirty="0" smtClean="0"/>
                        <a:t>İl </a:t>
                      </a:r>
                      <a:r>
                        <a:rPr lang="tr-TR" sz="1000" dirty="0"/>
                        <a:t>Genel Meclisi;</a:t>
                      </a:r>
                    </a:p>
                    <a:p>
                      <a:pPr algn="just">
                        <a:lnSpc>
                          <a:spcPct val="115000"/>
                        </a:lnSpc>
                        <a:spcAft>
                          <a:spcPts val="0"/>
                        </a:spcAft>
                      </a:pPr>
                      <a:r>
                        <a:rPr lang="tr-TR" sz="1000" dirty="0"/>
                        <a:t>İl Genel Meclisi İl Özel İdaresinin karar organıdır ve ilgili kanunda gösterilen esas ve usullere göre ildeki seçmenler tarafından seçilmiş üyelerden oluşur.</a:t>
                      </a:r>
                      <a:endParaRPr lang="tr-TR" sz="1000" dirty="0">
                        <a:latin typeface="Times New Roman"/>
                        <a:ea typeface="Times New Roman"/>
                        <a:cs typeface="Times New Roman"/>
                      </a:endParaRPr>
                    </a:p>
                  </a:txBody>
                  <a:tcPr marL="30458" marR="30458" marT="0" marB="0"/>
                </a:tc>
              </a:tr>
              <a:tr h="1459597">
                <a:tc>
                  <a:txBody>
                    <a:bodyPr/>
                    <a:lstStyle/>
                    <a:p>
                      <a:pPr>
                        <a:lnSpc>
                          <a:spcPct val="115000"/>
                        </a:lnSpc>
                        <a:spcAft>
                          <a:spcPts val="0"/>
                        </a:spcAft>
                      </a:pPr>
                      <a:endParaRPr lang="tr-TR" sz="1050" b="1" dirty="0"/>
                    </a:p>
                    <a:p>
                      <a:pPr>
                        <a:lnSpc>
                          <a:spcPct val="115000"/>
                        </a:lnSpc>
                        <a:spcAft>
                          <a:spcPts val="0"/>
                        </a:spcAft>
                      </a:pPr>
                      <a:r>
                        <a:rPr lang="tr-TR" sz="1050" b="1" dirty="0"/>
                        <a:t>İlçelere Göre Dağılımı</a:t>
                      </a:r>
                      <a:endParaRPr lang="tr-TR" sz="1050" b="1" dirty="0">
                        <a:latin typeface="Times New Roman"/>
                        <a:ea typeface="Times New Roman"/>
                        <a:cs typeface="Times New Roman"/>
                      </a:endParaRPr>
                    </a:p>
                  </a:txBody>
                  <a:tcPr marL="30458" marR="30458" marT="0" marB="0"/>
                </a:tc>
                <a:tc>
                  <a:txBody>
                    <a:bodyPr/>
                    <a:lstStyle/>
                    <a:p>
                      <a:pPr>
                        <a:lnSpc>
                          <a:spcPct val="115000"/>
                        </a:lnSpc>
                        <a:spcAft>
                          <a:spcPts val="0"/>
                        </a:spcAft>
                      </a:pPr>
                      <a:r>
                        <a:rPr lang="tr-TR" sz="1000" dirty="0" smtClean="0"/>
                        <a:t>Üye </a:t>
                      </a:r>
                      <a:r>
                        <a:rPr lang="tr-TR" sz="1000" dirty="0"/>
                        <a:t>Sayısı  :  22</a:t>
                      </a:r>
                    </a:p>
                    <a:p>
                      <a:pPr>
                        <a:lnSpc>
                          <a:spcPct val="115000"/>
                        </a:lnSpc>
                        <a:spcAft>
                          <a:spcPts val="0"/>
                        </a:spcAft>
                      </a:pPr>
                      <a:r>
                        <a:rPr lang="tr-TR" sz="1000" dirty="0"/>
                        <a:t>Merkez İlçe :  </a:t>
                      </a:r>
                      <a:r>
                        <a:rPr lang="tr-TR" sz="1000" baseline="0" dirty="0" smtClean="0"/>
                        <a:t> </a:t>
                      </a:r>
                      <a:r>
                        <a:rPr lang="tr-TR" sz="1000" dirty="0" smtClean="0"/>
                        <a:t>6</a:t>
                      </a:r>
                      <a:endParaRPr lang="tr-TR" sz="1000" dirty="0"/>
                    </a:p>
                    <a:p>
                      <a:pPr>
                        <a:lnSpc>
                          <a:spcPct val="115000"/>
                        </a:lnSpc>
                        <a:spcAft>
                          <a:spcPts val="0"/>
                        </a:spcAft>
                      </a:pPr>
                      <a:r>
                        <a:rPr lang="tr-TR" sz="1000" dirty="0"/>
                        <a:t>Çayırlı         :    2</a:t>
                      </a:r>
                    </a:p>
                    <a:p>
                      <a:pPr>
                        <a:lnSpc>
                          <a:spcPct val="115000"/>
                        </a:lnSpc>
                        <a:spcAft>
                          <a:spcPts val="0"/>
                        </a:spcAft>
                      </a:pPr>
                      <a:r>
                        <a:rPr lang="tr-TR" sz="1000" dirty="0"/>
                        <a:t>İliç               :    2</a:t>
                      </a:r>
                    </a:p>
                    <a:p>
                      <a:pPr>
                        <a:lnSpc>
                          <a:spcPct val="115000"/>
                        </a:lnSpc>
                        <a:spcAft>
                          <a:spcPts val="0"/>
                        </a:spcAft>
                      </a:pPr>
                      <a:r>
                        <a:rPr lang="tr-TR" sz="1000" dirty="0"/>
                        <a:t>Kemah        :    2</a:t>
                      </a:r>
                    </a:p>
                    <a:p>
                      <a:pPr>
                        <a:lnSpc>
                          <a:spcPct val="115000"/>
                        </a:lnSpc>
                        <a:spcAft>
                          <a:spcPts val="0"/>
                        </a:spcAft>
                      </a:pPr>
                      <a:r>
                        <a:rPr lang="tr-TR" sz="1000" dirty="0"/>
                        <a:t>Kemaliye    :    2</a:t>
                      </a:r>
                    </a:p>
                    <a:p>
                      <a:pPr>
                        <a:lnSpc>
                          <a:spcPct val="115000"/>
                        </a:lnSpc>
                        <a:spcAft>
                          <a:spcPts val="0"/>
                        </a:spcAft>
                      </a:pPr>
                      <a:r>
                        <a:rPr lang="tr-TR" sz="1000" dirty="0"/>
                        <a:t>Refahiye     :    2</a:t>
                      </a:r>
                    </a:p>
                    <a:p>
                      <a:pPr>
                        <a:lnSpc>
                          <a:spcPct val="115000"/>
                        </a:lnSpc>
                        <a:spcAft>
                          <a:spcPts val="0"/>
                        </a:spcAft>
                      </a:pPr>
                      <a:r>
                        <a:rPr lang="tr-TR" sz="1000" dirty="0"/>
                        <a:t>Tercan        :    2</a:t>
                      </a:r>
                    </a:p>
                    <a:p>
                      <a:pPr>
                        <a:lnSpc>
                          <a:spcPct val="115000"/>
                        </a:lnSpc>
                        <a:spcAft>
                          <a:spcPts val="0"/>
                        </a:spcAft>
                      </a:pPr>
                      <a:r>
                        <a:rPr lang="tr-TR" sz="1000" dirty="0"/>
                        <a:t>Üzümlü       :    2</a:t>
                      </a:r>
                    </a:p>
                    <a:p>
                      <a:pPr>
                        <a:lnSpc>
                          <a:spcPct val="115000"/>
                        </a:lnSpc>
                        <a:spcAft>
                          <a:spcPts val="0"/>
                        </a:spcAft>
                      </a:pPr>
                      <a:r>
                        <a:rPr lang="tr-TR" sz="1000" dirty="0"/>
                        <a:t>Otlukbeli     :    2</a:t>
                      </a:r>
                      <a:endParaRPr lang="tr-TR" sz="1000" dirty="0">
                        <a:latin typeface="Times New Roman"/>
                        <a:ea typeface="Times New Roman"/>
                        <a:cs typeface="Times New Roman"/>
                      </a:endParaRPr>
                    </a:p>
                  </a:txBody>
                  <a:tcPr marL="30458" marR="30458" marT="0" marB="0"/>
                </a:tc>
              </a:tr>
              <a:tr h="1325920">
                <a:tc>
                  <a:txBody>
                    <a:bodyPr/>
                    <a:lstStyle/>
                    <a:p>
                      <a:pPr>
                        <a:lnSpc>
                          <a:spcPct val="115000"/>
                        </a:lnSpc>
                        <a:spcAft>
                          <a:spcPts val="0"/>
                        </a:spcAft>
                      </a:pPr>
                      <a:endParaRPr lang="tr-TR" sz="1050" b="1" dirty="0"/>
                    </a:p>
                    <a:p>
                      <a:pPr>
                        <a:lnSpc>
                          <a:spcPct val="115000"/>
                        </a:lnSpc>
                        <a:spcAft>
                          <a:spcPts val="0"/>
                        </a:spcAft>
                      </a:pPr>
                      <a:r>
                        <a:rPr lang="tr-TR" sz="1050" b="1" dirty="0"/>
                        <a:t>Faaliyet 1.1.1</a:t>
                      </a:r>
                      <a:endParaRPr lang="tr-TR" sz="1050" b="1" dirty="0">
                        <a:latin typeface="Times New Roman"/>
                        <a:ea typeface="Times New Roman"/>
                        <a:cs typeface="Times New Roman"/>
                      </a:endParaRPr>
                    </a:p>
                  </a:txBody>
                  <a:tcPr marL="30458" marR="30458" marT="0" marB="0"/>
                </a:tc>
                <a:tc>
                  <a:txBody>
                    <a:bodyPr/>
                    <a:lstStyle/>
                    <a:p>
                      <a:pPr>
                        <a:lnSpc>
                          <a:spcPct val="115000"/>
                        </a:lnSpc>
                        <a:spcAft>
                          <a:spcPts val="0"/>
                        </a:spcAft>
                      </a:pPr>
                      <a:r>
                        <a:rPr lang="tr-TR" sz="1000" dirty="0" smtClean="0"/>
                        <a:t>İl </a:t>
                      </a:r>
                      <a:r>
                        <a:rPr lang="tr-TR" sz="1000" dirty="0"/>
                        <a:t>Encümeni;</a:t>
                      </a:r>
                    </a:p>
                    <a:p>
                      <a:pPr algn="just">
                        <a:lnSpc>
                          <a:spcPct val="115000"/>
                        </a:lnSpc>
                        <a:spcAft>
                          <a:spcPts val="0"/>
                        </a:spcAft>
                      </a:pPr>
                      <a:r>
                        <a:rPr lang="tr-TR" sz="1000" dirty="0"/>
                        <a:t>İl Encümeni Valinin Başkanlığında, Genel Sekreter ile İl Genel Meclisinin her yıl kendi üyeleri arasından seçeceği üç üye ve Valinin her yıl birim amirleri arasından seçeceği iki üyeden oluşur.Valinin katılamadığı Encümen toplantısına Genel Sekreter Başkanlık eder. Encümen toplantılarına gündemdeki konularla ilgili olarak, ilgili birim amirleri vali tarafından oy hakkı olmaksızın görüşleri alınmak üzere çağrılabilir.</a:t>
                      </a:r>
                      <a:endParaRPr lang="tr-TR" sz="1000" dirty="0">
                        <a:latin typeface="Times New Roman"/>
                        <a:ea typeface="Times New Roman"/>
                        <a:cs typeface="Times New Roman"/>
                      </a:endParaRPr>
                    </a:p>
                  </a:txBody>
                  <a:tcPr marL="30458" marR="30458" marT="0" marB="0"/>
                </a:tc>
              </a:tr>
              <a:tr h="1058566">
                <a:tc>
                  <a:txBody>
                    <a:bodyPr/>
                    <a:lstStyle/>
                    <a:p>
                      <a:pPr>
                        <a:lnSpc>
                          <a:spcPct val="115000"/>
                        </a:lnSpc>
                        <a:spcAft>
                          <a:spcPts val="0"/>
                        </a:spcAft>
                      </a:pPr>
                      <a:endParaRPr lang="tr-TR" sz="1050" b="1" dirty="0"/>
                    </a:p>
                    <a:p>
                      <a:pPr>
                        <a:lnSpc>
                          <a:spcPct val="115000"/>
                        </a:lnSpc>
                        <a:spcAft>
                          <a:spcPts val="0"/>
                        </a:spcAft>
                      </a:pPr>
                      <a:r>
                        <a:rPr lang="tr-TR" sz="1050" b="1" dirty="0"/>
                        <a:t>Faaliyet 1.1.2</a:t>
                      </a:r>
                      <a:endParaRPr lang="tr-TR" sz="1050" b="1" dirty="0">
                        <a:latin typeface="Times New Roman"/>
                        <a:ea typeface="Times New Roman"/>
                        <a:cs typeface="Times New Roman"/>
                      </a:endParaRPr>
                    </a:p>
                  </a:txBody>
                  <a:tcPr marL="30458" marR="30458" marT="0" marB="0"/>
                </a:tc>
                <a:tc>
                  <a:txBody>
                    <a:bodyPr/>
                    <a:lstStyle/>
                    <a:p>
                      <a:pPr>
                        <a:lnSpc>
                          <a:spcPct val="115000"/>
                        </a:lnSpc>
                        <a:spcAft>
                          <a:spcPts val="0"/>
                        </a:spcAft>
                      </a:pPr>
                      <a:r>
                        <a:rPr lang="tr-TR" sz="1000" dirty="0" smtClean="0"/>
                        <a:t>Vali</a:t>
                      </a:r>
                      <a:r>
                        <a:rPr lang="tr-TR" sz="1000" dirty="0"/>
                        <a:t>:</a:t>
                      </a:r>
                    </a:p>
                    <a:p>
                      <a:pPr algn="just">
                        <a:lnSpc>
                          <a:spcPct val="115000"/>
                        </a:lnSpc>
                        <a:spcAft>
                          <a:spcPts val="0"/>
                        </a:spcAft>
                      </a:pPr>
                      <a:r>
                        <a:rPr lang="tr-TR" sz="1000" dirty="0"/>
                        <a:t>Vali, İl Özel İdaresinin başı ve tüzel kişiliğinin temsilcisidir.</a:t>
                      </a:r>
                    </a:p>
                    <a:p>
                      <a:pPr algn="just">
                        <a:lnSpc>
                          <a:spcPct val="115000"/>
                        </a:lnSpc>
                        <a:spcAft>
                          <a:spcPts val="0"/>
                        </a:spcAft>
                      </a:pPr>
                      <a:r>
                        <a:rPr lang="tr-TR" sz="1000" dirty="0"/>
                        <a:t>Karar Alma Süreci:</a:t>
                      </a:r>
                    </a:p>
                    <a:p>
                      <a:pPr algn="just">
                        <a:lnSpc>
                          <a:spcPct val="115000"/>
                        </a:lnSpc>
                        <a:spcAft>
                          <a:spcPts val="0"/>
                        </a:spcAft>
                      </a:pPr>
                      <a:r>
                        <a:rPr lang="tr-TR" sz="1000" dirty="0"/>
                        <a:t>İl Genel Meclisi, İl Özel İdaresinin karar organı, İl Encümeni, danışma ve alt karar organı, Vali ise yürütme organı ve İl Özel İdaresinin başıdır.</a:t>
                      </a:r>
                      <a:endParaRPr lang="tr-TR" sz="1000" dirty="0">
                        <a:latin typeface="Times New Roman"/>
                        <a:ea typeface="Times New Roman"/>
                        <a:cs typeface="Times New Roman"/>
                      </a:endParaRPr>
                    </a:p>
                  </a:txBody>
                  <a:tcPr marL="30458" marR="30458" marT="0" marB="0"/>
                </a:tc>
              </a:tr>
            </a:tbl>
          </a:graphicData>
        </a:graphic>
      </p:graphicFrame>
      <p:sp>
        <p:nvSpPr>
          <p:cNvPr id="9" name="8 Yatay Kaydırma"/>
          <p:cNvSpPr/>
          <p:nvPr/>
        </p:nvSpPr>
        <p:spPr>
          <a:xfrm>
            <a:off x="1566847" y="1561280"/>
            <a:ext cx="4714908" cy="571504"/>
          </a:xfrm>
          <a:prstGeom prst="horizontalScroll">
            <a:avLst/>
          </a:prstGeom>
        </p:spPr>
        <p:style>
          <a:lnRef idx="2">
            <a:schemeClr val="accent5"/>
          </a:lnRef>
          <a:fillRef idx="1">
            <a:schemeClr val="lt1"/>
          </a:fillRef>
          <a:effectRef idx="0">
            <a:schemeClr val="accent5"/>
          </a:effectRef>
          <a:fontRef idx="minor">
            <a:schemeClr val="dk1"/>
          </a:fontRef>
        </p:style>
        <p:txBody>
          <a:bodyPr rtlCol="0" anchor="ctr"/>
          <a:lstStyle/>
          <a:p>
            <a:pPr lvl="0" indent="457200" fontAlgn="base">
              <a:spcBef>
                <a:spcPct val="0"/>
              </a:spcBef>
              <a:spcAft>
                <a:spcPct val="0"/>
              </a:spcAft>
            </a:pPr>
            <a:endParaRPr lang="tr-TR" sz="1000" b="1" i="1" dirty="0" smtClean="0">
              <a:solidFill>
                <a:schemeClr val="tx1"/>
              </a:solidFill>
              <a:latin typeface="Arial" pitchFamily="34" charset="0"/>
              <a:ea typeface="Times New Roman" pitchFamily="18" charset="0"/>
              <a:cs typeface="Arial" pitchFamily="34" charset="0"/>
            </a:endParaRPr>
          </a:p>
          <a:p>
            <a:pPr lvl="0" indent="457200" fontAlgn="base">
              <a:spcBef>
                <a:spcPct val="0"/>
              </a:spcBef>
              <a:spcAft>
                <a:spcPct val="0"/>
              </a:spcAft>
            </a:pPr>
            <a:r>
              <a:rPr lang="tr-TR" sz="1200" b="1" i="1" dirty="0" smtClean="0">
                <a:solidFill>
                  <a:schemeClr val="tx1"/>
                </a:solidFill>
                <a:latin typeface="Calibri" pitchFamily="34" charset="0"/>
                <a:ea typeface="Times New Roman" pitchFamily="18" charset="0"/>
                <a:cs typeface="Calibri" pitchFamily="34" charset="0"/>
              </a:rPr>
              <a:t>YAZI İŞLERİ MÜDÜRLÜĞÜNÜN 2020-2024 STRATEJİK PLANI</a:t>
            </a:r>
            <a:endParaRPr lang="tr-TR" sz="1200" b="1" dirty="0" smtClean="0">
              <a:solidFill>
                <a:schemeClr val="tx1"/>
              </a:solidFill>
              <a:latin typeface="Calibri" pitchFamily="34" charset="0"/>
              <a:ea typeface="Times New Roman" pitchFamily="18" charset="0"/>
              <a:cs typeface="Calibri" pitchFamily="34" charset="0"/>
            </a:endParaRPr>
          </a:p>
          <a:p>
            <a:pPr lvl="0" indent="457200" eaLnBrk="0" fontAlgn="base" hangingPunct="0">
              <a:spcBef>
                <a:spcPct val="0"/>
              </a:spcBef>
              <a:spcAft>
                <a:spcPct val="0"/>
              </a:spcAft>
            </a:pPr>
            <a:r>
              <a:rPr lang="tr-TR" b="1" dirty="0" smtClean="0">
                <a:solidFill>
                  <a:schemeClr val="tx1"/>
                </a:solidFill>
                <a:latin typeface="Arial" pitchFamily="34" charset="0"/>
                <a:ea typeface="Times New Roman" pitchFamily="18" charset="0"/>
                <a:cs typeface="Arial" pitchFamily="34" charset="0"/>
              </a:rPr>
              <a:t> </a:t>
            </a:r>
            <a:endParaRPr lang="tr-TR" b="1" dirty="0" smtClean="0">
              <a:solidFill>
                <a:schemeClr val="tx1"/>
              </a:solidFill>
              <a:latin typeface="Arial" pitchFamily="34" charset="0"/>
              <a:ea typeface="Times New Roman" pitchFamily="18" charset="0"/>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Dikdörtgen"/>
          <p:cNvSpPr/>
          <p:nvPr/>
        </p:nvSpPr>
        <p:spPr>
          <a:xfrm>
            <a:off x="911352" y="847344"/>
            <a:ext cx="1810512" cy="185928"/>
          </a:xfrm>
          <a:prstGeom prst="rect">
            <a:avLst/>
          </a:prstGeom>
        </p:spPr>
        <p:txBody>
          <a:bodyPr lIns="0" tIns="0" rIns="0" bIns="0">
            <a:noAutofit/>
          </a:bodyPr>
          <a:lstStyle/>
          <a:p>
            <a:pPr indent="0" algn="just"/>
            <a:r>
              <a:rPr lang="tr" sz="1000" spc="-100" dirty="0" smtClean="0">
                <a:solidFill>
                  <a:srgbClr val="808282"/>
                </a:solidFill>
                <a:latin typeface="Trebuchet MS"/>
              </a:rPr>
              <a:t>ERZİNCAN‘ I GELECEĞE </a:t>
            </a:r>
            <a:r>
              <a:rPr lang="tr" sz="1000" spc="-100" dirty="0">
                <a:solidFill>
                  <a:srgbClr val="808282"/>
                </a:solidFill>
                <a:latin typeface="Trebuchet MS"/>
              </a:rPr>
              <a:t>TAŞIYORUZ</a:t>
            </a:r>
          </a:p>
        </p:txBody>
      </p:sp>
      <p:sp>
        <p:nvSpPr>
          <p:cNvPr id="3" name="2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4" name="3 Dikdörtgen"/>
          <p:cNvSpPr/>
          <p:nvPr/>
        </p:nvSpPr>
        <p:spPr>
          <a:xfrm>
            <a:off x="5943600" y="795528"/>
            <a:ext cx="1121664"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5" name="4 Dikdörtgen"/>
          <p:cNvSpPr/>
          <p:nvPr/>
        </p:nvSpPr>
        <p:spPr>
          <a:xfrm>
            <a:off x="1530096" y="1499616"/>
            <a:ext cx="146304" cy="164592"/>
          </a:xfrm>
          <a:prstGeom prst="rect">
            <a:avLst/>
          </a:prstGeom>
        </p:spPr>
        <p:txBody>
          <a:bodyPr lIns="0" tIns="0" rIns="0" bIns="0">
            <a:noAutofit/>
          </a:bodyPr>
          <a:lstStyle/>
          <a:p>
            <a:pPr indent="0"/>
            <a:endParaRPr lang="tr" sz="1600" dirty="0">
              <a:latin typeface="Tahoma"/>
            </a:endParaRPr>
          </a:p>
        </p:txBody>
      </p:sp>
      <p:sp>
        <p:nvSpPr>
          <p:cNvPr id="7" name="6 Dikdörtgen"/>
          <p:cNvSpPr/>
          <p:nvPr/>
        </p:nvSpPr>
        <p:spPr>
          <a:xfrm>
            <a:off x="6016752" y="1517904"/>
            <a:ext cx="146304" cy="152400"/>
          </a:xfrm>
          <a:prstGeom prst="rect">
            <a:avLst/>
          </a:prstGeom>
        </p:spPr>
        <p:txBody>
          <a:bodyPr lIns="0" tIns="0" rIns="0" bIns="0">
            <a:noAutofit/>
          </a:bodyPr>
          <a:lstStyle/>
          <a:p>
            <a:pPr marL="63500" indent="0"/>
            <a:endParaRPr lang="tr" sz="1000" cap="small" spc="-50" dirty="0">
              <a:solidFill>
                <a:srgbClr val="FA1825"/>
              </a:solidFill>
              <a:latin typeface="Lucida Sans Unicode"/>
            </a:endParaRPr>
          </a:p>
        </p:txBody>
      </p:sp>
      <p:sp>
        <p:nvSpPr>
          <p:cNvPr id="8" name="7 Dikdörtgen"/>
          <p:cNvSpPr/>
          <p:nvPr/>
        </p:nvSpPr>
        <p:spPr>
          <a:xfrm>
            <a:off x="1209657" y="2847164"/>
            <a:ext cx="5184648" cy="676656"/>
          </a:xfrm>
          <a:prstGeom prst="rect">
            <a:avLst/>
          </a:prstGeom>
        </p:spPr>
        <p:txBody>
          <a:bodyPr lIns="0" tIns="0" rIns="0" bIns="0">
            <a:noAutofit/>
          </a:bodyPr>
          <a:lstStyle/>
          <a:p>
            <a:pPr marL="25400" marR="12700" indent="431800" algn="just">
              <a:lnSpc>
                <a:spcPts val="1320"/>
              </a:lnSpc>
              <a:spcAft>
                <a:spcPts val="3150"/>
              </a:spcAft>
            </a:pPr>
            <a:r>
              <a:rPr lang="tr" sz="1000" spc="-50" dirty="0">
                <a:solidFill>
                  <a:srgbClr val="1F1919"/>
                </a:solidFill>
                <a:latin typeface="Lucida Sans Unicode"/>
              </a:rPr>
              <a:t>Stratejik Planla ilgili yürütülen izleme ve değerlendirme çalışmalarında, izlemenin</a:t>
            </a:r>
            <a:r>
              <a:rPr lang="tr" sz="1000" spc="-50" dirty="0">
                <a:solidFill>
                  <a:srgbClr val="1D1819"/>
                </a:solidFill>
                <a:latin typeface="Lucida Sans Unicode"/>
              </a:rPr>
              <a:t> </a:t>
            </a:r>
            <a:r>
              <a:rPr lang="tr" sz="1000" spc="-50" dirty="0">
                <a:solidFill>
                  <a:srgbClr val="1F1919"/>
                </a:solidFill>
                <a:latin typeface="Lucida Sans Unicode"/>
              </a:rPr>
              <a:t>aslında bir değerlendirme ve değerlendirmenin de sürekli olarak sonuç çıkarma ve</a:t>
            </a:r>
            <a:r>
              <a:rPr lang="tr" sz="1000" spc="-50" dirty="0">
                <a:solidFill>
                  <a:srgbClr val="1D1819"/>
                </a:solidFill>
                <a:latin typeface="Lucida Sans Unicode"/>
              </a:rPr>
              <a:t> </a:t>
            </a:r>
            <a:r>
              <a:rPr lang="tr" sz="1000" spc="-50" dirty="0">
                <a:solidFill>
                  <a:srgbClr val="1F1919"/>
                </a:solidFill>
                <a:latin typeface="Lucida Sans Unicode"/>
              </a:rPr>
              <a:t>iyileştirme olduğu kuralı göz önünde tutulacaktır.Her türlü izleme çalışmalarından elde</a:t>
            </a:r>
            <a:r>
              <a:rPr lang="tr" sz="1000" spc="-50" dirty="0">
                <a:solidFill>
                  <a:srgbClr val="1D1819"/>
                </a:solidFill>
                <a:latin typeface="Lucida Sans Unicode"/>
              </a:rPr>
              <a:t> </a:t>
            </a:r>
            <a:r>
              <a:rPr lang="tr" sz="1000" spc="-50" dirty="0">
                <a:solidFill>
                  <a:srgbClr val="1F1919"/>
                </a:solidFill>
                <a:latin typeface="Lucida Sans Unicode"/>
              </a:rPr>
              <a:t>edilen veri ve bilgiler düzenli biçimde kaydedilip, değerlendirilecektir.</a:t>
            </a:r>
          </a:p>
        </p:txBody>
      </p:sp>
      <p:sp>
        <p:nvSpPr>
          <p:cNvPr id="9" name="8 Dikdörtgen"/>
          <p:cNvSpPr/>
          <p:nvPr/>
        </p:nvSpPr>
        <p:spPr>
          <a:xfrm>
            <a:off x="1281095" y="3918734"/>
            <a:ext cx="5184648" cy="1822704"/>
          </a:xfrm>
          <a:prstGeom prst="rect">
            <a:avLst/>
          </a:prstGeom>
          <a:solidFill>
            <a:srgbClr val="F8DFDE"/>
          </a:solidFill>
        </p:spPr>
        <p:txBody>
          <a:bodyPr lIns="0" tIns="0" rIns="0" bIns="0">
            <a:noAutofit/>
          </a:bodyPr>
          <a:lstStyle/>
          <a:p>
            <a:pPr marL="25400" indent="0">
              <a:spcBef>
                <a:spcPts val="3150"/>
              </a:spcBef>
              <a:spcAft>
                <a:spcPts val="1260"/>
              </a:spcAft>
            </a:pPr>
            <a:r>
              <a:rPr lang="tr" sz="2800" cap="small" dirty="0">
                <a:solidFill>
                  <a:srgbClr val="D1B185"/>
                </a:solidFill>
                <a:latin typeface="Arial"/>
              </a:rPr>
              <a:t>&gt; </a:t>
            </a:r>
            <a:r>
              <a:rPr lang="tr" sz="2800" dirty="0">
                <a:solidFill>
                  <a:srgbClr val="BF9760"/>
                </a:solidFill>
                <a:latin typeface="Arial"/>
              </a:rPr>
              <a:t>İzleme</a:t>
            </a:r>
          </a:p>
          <a:p>
            <a:pPr marL="25400" marR="12700" indent="431800" algn="just">
              <a:lnSpc>
                <a:spcPts val="1320"/>
              </a:lnSpc>
              <a:spcAft>
                <a:spcPts val="4410"/>
              </a:spcAft>
            </a:pPr>
            <a:r>
              <a:rPr lang="tr" sz="1000" spc="-50" dirty="0">
                <a:solidFill>
                  <a:srgbClr val="1F1919"/>
                </a:solidFill>
                <a:latin typeface="Lucida Sans Unicode"/>
              </a:rPr>
              <a:t>Stratejik amaç ve hedeflerin gerçekleştirilmesine ilişkin faaliyet ve projeler,</a:t>
            </a:r>
            <a:r>
              <a:rPr lang="tr" sz="1000" spc="-50" dirty="0">
                <a:solidFill>
                  <a:srgbClr val="201819"/>
                </a:solidFill>
                <a:latin typeface="Lucida Sans Unicode"/>
              </a:rPr>
              <a:t> </a:t>
            </a:r>
            <a:r>
              <a:rPr lang="tr" sz="1000" spc="-50" dirty="0">
                <a:solidFill>
                  <a:srgbClr val="1F1919"/>
                </a:solidFill>
                <a:latin typeface="Lucida Sans Unicode"/>
              </a:rPr>
              <a:t>faaliyetten sorumlu birimler tarafından aylık raporlar halinde İl Özel İdaresi Strateji</a:t>
            </a:r>
            <a:r>
              <a:rPr lang="tr" sz="1000" spc="-50" dirty="0">
                <a:solidFill>
                  <a:srgbClr val="201819"/>
                </a:solidFill>
                <a:latin typeface="Lucida Sans Unicode"/>
              </a:rPr>
              <a:t> </a:t>
            </a:r>
            <a:r>
              <a:rPr lang="tr" sz="1000" spc="-50" dirty="0">
                <a:solidFill>
                  <a:srgbClr val="1F1919"/>
                </a:solidFill>
                <a:latin typeface="Lucida Sans Unicode"/>
              </a:rPr>
              <a:t>Geliştirme Birimine ulaştırılacaktır.Başlıca izleme alanları; güçlü yanların korunarak</a:t>
            </a:r>
            <a:r>
              <a:rPr lang="tr" sz="1000" spc="-50" dirty="0">
                <a:solidFill>
                  <a:srgbClr val="201819"/>
                </a:solidFill>
                <a:latin typeface="Lucida Sans Unicode"/>
              </a:rPr>
              <a:t> </a:t>
            </a:r>
            <a:r>
              <a:rPr lang="tr" sz="1000" spc="-50" dirty="0">
                <a:solidFill>
                  <a:srgbClr val="1F1919"/>
                </a:solidFill>
                <a:latin typeface="Lucida Sans Unicode"/>
              </a:rPr>
              <a:t>fırsatların değerlendirilmesi ile zayıf yönlerin azaltılması ve tehditlerin ortadan kaldırılması</a:t>
            </a:r>
            <a:r>
              <a:rPr lang="tr" sz="1000" spc="-50" dirty="0">
                <a:solidFill>
                  <a:srgbClr val="201819"/>
                </a:solidFill>
                <a:latin typeface="Lucida Sans Unicode"/>
              </a:rPr>
              <a:t> </a:t>
            </a:r>
            <a:r>
              <a:rPr lang="tr" sz="1000" spc="-50" dirty="0">
                <a:solidFill>
                  <a:srgbClr val="1F1919"/>
                </a:solidFill>
                <a:latin typeface="Lucida Sans Unicode"/>
              </a:rPr>
              <a:t>olacaktır.Strateji Geliştirme Birimi, üçer aylık dönemlerde izleme raporları düzenleyerek,</a:t>
            </a:r>
            <a:r>
              <a:rPr lang="tr" sz="1000" spc="-50" dirty="0">
                <a:solidFill>
                  <a:srgbClr val="201819"/>
                </a:solidFill>
                <a:latin typeface="Lucida Sans Unicode"/>
              </a:rPr>
              <a:t> </a:t>
            </a:r>
            <a:r>
              <a:rPr lang="tr" sz="1000" spc="-50" dirty="0">
                <a:solidFill>
                  <a:srgbClr val="1F1919"/>
                </a:solidFill>
                <a:latin typeface="Lucida Sans Unicode"/>
              </a:rPr>
              <a:t>amaç ve hedeflerin gerçekleştirilmesine ilişkin gelişmeler hususunda üst yönetici ve</a:t>
            </a:r>
            <a:r>
              <a:rPr lang="tr" sz="1000" spc="-50" dirty="0">
                <a:solidFill>
                  <a:srgbClr val="201819"/>
                </a:solidFill>
                <a:latin typeface="Lucida Sans Unicode"/>
              </a:rPr>
              <a:t> </a:t>
            </a:r>
            <a:r>
              <a:rPr lang="tr" sz="1000" spc="-50" dirty="0">
                <a:solidFill>
                  <a:srgbClr val="1F1919"/>
                </a:solidFill>
                <a:latin typeface="Lucida Sans Unicode"/>
              </a:rPr>
              <a:t>kamuoyunu bilgilendirecektir.</a:t>
            </a:r>
          </a:p>
        </p:txBody>
      </p:sp>
      <p:sp>
        <p:nvSpPr>
          <p:cNvPr id="10" name="9 Dikdörtgen"/>
          <p:cNvSpPr/>
          <p:nvPr/>
        </p:nvSpPr>
        <p:spPr>
          <a:xfrm>
            <a:off x="1281095" y="6204750"/>
            <a:ext cx="5184648" cy="432816"/>
          </a:xfrm>
          <a:prstGeom prst="rect">
            <a:avLst/>
          </a:prstGeom>
          <a:solidFill>
            <a:srgbClr val="F8DFDE"/>
          </a:solidFill>
        </p:spPr>
        <p:txBody>
          <a:bodyPr lIns="0" tIns="0" rIns="0" bIns="0">
            <a:noAutofit/>
          </a:bodyPr>
          <a:lstStyle/>
          <a:p>
            <a:pPr marL="25400" indent="0">
              <a:spcBef>
                <a:spcPts val="4410"/>
              </a:spcBef>
              <a:spcAft>
                <a:spcPts val="1470"/>
              </a:spcAft>
            </a:pPr>
            <a:r>
              <a:rPr lang="tr" sz="2800" cap="small" dirty="0">
                <a:solidFill>
                  <a:srgbClr val="D1B185"/>
                </a:solidFill>
                <a:latin typeface="Arial"/>
              </a:rPr>
              <a:t>&gt; </a:t>
            </a:r>
            <a:r>
              <a:rPr lang="tr" sz="2800" dirty="0">
                <a:solidFill>
                  <a:srgbClr val="BF9760"/>
                </a:solidFill>
                <a:latin typeface="Arial"/>
              </a:rPr>
              <a:t>Değerlendirme</a:t>
            </a:r>
          </a:p>
        </p:txBody>
      </p:sp>
      <p:sp>
        <p:nvSpPr>
          <p:cNvPr id="11" name="10 Dikdörtgen"/>
          <p:cNvSpPr/>
          <p:nvPr/>
        </p:nvSpPr>
        <p:spPr>
          <a:xfrm>
            <a:off x="1281095" y="6633378"/>
            <a:ext cx="5184648" cy="841248"/>
          </a:xfrm>
          <a:prstGeom prst="rect">
            <a:avLst/>
          </a:prstGeom>
          <a:solidFill>
            <a:srgbClr val="F8DFDE"/>
          </a:solidFill>
        </p:spPr>
        <p:txBody>
          <a:bodyPr lIns="0" tIns="0" rIns="0" bIns="0">
            <a:noAutofit/>
          </a:bodyPr>
          <a:lstStyle/>
          <a:p>
            <a:pPr marL="25400" marR="12700" indent="431800" algn="just">
              <a:lnSpc>
                <a:spcPts val="1320"/>
              </a:lnSpc>
              <a:spcBef>
                <a:spcPts val="1470"/>
              </a:spcBef>
              <a:spcAft>
                <a:spcPts val="3570"/>
              </a:spcAft>
            </a:pPr>
            <a:r>
              <a:rPr lang="tr" sz="1000" spc="-50" dirty="0">
                <a:solidFill>
                  <a:srgbClr val="1F1919"/>
                </a:solidFill>
                <a:latin typeface="Lucida Sans Unicode"/>
              </a:rPr>
              <a:t>Belirtilen izleme alanlarının, izleme raporları ile bunlara dayalı olarak hazırlanacak</a:t>
            </a:r>
            <a:r>
              <a:rPr lang="tr" sz="1000" spc="-50" dirty="0">
                <a:solidFill>
                  <a:srgbClr val="1E171A"/>
                </a:solidFill>
                <a:latin typeface="Lucida Sans Unicode"/>
              </a:rPr>
              <a:t> </a:t>
            </a:r>
            <a:r>
              <a:rPr lang="tr" sz="1000" spc="-50" dirty="0">
                <a:solidFill>
                  <a:srgbClr val="1F1919"/>
                </a:solidFill>
                <a:latin typeface="Lucida Sans Unicode"/>
              </a:rPr>
              <a:t>değerlendirme raporları, Strateji Geliştirme Biriminin çalışmalarının dayandığı rapor</a:t>
            </a:r>
            <a:r>
              <a:rPr lang="tr" sz="1000" spc="-50" dirty="0">
                <a:solidFill>
                  <a:srgbClr val="1E171A"/>
                </a:solidFill>
                <a:latin typeface="Lucida Sans Unicode"/>
              </a:rPr>
              <a:t> </a:t>
            </a:r>
            <a:r>
              <a:rPr lang="tr" sz="1000" spc="-50" dirty="0">
                <a:solidFill>
                  <a:srgbClr val="1F1919"/>
                </a:solidFill>
                <a:latin typeface="Lucida Sans Unicode"/>
              </a:rPr>
              <a:t>sistemini oluşturacaktır.Uygulama sonuçları ile stratejik amaç ve hedeflerin gerçekleşme</a:t>
            </a:r>
            <a:r>
              <a:rPr lang="tr" sz="1000" spc="-50" dirty="0">
                <a:solidFill>
                  <a:srgbClr val="1E171A"/>
                </a:solidFill>
                <a:latin typeface="Lucida Sans Unicode"/>
              </a:rPr>
              <a:t> </a:t>
            </a:r>
            <a:r>
              <a:rPr lang="tr" sz="1000" spc="-50" dirty="0">
                <a:solidFill>
                  <a:srgbClr val="1F1919"/>
                </a:solidFill>
                <a:latin typeface="Lucida Sans Unicode"/>
              </a:rPr>
              <a:t>durumu, performans ölçüm ve değerlendirme kriterlerine göre önceki yıl ve dönemlerle</a:t>
            </a:r>
            <a:r>
              <a:rPr lang="tr" sz="1000" spc="-50" dirty="0">
                <a:solidFill>
                  <a:srgbClr val="1E171A"/>
                </a:solidFill>
                <a:latin typeface="Lucida Sans Unicode"/>
              </a:rPr>
              <a:t> </a:t>
            </a:r>
            <a:r>
              <a:rPr lang="tr" sz="1000" spc="-50" dirty="0">
                <a:solidFill>
                  <a:srgbClr val="1F1919"/>
                </a:solidFill>
                <a:latin typeface="Lucida Sans Unicode"/>
              </a:rPr>
              <a:t>mukayese edilecektir.</a:t>
            </a:r>
          </a:p>
        </p:txBody>
      </p:sp>
      <p:sp>
        <p:nvSpPr>
          <p:cNvPr id="12" name="11 Dikdörtgen"/>
          <p:cNvSpPr/>
          <p:nvPr/>
        </p:nvSpPr>
        <p:spPr>
          <a:xfrm>
            <a:off x="1281095" y="7919262"/>
            <a:ext cx="5184648" cy="1911096"/>
          </a:xfrm>
          <a:prstGeom prst="rect">
            <a:avLst/>
          </a:prstGeom>
          <a:solidFill>
            <a:srgbClr val="F8DFDE"/>
          </a:solidFill>
        </p:spPr>
        <p:txBody>
          <a:bodyPr lIns="0" tIns="0" rIns="0" bIns="0">
            <a:noAutofit/>
          </a:bodyPr>
          <a:lstStyle/>
          <a:p>
            <a:pPr marL="25400" indent="0">
              <a:spcBef>
                <a:spcPts val="3570"/>
              </a:spcBef>
              <a:spcAft>
                <a:spcPts val="840"/>
              </a:spcAft>
            </a:pPr>
            <a:r>
              <a:rPr lang="tr" sz="2800" cap="small" dirty="0">
                <a:solidFill>
                  <a:srgbClr val="D1B185"/>
                </a:solidFill>
                <a:latin typeface="Arial"/>
              </a:rPr>
              <a:t>&gt; </a:t>
            </a:r>
            <a:r>
              <a:rPr lang="tr" sz="2800" dirty="0">
                <a:solidFill>
                  <a:srgbClr val="BF9760"/>
                </a:solidFill>
                <a:latin typeface="Arial"/>
              </a:rPr>
              <a:t>Performans Ölçümü</a:t>
            </a:r>
          </a:p>
          <a:p>
            <a:pPr marL="25400" marR="12700" indent="431800" algn="just">
              <a:lnSpc>
                <a:spcPts val="1320"/>
              </a:lnSpc>
            </a:pPr>
            <a:r>
              <a:rPr lang="tr" sz="1000" spc="-50" dirty="0">
                <a:solidFill>
                  <a:srgbClr val="1F1919"/>
                </a:solidFill>
                <a:latin typeface="Lucida Sans Unicode"/>
              </a:rPr>
              <a:t>Performans ölçümü, performans göstergeleri kullanılarak uygulama sonuçlarının</a:t>
            </a:r>
            <a:r>
              <a:rPr lang="tr" sz="1000" spc="-50" dirty="0">
                <a:solidFill>
                  <a:srgbClr val="1E181A"/>
                </a:solidFill>
                <a:latin typeface="Lucida Sans Unicode"/>
              </a:rPr>
              <a:t> </a:t>
            </a:r>
            <a:r>
              <a:rPr lang="tr" sz="1000" spc="-50" dirty="0">
                <a:solidFill>
                  <a:srgbClr val="1F1919"/>
                </a:solidFill>
                <a:latin typeface="Lucida Sans Unicode"/>
              </a:rPr>
              <a:t>ölçülmesidir. Yani, kurumun başarısı değerlendirilirken göz önüne alınması gereken</a:t>
            </a:r>
            <a:r>
              <a:rPr lang="tr" sz="1000" spc="-50" dirty="0">
                <a:solidFill>
                  <a:srgbClr val="1E181A"/>
                </a:solidFill>
                <a:latin typeface="Lucida Sans Unicode"/>
              </a:rPr>
              <a:t> </a:t>
            </a:r>
            <a:r>
              <a:rPr lang="tr" sz="1000" spc="-50" dirty="0">
                <a:solidFill>
                  <a:srgbClr val="1F1919"/>
                </a:solidFill>
                <a:latin typeface="Lucida Sans Unicode"/>
              </a:rPr>
              <a:t>kriterleri ifade etmektedir.Performans ölçümünde amaç, tespit edilen hedefler</a:t>
            </a:r>
            <a:r>
              <a:rPr lang="tr" sz="1000" spc="-50" dirty="0">
                <a:solidFill>
                  <a:srgbClr val="1E181A"/>
                </a:solidFill>
                <a:latin typeface="Lucida Sans Unicode"/>
              </a:rPr>
              <a:t> </a:t>
            </a:r>
            <a:r>
              <a:rPr lang="tr" sz="1000" spc="-50" dirty="0">
                <a:solidFill>
                  <a:srgbClr val="1F1919"/>
                </a:solidFill>
                <a:latin typeface="Lucida Sans Unicode"/>
              </a:rPr>
              <a:t>doğrultusunda mal ve hizmet üretiminde verimlilik, etkinlik ve tutumluluğu sağlamak,</a:t>
            </a:r>
            <a:r>
              <a:rPr lang="tr" sz="1000" spc="-50" dirty="0">
                <a:solidFill>
                  <a:srgbClr val="1E181A"/>
                </a:solidFill>
                <a:latin typeface="Lucida Sans Unicode"/>
              </a:rPr>
              <a:t> </a:t>
            </a:r>
            <a:r>
              <a:rPr lang="tr" sz="1000" spc="-50" dirty="0">
                <a:solidFill>
                  <a:srgbClr val="1F1919"/>
                </a:solidFill>
                <a:latin typeface="Lucida Sans Unicode"/>
              </a:rPr>
              <a:t>ölçülebilir ilerlemeler kaydetmek ve sürdürmektir. Daha çok sonuca önem veren</a:t>
            </a:r>
            <a:r>
              <a:rPr lang="tr" sz="1000" spc="-50" dirty="0">
                <a:solidFill>
                  <a:srgbClr val="1E181A"/>
                </a:solidFill>
                <a:latin typeface="Lucida Sans Unicode"/>
              </a:rPr>
              <a:t> </a:t>
            </a:r>
            <a:r>
              <a:rPr lang="tr" sz="1000" spc="-50" dirty="0">
                <a:solidFill>
                  <a:srgbClr val="1F1919"/>
                </a:solidFill>
                <a:latin typeface="Lucida Sans Unicode"/>
              </a:rPr>
              <a:t>performansyönetiminde, hizmet kalitesi önemli bir unsurdur.Girdi, çıktı, verimlilik, sonuç ve</a:t>
            </a:r>
            <a:r>
              <a:rPr lang="tr" sz="1000" spc="-50" dirty="0">
                <a:solidFill>
                  <a:srgbClr val="1E181A"/>
                </a:solidFill>
                <a:latin typeface="Lucida Sans Unicode"/>
              </a:rPr>
              <a:t> </a:t>
            </a:r>
            <a:r>
              <a:rPr lang="tr" sz="1000" spc="-50" dirty="0">
                <a:solidFill>
                  <a:srgbClr val="1F1919"/>
                </a:solidFill>
                <a:latin typeface="Lucida Sans Unicode"/>
              </a:rPr>
              <a:t>kalite olarak sınıflandırılan performans göstergelerin ölçülebilirliğini sağlamak </a:t>
            </a:r>
            <a:r>
              <a:rPr lang="tr" sz="1000" spc="-50" dirty="0" smtClean="0">
                <a:solidFill>
                  <a:srgbClr val="1F1919"/>
                </a:solidFill>
                <a:latin typeface="Lucida Sans Unicode"/>
              </a:rPr>
              <a:t>bakımından </a:t>
            </a:r>
            <a:r>
              <a:rPr lang="tr-TR" sz="1100" dirty="0" smtClean="0"/>
              <a:t>Miktar,zaman, kalite veya maliyet cinsinden ifade edilecektir.</a:t>
            </a:r>
          </a:p>
          <a:p>
            <a:pPr marL="25400" marR="12700" indent="431800" algn="just">
              <a:lnSpc>
                <a:spcPts val="1320"/>
              </a:lnSpc>
            </a:pPr>
            <a:endParaRPr lang="tr" sz="1000" cap="small" spc="-50" dirty="0">
              <a:solidFill>
                <a:srgbClr val="1F1919"/>
              </a:solidFill>
              <a:latin typeface="Lucida Sans Unicode" pitchFamily="34" charset="0"/>
              <a:cs typeface="Lucida Sans Unicode" pitchFamily="34" charset="0"/>
            </a:endParaRPr>
          </a:p>
        </p:txBody>
      </p:sp>
      <p:sp>
        <p:nvSpPr>
          <p:cNvPr id="14" name="13 Yuvarlatılmış Dikdörtgen"/>
          <p:cNvSpPr/>
          <p:nvPr/>
        </p:nvSpPr>
        <p:spPr>
          <a:xfrm>
            <a:off x="1549177" y="1891110"/>
            <a:ext cx="4608512" cy="500066"/>
          </a:xfrm>
          <a:prstGeom prst="roundRect">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b="1" dirty="0" smtClean="0">
                <a:solidFill>
                  <a:schemeClr val="bg2">
                    <a:lumMod val="50000"/>
                  </a:schemeClr>
                </a:solidFill>
                <a:cs typeface="Calibri" pitchFamily="34" charset="0"/>
              </a:rPr>
              <a:t>4. BÖLÜM </a:t>
            </a:r>
          </a:p>
          <a:p>
            <a:pPr algn="ctr"/>
            <a:r>
              <a:rPr lang="tr-TR" sz="1600" b="1" dirty="0" smtClean="0">
                <a:solidFill>
                  <a:schemeClr val="bg2">
                    <a:lumMod val="50000"/>
                  </a:schemeClr>
                </a:solidFill>
                <a:cs typeface="Calibri" pitchFamily="34" charset="0"/>
              </a:rPr>
              <a:t>İZLEME VE DEĞERLENDİRME SÜRECİ</a:t>
            </a:r>
            <a:endParaRPr lang="tr-TR" sz="1600" b="1" dirty="0">
              <a:solidFill>
                <a:schemeClr val="bg2">
                  <a:lumMod val="50000"/>
                </a:schemeClr>
              </a:solidFill>
              <a:cs typeface="Calibri"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3" cstate="print"/>
          <a:stretch>
            <a:fillRect/>
          </a:stretch>
        </p:blipFill>
        <p:spPr>
          <a:xfrm>
            <a:off x="2104899" y="1432560"/>
            <a:ext cx="3319600" cy="2170176"/>
          </a:xfrm>
          <a:prstGeom prst="rect">
            <a:avLst/>
          </a:prstGeom>
        </p:spPr>
      </p:pic>
      <p:sp>
        <p:nvSpPr>
          <p:cNvPr id="4" name="3 Dikdörtgen"/>
          <p:cNvSpPr/>
          <p:nvPr/>
        </p:nvSpPr>
        <p:spPr>
          <a:xfrm>
            <a:off x="893064" y="676656"/>
            <a:ext cx="737616" cy="121920"/>
          </a:xfrm>
          <a:prstGeom prst="rect">
            <a:avLst/>
          </a:prstGeom>
        </p:spPr>
        <p:txBody>
          <a:bodyPr lIns="0" tIns="0" rIns="0" bIns="0">
            <a:noAutofit/>
          </a:bodyPr>
          <a:lstStyle/>
          <a:p>
            <a:pPr indent="0" algn="just"/>
            <a:r>
              <a:rPr lang="tr" sz="600">
                <a:solidFill>
                  <a:srgbClr val="FA273F"/>
                </a:solidFill>
                <a:latin typeface="Lucida Sans Unicode"/>
              </a:rPr>
              <a:t>STRATEJİK </a:t>
            </a:r>
            <a:r>
              <a:rPr lang="en-US" sz="600">
                <a:solidFill>
                  <a:srgbClr val="FA273F"/>
                </a:solidFill>
                <a:latin typeface="Lucida Sans Unicode"/>
              </a:rPr>
              <a:t>PLAN</a:t>
            </a:r>
          </a:p>
        </p:txBody>
      </p:sp>
      <p:sp>
        <p:nvSpPr>
          <p:cNvPr id="5" name="4 Dikdörtgen"/>
          <p:cNvSpPr/>
          <p:nvPr/>
        </p:nvSpPr>
        <p:spPr>
          <a:xfrm>
            <a:off x="722376" y="795528"/>
            <a:ext cx="5907024" cy="182880"/>
          </a:xfrm>
          <a:prstGeom prst="rect">
            <a:avLst/>
          </a:prstGeom>
        </p:spPr>
        <p:txBody>
          <a:bodyPr lIns="0" tIns="0" rIns="0" bIns="0">
            <a:noAutofit/>
          </a:bodyPr>
          <a:lstStyle/>
          <a:p>
            <a:pPr marL="63500" indent="0">
              <a:spcAft>
                <a:spcPts val="2520"/>
              </a:spcAft>
            </a:pPr>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5285232" y="847344"/>
            <a:ext cx="1374648" cy="161544"/>
          </a:xfrm>
          <a:prstGeom prst="rect">
            <a:avLst/>
          </a:prstGeom>
        </p:spPr>
        <p:txBody>
          <a:bodyPr lIns="0" tIns="0" rIns="0" bIns="0">
            <a:noAutofit/>
          </a:bodyPr>
          <a:lstStyle/>
          <a:p>
            <a:pPr indent="0" algn="just"/>
            <a:r>
              <a:rPr lang="tr" sz="1000" spc="-100" dirty="0" smtClean="0">
                <a:solidFill>
                  <a:srgbClr val="808282"/>
                </a:solidFill>
                <a:latin typeface="Trebuchet MS"/>
              </a:rPr>
              <a:t>ERZİNCAN  </a:t>
            </a:r>
            <a:r>
              <a:rPr lang="tr" sz="1000" spc="-100" dirty="0">
                <a:solidFill>
                  <a:srgbClr val="808282"/>
                </a:solidFill>
                <a:latin typeface="Trebuchet MS"/>
              </a:rPr>
              <a:t>İL ÖZEL İDARESİ</a:t>
            </a:r>
          </a:p>
        </p:txBody>
      </p:sp>
      <p:sp>
        <p:nvSpPr>
          <p:cNvPr id="7" name="6 Dikdörtgen"/>
          <p:cNvSpPr/>
          <p:nvPr/>
        </p:nvSpPr>
        <p:spPr>
          <a:xfrm>
            <a:off x="638153" y="3990172"/>
            <a:ext cx="5907024" cy="1002792"/>
          </a:xfrm>
          <a:prstGeom prst="rect">
            <a:avLst/>
          </a:prstGeom>
        </p:spPr>
        <p:txBody>
          <a:bodyPr lIns="0" tIns="0" rIns="0" bIns="0">
            <a:noAutofit/>
          </a:bodyPr>
          <a:lstStyle/>
          <a:p>
            <a:pPr marL="63500" marR="12700" indent="457200" algn="just">
              <a:lnSpc>
                <a:spcPts val="1320"/>
              </a:lnSpc>
              <a:spcBef>
                <a:spcPts val="1050"/>
              </a:spcBef>
            </a:pPr>
            <a:r>
              <a:rPr lang="tr" sz="1000" spc="-50" dirty="0" smtClean="0">
                <a:solidFill>
                  <a:srgbClr val="1F1919"/>
                </a:solidFill>
                <a:latin typeface="Lucida Sans Unicode"/>
              </a:rPr>
              <a:t>	</a:t>
            </a:r>
            <a:endParaRPr lang="tr" sz="1000" spc="-50" dirty="0">
              <a:solidFill>
                <a:srgbClr val="1F1919"/>
              </a:solidFill>
              <a:latin typeface="Lucida Sans Unicode"/>
            </a:endParaRPr>
          </a:p>
        </p:txBody>
      </p:sp>
      <p:sp>
        <p:nvSpPr>
          <p:cNvPr id="8" name="7 Dikdörtgen"/>
          <p:cNvSpPr/>
          <p:nvPr/>
        </p:nvSpPr>
        <p:spPr>
          <a:xfrm>
            <a:off x="852467" y="5614416"/>
            <a:ext cx="5715039" cy="304582"/>
          </a:xfrm>
          <a:prstGeom prst="rect">
            <a:avLst/>
          </a:prstGeom>
        </p:spPr>
        <p:txBody>
          <a:bodyPr lIns="0" tIns="0" rIns="0" bIns="0">
            <a:noAutofit/>
          </a:bodyPr>
          <a:lstStyle/>
          <a:p>
            <a:pPr indent="0"/>
            <a:endParaRPr lang="tr" sz="1100" spc="-50" dirty="0">
              <a:solidFill>
                <a:srgbClr val="C32E8F"/>
              </a:solidFill>
              <a:latin typeface="Lucida Sans Unicode"/>
            </a:endParaRPr>
          </a:p>
        </p:txBody>
      </p:sp>
      <p:sp>
        <p:nvSpPr>
          <p:cNvPr id="10" name="9 Dikdörtgen"/>
          <p:cNvSpPr/>
          <p:nvPr/>
        </p:nvSpPr>
        <p:spPr>
          <a:xfrm>
            <a:off x="4614672" y="4980432"/>
            <a:ext cx="1030224" cy="847344"/>
          </a:xfrm>
          <a:prstGeom prst="rect">
            <a:avLst/>
          </a:prstGeom>
        </p:spPr>
        <p:txBody>
          <a:bodyPr lIns="0" tIns="0" rIns="0" bIns="0">
            <a:noAutofit/>
          </a:bodyPr>
          <a:lstStyle/>
          <a:p>
            <a:pPr marL="152400" indent="0">
              <a:spcAft>
                <a:spcPts val="1470"/>
              </a:spcAft>
            </a:pPr>
            <a:endParaRPr lang="tr" sz="1400" cap="small" spc="-150" dirty="0">
              <a:solidFill>
                <a:srgbClr val="9FCD31"/>
              </a:solidFill>
              <a:latin typeface="Trebuchet MS"/>
            </a:endParaRPr>
          </a:p>
        </p:txBody>
      </p:sp>
      <p:sp>
        <p:nvSpPr>
          <p:cNvPr id="11" name="10 Dikdörtgen"/>
          <p:cNvSpPr/>
          <p:nvPr/>
        </p:nvSpPr>
        <p:spPr>
          <a:xfrm>
            <a:off x="789432" y="6288024"/>
            <a:ext cx="5839968" cy="3005328"/>
          </a:xfrm>
          <a:prstGeom prst="rect">
            <a:avLst/>
          </a:prstGeom>
        </p:spPr>
        <p:txBody>
          <a:bodyPr lIns="0" tIns="0" rIns="0" bIns="0">
            <a:noAutofit/>
          </a:bodyPr>
          <a:lstStyle/>
          <a:p>
            <a:pPr marL="12700" marR="12700" indent="457200" algn="just">
              <a:lnSpc>
                <a:spcPts val="1320"/>
              </a:lnSpc>
              <a:spcAft>
                <a:spcPts val="630"/>
              </a:spcAft>
            </a:pPr>
            <a:endParaRPr lang="tr" sz="1000" spc="-50" dirty="0">
              <a:solidFill>
                <a:srgbClr val="1F1919"/>
              </a:solidFill>
              <a:latin typeface="Lucida Sans Unicode"/>
            </a:endParaRPr>
          </a:p>
        </p:txBody>
      </p:sp>
      <p:sp>
        <p:nvSpPr>
          <p:cNvPr id="12" name="11 Dikdörtgen"/>
          <p:cNvSpPr/>
          <p:nvPr/>
        </p:nvSpPr>
        <p:spPr>
          <a:xfrm>
            <a:off x="755904" y="9704832"/>
            <a:ext cx="469392" cy="304800"/>
          </a:xfrm>
          <a:prstGeom prst="rect">
            <a:avLst/>
          </a:prstGeom>
        </p:spPr>
        <p:txBody>
          <a:bodyPr lIns="0" tIns="0" rIns="0" bIns="0">
            <a:noAutofit/>
          </a:bodyPr>
          <a:lstStyle/>
          <a:p>
            <a:endParaRPr/>
          </a:p>
        </p:txBody>
      </p:sp>
      <p:sp>
        <p:nvSpPr>
          <p:cNvPr id="13" name="12 Dikdörtgen"/>
          <p:cNvSpPr/>
          <p:nvPr/>
        </p:nvSpPr>
        <p:spPr>
          <a:xfrm>
            <a:off x="923905" y="3847296"/>
            <a:ext cx="5929354" cy="1384995"/>
          </a:xfrm>
          <a:prstGeom prst="rect">
            <a:avLst/>
          </a:prstGeom>
        </p:spPr>
        <p:txBody>
          <a:bodyPr wrap="square">
            <a:spAutoFit/>
          </a:bodyPr>
          <a:lstStyle/>
          <a:p>
            <a:endParaRPr lang="tr-TR" sz="1200" dirty="0" smtClean="0">
              <a:hlinkClick r:id="rId4"/>
            </a:endParaRPr>
          </a:p>
          <a:p>
            <a:endParaRPr lang="tr-TR" sz="1200" dirty="0">
              <a:hlinkClick r:id="rId4"/>
            </a:endParaRPr>
          </a:p>
          <a:p>
            <a:endParaRPr lang="tr-TR" sz="1000" dirty="0" smtClean="0">
              <a:latin typeface="Lucida Sans Unicode" pitchFamily="34" charset="0"/>
              <a:cs typeface="Lucida Sans Unicode" pitchFamily="34" charset="0"/>
              <a:hlinkClick r:id="rId4"/>
            </a:endParaRPr>
          </a:p>
          <a:p>
            <a:pPr algn="just"/>
            <a:r>
              <a:rPr lang="tr-TR" sz="1000" dirty="0" smtClean="0">
                <a:latin typeface="Lucida Sans Unicode" pitchFamily="34" charset="0"/>
                <a:cs typeface="Lucida Sans Unicode" pitchFamily="34" charset="0"/>
                <a:hlinkClick r:id="rId4"/>
              </a:rPr>
              <a:t>Erzincan</a:t>
            </a:r>
            <a:r>
              <a:rPr lang="tr-TR" sz="1000" dirty="0">
                <a:latin typeface="Lucida Sans Unicode" pitchFamily="34" charset="0"/>
                <a:cs typeface="Lucida Sans Unicode" pitchFamily="34" charset="0"/>
              </a:rPr>
              <a:t> Doğu Anadolu Bölgesinin Kuzey Batı bölümünde yukarı Fırat havzasında 39 02'- 40 05' kuzey enlemleri </a:t>
            </a:r>
            <a:r>
              <a:rPr lang="tr-TR" sz="1000" u="sng" dirty="0">
                <a:latin typeface="Lucida Sans Unicode" pitchFamily="34" charset="0"/>
                <a:cs typeface="Lucida Sans Unicode" pitchFamily="34" charset="0"/>
                <a:hlinkClick r:id="rId5"/>
              </a:rPr>
              <a:t>ile</a:t>
            </a:r>
            <a:r>
              <a:rPr lang="tr-TR" sz="1000" dirty="0">
                <a:latin typeface="Lucida Sans Unicode" pitchFamily="34" charset="0"/>
                <a:cs typeface="Lucida Sans Unicode" pitchFamily="34" charset="0"/>
              </a:rPr>
              <a:t> 38 16'- 40 45' Doğu boylamları arasında yer almaktadır. İlimiz Doğuda </a:t>
            </a:r>
            <a:r>
              <a:rPr lang="tr-TR" sz="1000" u="sng" dirty="0">
                <a:latin typeface="Lucida Sans Unicode" pitchFamily="34" charset="0"/>
                <a:cs typeface="Lucida Sans Unicode" pitchFamily="34" charset="0"/>
                <a:hlinkClick r:id="rId6"/>
              </a:rPr>
              <a:t>Erzurum</a:t>
            </a:r>
            <a:r>
              <a:rPr lang="tr-TR" sz="1000" dirty="0">
                <a:latin typeface="Lucida Sans Unicode" pitchFamily="34" charset="0"/>
                <a:cs typeface="Lucida Sans Unicode" pitchFamily="34" charset="0"/>
              </a:rPr>
              <a:t> Batıda Sivas Güneyde </a:t>
            </a:r>
            <a:r>
              <a:rPr lang="tr-TR" sz="1000" u="sng" dirty="0">
                <a:latin typeface="Lucida Sans Unicode" pitchFamily="34" charset="0"/>
                <a:cs typeface="Lucida Sans Unicode" pitchFamily="34" charset="0"/>
                <a:hlinkClick r:id="rId7"/>
              </a:rPr>
              <a:t>Tunceli</a:t>
            </a:r>
            <a:r>
              <a:rPr lang="tr-TR" sz="1000" dirty="0">
                <a:latin typeface="Lucida Sans Unicode" pitchFamily="34" charset="0"/>
                <a:cs typeface="Lucida Sans Unicode" pitchFamily="34" charset="0"/>
              </a:rPr>
              <a:t> Güneydoğuda Bingöl Güneybatıda </a:t>
            </a:r>
            <a:r>
              <a:rPr lang="tr-TR" sz="1000" u="sng" dirty="0">
                <a:latin typeface="Lucida Sans Unicode" pitchFamily="34" charset="0"/>
                <a:cs typeface="Lucida Sans Unicode" pitchFamily="34" charset="0"/>
                <a:hlinkClick r:id="rId8"/>
              </a:rPr>
              <a:t>Elazığ</a:t>
            </a:r>
            <a:r>
              <a:rPr lang="tr-TR" sz="1000" dirty="0">
                <a:latin typeface="Lucida Sans Unicode" pitchFamily="34" charset="0"/>
                <a:cs typeface="Lucida Sans Unicode" pitchFamily="34" charset="0"/>
              </a:rPr>
              <a:t> </a:t>
            </a:r>
            <a:r>
              <a:rPr lang="tr-TR" sz="1000" u="sng" dirty="0">
                <a:latin typeface="Lucida Sans Unicode" pitchFamily="34" charset="0"/>
                <a:cs typeface="Lucida Sans Unicode" pitchFamily="34" charset="0"/>
                <a:hlinkClick r:id="rId9" tooltip="malatya haber"/>
              </a:rPr>
              <a:t>Malatya</a:t>
            </a:r>
            <a:r>
              <a:rPr lang="tr-TR" sz="1000" dirty="0">
                <a:latin typeface="Lucida Sans Unicode" pitchFamily="34" charset="0"/>
                <a:cs typeface="Lucida Sans Unicode" pitchFamily="34" charset="0"/>
              </a:rPr>
              <a:t> Kuzeyde Gümüşhane Bayburt </a:t>
            </a:r>
            <a:r>
              <a:rPr lang="tr-TR" sz="1000" u="sng" dirty="0" smtClean="0">
                <a:latin typeface="Lucida Sans Unicode" pitchFamily="34" charset="0"/>
                <a:cs typeface="Lucida Sans Unicode" pitchFamily="34" charset="0"/>
                <a:hlinkClick r:id="rId10"/>
              </a:rPr>
              <a:t>ve</a:t>
            </a:r>
            <a:r>
              <a:rPr lang="tr-TR" sz="1000" u="sng" dirty="0" smtClean="0">
                <a:latin typeface="Lucida Sans Unicode" pitchFamily="34" charset="0"/>
                <a:cs typeface="Lucida Sans Unicode" pitchFamily="34" charset="0"/>
              </a:rPr>
              <a:t> </a:t>
            </a:r>
            <a:r>
              <a:rPr lang="tr-TR" sz="1000" dirty="0" smtClean="0">
                <a:latin typeface="Lucida Sans Unicode" pitchFamily="34" charset="0"/>
                <a:cs typeface="Lucida Sans Unicode" pitchFamily="34" charset="0"/>
              </a:rPr>
              <a:t>Kuzeybatıda </a:t>
            </a:r>
            <a:r>
              <a:rPr lang="tr-TR" sz="1000" dirty="0">
                <a:latin typeface="Lucida Sans Unicode" pitchFamily="34" charset="0"/>
                <a:cs typeface="Lucida Sans Unicode" pitchFamily="34" charset="0"/>
              </a:rPr>
              <a:t>Giresun illeri ile çevrilidir. Yüzölçümü 11.903 km2 olup il merkezinin denizden yüksekliği 1.185 metredir.</a:t>
            </a:r>
          </a:p>
        </p:txBody>
      </p:sp>
      <p:graphicFrame>
        <p:nvGraphicFramePr>
          <p:cNvPr id="14" name="13 Tablo"/>
          <p:cNvGraphicFramePr>
            <a:graphicFrameLocks noGrp="1"/>
          </p:cNvGraphicFramePr>
          <p:nvPr/>
        </p:nvGraphicFramePr>
        <p:xfrm>
          <a:off x="781029" y="3838575"/>
          <a:ext cx="5753121" cy="274320"/>
        </p:xfrm>
        <a:graphic>
          <a:graphicData uri="http://schemas.openxmlformats.org/drawingml/2006/table">
            <a:tbl>
              <a:tblPr>
                <a:tableStyleId>{3C2FFA5D-87B4-456A-9821-1D502468CF0F}</a:tableStyleId>
              </a:tblPr>
              <a:tblGrid>
                <a:gridCol w="5753121"/>
              </a:tblGrid>
              <a:tr h="223035">
                <a:tc>
                  <a:txBody>
                    <a:bodyPr/>
                    <a:lstStyle/>
                    <a:p>
                      <a:r>
                        <a:rPr lang="tr-TR" sz="1200" dirty="0" smtClean="0">
                          <a:latin typeface="Lucida Sans Unicode" pitchFamily="34" charset="0"/>
                          <a:cs typeface="Lucida Sans Unicode" pitchFamily="34" charset="0"/>
                        </a:rPr>
                        <a:t>ERZİNCAN’IN  KONUMU</a:t>
                      </a:r>
                      <a:endParaRPr lang="tr-TR" sz="1200" dirty="0">
                        <a:latin typeface="Lucida Sans Unicode" pitchFamily="34" charset="0"/>
                        <a:cs typeface="Lucida Sans Unicode" pitchFamily="34" charset="0"/>
                      </a:endParaRPr>
                    </a:p>
                  </a:txBody>
                  <a:tcPr/>
                </a:tc>
              </a:tr>
            </a:tbl>
          </a:graphicData>
        </a:graphic>
      </p:graphicFrame>
      <p:graphicFrame>
        <p:nvGraphicFramePr>
          <p:cNvPr id="15" name="14 Tablo"/>
          <p:cNvGraphicFramePr>
            <a:graphicFrameLocks noGrp="1"/>
          </p:cNvGraphicFramePr>
          <p:nvPr/>
        </p:nvGraphicFramePr>
        <p:xfrm>
          <a:off x="781029" y="5561808"/>
          <a:ext cx="5762646" cy="285752"/>
        </p:xfrm>
        <a:graphic>
          <a:graphicData uri="http://schemas.openxmlformats.org/drawingml/2006/table">
            <a:tbl>
              <a:tblPr>
                <a:tableStyleId>{3C2FFA5D-87B4-456A-9821-1D502468CF0F}</a:tableStyleId>
              </a:tblPr>
              <a:tblGrid>
                <a:gridCol w="5762646"/>
              </a:tblGrid>
              <a:tr h="285752">
                <a:tc>
                  <a:txBody>
                    <a:bodyPr/>
                    <a:lstStyle/>
                    <a:p>
                      <a:r>
                        <a:rPr lang="tr-TR" sz="1200" dirty="0" smtClean="0">
                          <a:latin typeface="Lucida Sans Unicode" pitchFamily="34" charset="0"/>
                          <a:cs typeface="Lucida Sans Unicode" pitchFamily="34" charset="0"/>
                        </a:rPr>
                        <a:t>ULAŞIM</a:t>
                      </a:r>
                      <a:endParaRPr lang="tr-TR" sz="1200" dirty="0">
                        <a:latin typeface="Lucida Sans Unicode" pitchFamily="34" charset="0"/>
                        <a:cs typeface="Lucida Sans Unicode" pitchFamily="34" charset="0"/>
                      </a:endParaRPr>
                    </a:p>
                  </a:txBody>
                  <a:tcPr/>
                </a:tc>
              </a:tr>
            </a:tbl>
          </a:graphicData>
        </a:graphic>
      </p:graphicFrame>
      <p:sp>
        <p:nvSpPr>
          <p:cNvPr id="16" name="15 Dikdörtgen"/>
          <p:cNvSpPr/>
          <p:nvPr/>
        </p:nvSpPr>
        <p:spPr>
          <a:xfrm>
            <a:off x="923905" y="6276188"/>
            <a:ext cx="5857916" cy="2400657"/>
          </a:xfrm>
          <a:prstGeom prst="rect">
            <a:avLst/>
          </a:prstGeom>
        </p:spPr>
        <p:txBody>
          <a:bodyPr wrap="square">
            <a:spAutoFit/>
          </a:bodyPr>
          <a:lstStyle/>
          <a:p>
            <a:r>
              <a:rPr lang="tr-TR" sz="1000" dirty="0">
                <a:latin typeface="Lucida Sans Unicode" pitchFamily="34" charset="0"/>
                <a:cs typeface="Lucida Sans Unicode" pitchFamily="34" charset="0"/>
              </a:rPr>
              <a:t>Erzincan Doğu Anadolu’nun en iyi ulaşım olanaklarına sahip kentlerinden biri</a:t>
            </a:r>
            <a:r>
              <a:rPr lang="tr-TR" sz="1000" dirty="0" smtClean="0">
                <a:latin typeface="Lucida Sans Unicode" pitchFamily="34" charset="0"/>
                <a:cs typeface="Lucida Sans Unicode" pitchFamily="34" charset="0"/>
              </a:rPr>
              <a:t>. 1988’de </a:t>
            </a:r>
            <a:r>
              <a:rPr lang="tr-TR" sz="1000" dirty="0">
                <a:latin typeface="Lucida Sans Unicode" pitchFamily="34" charset="0"/>
                <a:cs typeface="Lucida Sans Unicode" pitchFamily="34" charset="0"/>
              </a:rPr>
              <a:t>açılan Erzincan Havaalanı, geniş yolcu kapasitesi ve gelişmiş teknik olanaklarıyla modern bir görünümde hizmet veriyor. Özellikle İstanbul, İzmir, Ankara gibi büyük kentlerden Erzincan’a ulaşmak istiyorsanız, Türk Hava Yolları’nın düzenli seferlerinden biriyle çok rahat bir seyahat gerçekleştirebilirsiniz. </a:t>
            </a:r>
            <a:r>
              <a:rPr lang="tr-TR" sz="1000" dirty="0" smtClean="0">
                <a:latin typeface="Lucida Sans Unicode" pitchFamily="34" charset="0"/>
                <a:cs typeface="Lucida Sans Unicode" pitchFamily="34" charset="0"/>
              </a:rPr>
              <a:t/>
            </a:r>
            <a:br>
              <a:rPr lang="tr-TR" sz="1000" dirty="0" smtClean="0">
                <a:latin typeface="Lucida Sans Unicode" pitchFamily="34" charset="0"/>
                <a:cs typeface="Lucida Sans Unicode" pitchFamily="34" charset="0"/>
              </a:rPr>
            </a:br>
            <a:r>
              <a:rPr lang="tr-TR" sz="1000" dirty="0" smtClean="0">
                <a:latin typeface="Lucida Sans Unicode" pitchFamily="34" charset="0"/>
                <a:cs typeface="Lucida Sans Unicode" pitchFamily="34" charset="0"/>
              </a:rPr>
              <a:t/>
            </a:r>
            <a:br>
              <a:rPr lang="tr-TR" sz="1000" dirty="0" smtClean="0">
                <a:latin typeface="Lucida Sans Unicode" pitchFamily="34" charset="0"/>
                <a:cs typeface="Lucida Sans Unicode" pitchFamily="34" charset="0"/>
              </a:rPr>
            </a:br>
            <a:r>
              <a:rPr lang="tr-TR" sz="1000" dirty="0">
                <a:latin typeface="Lucida Sans Unicode" pitchFamily="34" charset="0"/>
                <a:cs typeface="Lucida Sans Unicode" pitchFamily="34" charset="0"/>
              </a:rPr>
              <a:t>Daha hesaplı ulaşım yolları olarak da demiryolunu ve karayolunu önerebiliriz. Asya ve Avrupa’yı bağlayan önemli karayollarının üzerinde bulunan kent, bu alanda güçlü altyapı çalışmalarının da halen sürdüğü bir merkez... Tabii, karayolunu tercih edenlere yolun 1000 kilometreden uzun olduğunu anımsatmakta fayda var. Erzincan - Ankara arası 700 kilometre civarında; Erzincan-İzmir arası da 1300 kilometre </a:t>
            </a:r>
            <a:r>
              <a:rPr lang="tr-TR" sz="1000" dirty="0" smtClean="0">
                <a:latin typeface="Lucida Sans Unicode" pitchFamily="34" charset="0"/>
                <a:cs typeface="Lucida Sans Unicode" pitchFamily="34" charset="0"/>
              </a:rPr>
              <a:t>kadar.</a:t>
            </a:r>
            <a:br>
              <a:rPr lang="tr-TR" sz="1000" dirty="0" smtClean="0">
                <a:latin typeface="Lucida Sans Unicode" pitchFamily="34" charset="0"/>
                <a:cs typeface="Lucida Sans Unicode" pitchFamily="34" charset="0"/>
              </a:rPr>
            </a:br>
            <a:r>
              <a:rPr lang="tr-TR" sz="1000" dirty="0" smtClean="0">
                <a:latin typeface="Lucida Sans Unicode" pitchFamily="34" charset="0"/>
                <a:cs typeface="Lucida Sans Unicode" pitchFamily="34" charset="0"/>
              </a:rPr>
              <a:t/>
            </a:r>
            <a:br>
              <a:rPr lang="tr-TR" sz="1000" dirty="0" smtClean="0">
                <a:latin typeface="Lucida Sans Unicode" pitchFamily="34" charset="0"/>
                <a:cs typeface="Lucida Sans Unicode" pitchFamily="34" charset="0"/>
              </a:rPr>
            </a:br>
            <a:r>
              <a:rPr lang="tr-TR" sz="1000" dirty="0">
                <a:latin typeface="Lucida Sans Unicode" pitchFamily="34" charset="0"/>
                <a:cs typeface="Lucida Sans Unicode" pitchFamily="34" charset="0"/>
              </a:rPr>
              <a:t>Erzincan’ın demiryolu ulaşımının tarihi epey gerilere dayanıyor. Şimdi de Erzincan Garı bölgenin en önemli ulaşım </a:t>
            </a:r>
            <a:r>
              <a:rPr lang="tr-TR" sz="1000" dirty="0" smtClean="0">
                <a:latin typeface="Lucida Sans Unicode" pitchFamily="34" charset="0"/>
                <a:cs typeface="Lucida Sans Unicode" pitchFamily="34" charset="0"/>
              </a:rPr>
              <a:t>merkezlerinden, </a:t>
            </a:r>
            <a:r>
              <a:rPr lang="tr-TR" sz="1000" dirty="0">
                <a:latin typeface="Lucida Sans Unicode" pitchFamily="34" charset="0"/>
                <a:cs typeface="Lucida Sans Unicode" pitchFamily="34" charset="0"/>
              </a:rPr>
              <a:t>İstanbul’dan hareket eden Doğu Ekspresi sizi Erzincan’a ulaştırabilir.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1 Resim"/>
          <p:cNvPicPr>
            <a:picLocks noChangeAspect="1"/>
          </p:cNvPicPr>
          <p:nvPr/>
        </p:nvPicPr>
        <p:blipFill>
          <a:blip r:embed="rId2" cstate="print"/>
          <a:stretch>
            <a:fillRect/>
          </a:stretch>
        </p:blipFill>
        <p:spPr>
          <a:xfrm>
            <a:off x="935736" y="1898904"/>
            <a:ext cx="5827776" cy="4276344"/>
          </a:xfrm>
          <a:prstGeom prst="rect">
            <a:avLst/>
          </a:prstGeom>
        </p:spPr>
      </p:pic>
      <p:sp>
        <p:nvSpPr>
          <p:cNvPr id="3" name="2 Dikdörtgen"/>
          <p:cNvSpPr/>
          <p:nvPr/>
        </p:nvSpPr>
        <p:spPr>
          <a:xfrm>
            <a:off x="911352" y="847344"/>
            <a:ext cx="1810512" cy="185928"/>
          </a:xfrm>
          <a:prstGeom prst="rect">
            <a:avLst/>
          </a:prstGeom>
        </p:spPr>
        <p:txBody>
          <a:bodyPr lIns="0" tIns="0" rIns="0" bIns="0">
            <a:noAutofit/>
          </a:bodyPr>
          <a:lstStyle/>
          <a:p>
            <a:pPr indent="0" algn="just"/>
            <a:endParaRPr lang="tr" sz="1000" spc="-100" dirty="0">
              <a:solidFill>
                <a:srgbClr val="808282"/>
              </a:solidFill>
              <a:latin typeface="Trebuchet MS"/>
            </a:endParaRPr>
          </a:p>
        </p:txBody>
      </p:sp>
      <p:sp>
        <p:nvSpPr>
          <p:cNvPr id="4" name="3 Dikdörtgen"/>
          <p:cNvSpPr/>
          <p:nvPr/>
        </p:nvSpPr>
        <p:spPr>
          <a:xfrm>
            <a:off x="5928360" y="673608"/>
            <a:ext cx="737616" cy="128016"/>
          </a:xfrm>
          <a:prstGeom prst="rect">
            <a:avLst/>
          </a:prstGeom>
        </p:spPr>
        <p:txBody>
          <a:bodyPr lIns="0" tIns="0" rIns="0" bIns="0">
            <a:noAutofit/>
          </a:bodyPr>
          <a:lstStyle/>
          <a:p>
            <a:pPr indent="0" algn="just"/>
            <a:r>
              <a:rPr lang="tr" sz="600">
                <a:solidFill>
                  <a:srgbClr val="FA273F"/>
                </a:solidFill>
                <a:latin typeface="Lucida Sans Unicode"/>
              </a:rPr>
              <a:t>STRATEJİK PLAN</a:t>
            </a:r>
          </a:p>
        </p:txBody>
      </p:sp>
      <p:sp>
        <p:nvSpPr>
          <p:cNvPr id="5" name="4 Dikdörtgen"/>
          <p:cNvSpPr/>
          <p:nvPr/>
        </p:nvSpPr>
        <p:spPr>
          <a:xfrm>
            <a:off x="5928360" y="795528"/>
            <a:ext cx="932688" cy="182880"/>
          </a:xfrm>
          <a:prstGeom prst="rect">
            <a:avLst/>
          </a:prstGeom>
        </p:spPr>
        <p:txBody>
          <a:bodyPr lIns="0" tIns="0" rIns="0" bIns="0">
            <a:noAutofit/>
          </a:bodyPr>
          <a:lstStyle/>
          <a:p>
            <a:pPr indent="0"/>
            <a:r>
              <a:rPr lang="tr" sz="1200" spc="-50" dirty="0" smtClean="0">
                <a:solidFill>
                  <a:srgbClr val="808282"/>
                </a:solidFill>
                <a:latin typeface="Lucida Sans Unicode"/>
              </a:rPr>
              <a:t>2020-2024</a:t>
            </a:r>
            <a:endParaRPr lang="tr" sz="1200" spc="-50" dirty="0">
              <a:solidFill>
                <a:srgbClr val="808282"/>
              </a:solidFill>
              <a:latin typeface="Lucida Sans Unicode"/>
            </a:endParaRPr>
          </a:p>
        </p:txBody>
      </p:sp>
      <p:sp>
        <p:nvSpPr>
          <p:cNvPr id="6" name="5 Dikdörtgen"/>
          <p:cNvSpPr/>
          <p:nvPr/>
        </p:nvSpPr>
        <p:spPr>
          <a:xfrm>
            <a:off x="1281095" y="5776122"/>
            <a:ext cx="3000395" cy="428628"/>
          </a:xfrm>
          <a:prstGeom prst="rect">
            <a:avLst/>
          </a:prstGeom>
          <a:solidFill>
            <a:srgbClr val="FD222C"/>
          </a:solidFill>
        </p:spPr>
        <p:txBody>
          <a:bodyPr lIns="0" tIns="0" rIns="0" bIns="0">
            <a:noAutofit/>
          </a:bodyPr>
          <a:lstStyle/>
          <a:p>
            <a:pPr indent="0" algn="ctr">
              <a:lnSpc>
                <a:spcPts val="1560"/>
              </a:lnSpc>
            </a:pPr>
            <a:r>
              <a:rPr lang="tr" sz="1100" cap="small" spc="-50" dirty="0">
                <a:solidFill>
                  <a:srgbClr val="FFFFFF"/>
                </a:solidFill>
                <a:latin typeface="Lucida Sans Unicode"/>
              </a:rPr>
              <a:t>1 .BÖLÜM -1: STRATEJİK ANALİZ </a:t>
            </a:r>
            <a:endParaRPr lang="tr" sz="1100" cap="small" spc="-50" dirty="0" smtClean="0">
              <a:solidFill>
                <a:srgbClr val="FFFFFF"/>
              </a:solidFill>
              <a:latin typeface="Lucida Sans Unicode"/>
            </a:endParaRPr>
          </a:p>
          <a:p>
            <a:pPr indent="0" algn="ctr">
              <a:lnSpc>
                <a:spcPts val="1560"/>
              </a:lnSpc>
            </a:pPr>
            <a:r>
              <a:rPr lang="tr" sz="1100" cap="small" spc="-50" dirty="0" smtClean="0">
                <a:solidFill>
                  <a:srgbClr val="FFFFFF"/>
                </a:solidFill>
                <a:latin typeface="Lucida Sans Unicode"/>
              </a:rPr>
              <a:t>1.1 </a:t>
            </a:r>
            <a:r>
              <a:rPr lang="tr" sz="1100" cap="small" spc="-50" dirty="0">
                <a:solidFill>
                  <a:srgbClr val="FFFFFF"/>
                </a:solidFill>
                <a:latin typeface="Lucida Sans Unicode"/>
              </a:rPr>
              <a:t>.STRATEJİK PLAN</a:t>
            </a:r>
          </a:p>
        </p:txBody>
      </p:sp>
      <p:sp>
        <p:nvSpPr>
          <p:cNvPr id="7" name="6 Dikdörtgen"/>
          <p:cNvSpPr/>
          <p:nvPr/>
        </p:nvSpPr>
        <p:spPr>
          <a:xfrm>
            <a:off x="935736" y="6541008"/>
            <a:ext cx="5833872" cy="2231136"/>
          </a:xfrm>
          <a:prstGeom prst="rect">
            <a:avLst/>
          </a:prstGeom>
        </p:spPr>
        <p:txBody>
          <a:bodyPr lIns="0" tIns="0" rIns="0" bIns="0">
            <a:noAutofit/>
          </a:bodyPr>
          <a:lstStyle/>
          <a:p>
            <a:pPr marL="12700" marR="25400" indent="444500" algn="just">
              <a:lnSpc>
                <a:spcPts val="1320"/>
              </a:lnSpc>
              <a:spcAft>
                <a:spcPts val="420"/>
              </a:spcAft>
            </a:pPr>
            <a:r>
              <a:rPr lang="tr" sz="1000" spc="-50" dirty="0">
                <a:solidFill>
                  <a:srgbClr val="1F1919"/>
                </a:solidFill>
                <a:latin typeface="Lucida Sans Unicode"/>
              </a:rPr>
              <a:t>Kamu idarelerince; kalkınma planları, programlar, ilgili mevzuat ve benimsedikleri temel ilkeler</a:t>
            </a:r>
            <a:r>
              <a:rPr lang="tr" sz="1000" spc="-50" dirty="0">
                <a:solidFill>
                  <a:srgbClr val="1D1818"/>
                </a:solidFill>
                <a:latin typeface="Lucida Sans Unicode"/>
              </a:rPr>
              <a:t> </a:t>
            </a:r>
            <a:r>
              <a:rPr lang="tr" sz="1000" spc="-50" dirty="0">
                <a:solidFill>
                  <a:srgbClr val="1F1919"/>
                </a:solidFill>
                <a:latin typeface="Lucida Sans Unicode"/>
              </a:rPr>
              <a:t>çerçevesinde geleceğe ilişkin misyon ve vizyonlarını oluşturmak, stratejik amaçlar ve ölçülebilir</a:t>
            </a:r>
            <a:r>
              <a:rPr lang="tr" sz="1000" spc="-50" dirty="0">
                <a:solidFill>
                  <a:srgbClr val="1D1818"/>
                </a:solidFill>
                <a:latin typeface="Lucida Sans Unicode"/>
              </a:rPr>
              <a:t> </a:t>
            </a:r>
            <a:r>
              <a:rPr lang="tr" sz="1000" spc="-50" dirty="0">
                <a:solidFill>
                  <a:srgbClr val="1F1919"/>
                </a:solidFill>
                <a:latin typeface="Lucida Sans Unicode"/>
              </a:rPr>
              <a:t>hedefler saptamak, performanslarını önceden belirlenmiş olan göstergeler doğrultusunda ölçmek ve</a:t>
            </a:r>
            <a:r>
              <a:rPr lang="tr" sz="1000" spc="-50" dirty="0">
                <a:solidFill>
                  <a:srgbClr val="1D1818"/>
                </a:solidFill>
                <a:latin typeface="Lucida Sans Unicode"/>
              </a:rPr>
              <a:t> </a:t>
            </a:r>
            <a:r>
              <a:rPr lang="tr" sz="1000" spc="-50" dirty="0">
                <a:solidFill>
                  <a:srgbClr val="1F1919"/>
                </a:solidFill>
                <a:latin typeface="Lucida Sans Unicode"/>
              </a:rPr>
              <a:t>bu sürecin izleme ve değerlendirmesini yapmak amacıyla katılımcı yöntemlerle hazırlanan plandır.</a:t>
            </a:r>
            <a:r>
              <a:rPr lang="tr" sz="1000" spc="-50" dirty="0">
                <a:solidFill>
                  <a:srgbClr val="1D1818"/>
                </a:solidFill>
                <a:latin typeface="Lucida Sans Unicode"/>
              </a:rPr>
              <a:t> </a:t>
            </a:r>
            <a:r>
              <a:rPr lang="tr" sz="1000" spc="-50" dirty="0">
                <a:solidFill>
                  <a:srgbClr val="1F1919"/>
                </a:solidFill>
                <a:latin typeface="Lucida Sans Unicode"/>
              </a:rPr>
              <a:t>Kısaca;</a:t>
            </a:r>
          </a:p>
          <a:p>
            <a:pPr marL="12700" indent="444500" algn="just">
              <a:lnSpc>
                <a:spcPts val="2184"/>
              </a:lnSpc>
            </a:pPr>
            <a:r>
              <a:rPr lang="tr" sz="1000" spc="-50" dirty="0">
                <a:solidFill>
                  <a:srgbClr val="0094D9"/>
                </a:solidFill>
                <a:latin typeface="Lucida Sans Unicode"/>
              </a:rPr>
              <a:t>* Kamu idarelerinin orta ve uzun vadeli amaçlarını,</a:t>
            </a:r>
          </a:p>
          <a:p>
            <a:pPr marL="12700" indent="444500" algn="just">
              <a:lnSpc>
                <a:spcPts val="2184"/>
              </a:lnSpc>
            </a:pPr>
            <a:r>
              <a:rPr lang="tr" sz="1000" spc="-50" dirty="0">
                <a:solidFill>
                  <a:srgbClr val="0094D9"/>
                </a:solidFill>
                <a:latin typeface="Lucida Sans Unicode"/>
              </a:rPr>
              <a:t>* Temel ilke ve politikalarını,</a:t>
            </a:r>
          </a:p>
          <a:p>
            <a:pPr marL="12700" indent="444500" algn="just">
              <a:lnSpc>
                <a:spcPts val="2184"/>
              </a:lnSpc>
            </a:pPr>
            <a:r>
              <a:rPr lang="tr" sz="1000" spc="-50" dirty="0">
                <a:solidFill>
                  <a:srgbClr val="0094D9"/>
                </a:solidFill>
                <a:latin typeface="Lucida Sans Unicode"/>
              </a:rPr>
              <a:t>* Hedef ve önceliklerini,</a:t>
            </a:r>
          </a:p>
          <a:p>
            <a:pPr marL="12700" indent="444500" algn="just">
              <a:lnSpc>
                <a:spcPts val="2184"/>
              </a:lnSpc>
            </a:pPr>
            <a:r>
              <a:rPr lang="tr" sz="1000" spc="-50" dirty="0">
                <a:solidFill>
                  <a:srgbClr val="0094D9"/>
                </a:solidFill>
                <a:latin typeface="Lucida Sans Unicode"/>
              </a:rPr>
              <a:t>* Performans ölçütlerini,</a:t>
            </a:r>
          </a:p>
          <a:p>
            <a:pPr marL="12700" indent="444500" algn="just">
              <a:lnSpc>
                <a:spcPts val="2184"/>
              </a:lnSpc>
            </a:pPr>
            <a:r>
              <a:rPr lang="tr" sz="1000" spc="-50" dirty="0">
                <a:solidFill>
                  <a:srgbClr val="0094D9"/>
                </a:solidFill>
                <a:latin typeface="Lucida Sans Unicode"/>
              </a:rPr>
              <a:t>* Bunlara </a:t>
            </a:r>
            <a:r>
              <a:rPr lang="tr" sz="1000" spc="-50" dirty="0" smtClean="0">
                <a:solidFill>
                  <a:srgbClr val="0094D9"/>
                </a:solidFill>
                <a:latin typeface="Lucida Sans Unicode"/>
              </a:rPr>
              <a:t>ulaşmak için izlenecek yöntemler </a:t>
            </a:r>
            <a:r>
              <a:rPr lang="tr" sz="1000" spc="-50" dirty="0">
                <a:solidFill>
                  <a:srgbClr val="0094D9"/>
                </a:solidFill>
                <a:latin typeface="Lucida Sans Unicode"/>
              </a:rPr>
              <a:t>ile kaynak dağılımlarını içermektedir.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3397</TotalTime>
  <Words>17311</Words>
  <Application>Microsoft Office PowerPoint</Application>
  <PresentationFormat>Özel</PresentationFormat>
  <Paragraphs>3284</Paragraphs>
  <Slides>77</Slides>
  <Notes>6</Notes>
  <HiddenSlides>0</HiddenSlides>
  <MMClips>0</MMClips>
  <ScaleCrop>false</ScaleCrop>
  <HeadingPairs>
    <vt:vector size="4" baseType="variant">
      <vt:variant>
        <vt:lpstr>Tema</vt:lpstr>
      </vt:variant>
      <vt:variant>
        <vt:i4>1</vt:i4>
      </vt:variant>
      <vt:variant>
        <vt:lpstr>Slayt Başlıkları</vt:lpstr>
      </vt:variant>
      <vt:variant>
        <vt:i4>77</vt:i4>
      </vt:variant>
    </vt:vector>
  </HeadingPairs>
  <TitlesOfParts>
    <vt:vector size="78" baseType="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RK</dc:creator>
  <cp:lastModifiedBy>Windows Kullanıcısı</cp:lastModifiedBy>
  <cp:revision>309</cp:revision>
  <dcterms:modified xsi:type="dcterms:W3CDTF">2019-08-07T11:37:25Z</dcterms:modified>
</cp:coreProperties>
</file>